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4008" r:id="rId2"/>
  </p:sldMasterIdLst>
  <p:notesMasterIdLst>
    <p:notesMasterId r:id="rId31"/>
  </p:notesMasterIdLst>
  <p:sldIdLst>
    <p:sldId id="551" r:id="rId3"/>
    <p:sldId id="554" r:id="rId4"/>
    <p:sldId id="555" r:id="rId5"/>
    <p:sldId id="603" r:id="rId6"/>
    <p:sldId id="556" r:id="rId7"/>
    <p:sldId id="557" r:id="rId8"/>
    <p:sldId id="558" r:id="rId9"/>
    <p:sldId id="562" r:id="rId10"/>
    <p:sldId id="568" r:id="rId11"/>
    <p:sldId id="572" r:id="rId12"/>
    <p:sldId id="571" r:id="rId13"/>
    <p:sldId id="581" r:id="rId14"/>
    <p:sldId id="582" r:id="rId15"/>
    <p:sldId id="583" r:id="rId16"/>
    <p:sldId id="584" r:id="rId17"/>
    <p:sldId id="588" r:id="rId18"/>
    <p:sldId id="589" r:id="rId19"/>
    <p:sldId id="593" r:id="rId20"/>
    <p:sldId id="592" r:id="rId21"/>
    <p:sldId id="596" r:id="rId22"/>
    <p:sldId id="599" r:id="rId23"/>
    <p:sldId id="604" r:id="rId24"/>
    <p:sldId id="546" r:id="rId25"/>
    <p:sldId id="547" r:id="rId26"/>
    <p:sldId id="548" r:id="rId27"/>
    <p:sldId id="549" r:id="rId28"/>
    <p:sldId id="550" r:id="rId29"/>
    <p:sldId id="605" r:id="rId30"/>
  </p:sldIdLst>
  <p:sldSz cx="9144000" cy="6858000" type="screen4x3"/>
  <p:notesSz cx="6858000" cy="9144000"/>
  <p:custDataLst>
    <p:tags r:id="rId33"/>
  </p:custDataLst>
  <p:defaultTextStyle>
    <a:defPPr>
      <a:defRPr lang="en-US"/>
    </a:defPPr>
    <a:lvl1pPr algn="l" rtl="0" fontAlgn="base">
      <a:spcBef>
        <a:spcPct val="0"/>
      </a:spcBef>
      <a:spcAft>
        <a:spcPct val="0"/>
      </a:spcAft>
      <a:defRPr kern="1200">
        <a:solidFill>
          <a:schemeClr val="tx1"/>
        </a:solidFill>
        <a:latin typeface="Corbe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Corbe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Corbe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Corbe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Corbel" pitchFamily="34" charset="0"/>
        <a:ea typeface="ＭＳ Ｐゴシック" pitchFamily="34" charset="-128"/>
        <a:cs typeface="+mn-cs"/>
      </a:defRPr>
    </a:lvl5pPr>
    <a:lvl6pPr marL="2286000" algn="l" defTabSz="914400" rtl="0" eaLnBrk="1" latinLnBrk="0" hangingPunct="1">
      <a:defRPr kern="1200">
        <a:solidFill>
          <a:schemeClr val="tx1"/>
        </a:solidFill>
        <a:latin typeface="Corbel" pitchFamily="34" charset="0"/>
        <a:ea typeface="ＭＳ Ｐゴシック" pitchFamily="34" charset="-128"/>
        <a:cs typeface="+mn-cs"/>
      </a:defRPr>
    </a:lvl6pPr>
    <a:lvl7pPr marL="2743200" algn="l" defTabSz="914400" rtl="0" eaLnBrk="1" latinLnBrk="0" hangingPunct="1">
      <a:defRPr kern="1200">
        <a:solidFill>
          <a:schemeClr val="tx1"/>
        </a:solidFill>
        <a:latin typeface="Corbel" pitchFamily="34" charset="0"/>
        <a:ea typeface="ＭＳ Ｐゴシック" pitchFamily="34" charset="-128"/>
        <a:cs typeface="+mn-cs"/>
      </a:defRPr>
    </a:lvl7pPr>
    <a:lvl8pPr marL="3200400" algn="l" defTabSz="914400" rtl="0" eaLnBrk="1" latinLnBrk="0" hangingPunct="1">
      <a:defRPr kern="1200">
        <a:solidFill>
          <a:schemeClr val="tx1"/>
        </a:solidFill>
        <a:latin typeface="Corbel" pitchFamily="34" charset="0"/>
        <a:ea typeface="ＭＳ Ｐゴシック" pitchFamily="34" charset="-128"/>
        <a:cs typeface="+mn-cs"/>
      </a:defRPr>
    </a:lvl8pPr>
    <a:lvl9pPr marL="3657600" algn="l" defTabSz="914400" rtl="0" eaLnBrk="1" latinLnBrk="0" hangingPunct="1">
      <a:defRPr kern="1200">
        <a:solidFill>
          <a:schemeClr val="tx1"/>
        </a:solidFill>
        <a:latin typeface="Corbel" pitchFamily="34" charset="0"/>
        <a:ea typeface="ＭＳ Ｐゴシック" pitchFamily="34" charset="-128"/>
        <a:cs typeface="+mn-cs"/>
      </a:defRPr>
    </a:lvl9pPr>
  </p:defaultTextStyle>
  <p:extLst>
    <p:ext uri="{521415D9-36F7-43E2-AB2F-B90AF26B5E84}">
      <p14:sectionLst xmlns:p14="http://schemas.microsoft.com/office/powerpoint/2010/main">
        <p14:section name="Default Section" id="{F5162410-B989-4934-9C9F-834A21275ED0}">
          <p14:sldIdLst>
            <p14:sldId id="551"/>
            <p14:sldId id="554"/>
            <p14:sldId id="555"/>
            <p14:sldId id="603"/>
            <p14:sldId id="556"/>
            <p14:sldId id="557"/>
            <p14:sldId id="558"/>
            <p14:sldId id="562"/>
            <p14:sldId id="568"/>
            <p14:sldId id="572"/>
            <p14:sldId id="571"/>
            <p14:sldId id="581"/>
            <p14:sldId id="582"/>
            <p14:sldId id="583"/>
            <p14:sldId id="584"/>
            <p14:sldId id="588"/>
            <p14:sldId id="589"/>
            <p14:sldId id="593"/>
            <p14:sldId id="592"/>
            <p14:sldId id="596"/>
            <p14:sldId id="599"/>
            <p14:sldId id="604"/>
          </p14:sldIdLst>
        </p14:section>
        <p14:section name="Untitled Section" id="{14A6EAE5-4977-429C-A197-7C65B86B2F12}">
          <p14:sldIdLst>
            <p14:sldId id="546"/>
            <p14:sldId id="547"/>
            <p14:sldId id="548"/>
            <p14:sldId id="549"/>
            <p14:sldId id="550"/>
            <p14:sldId id="60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519" autoAdjust="0"/>
  </p:normalViewPr>
  <p:slideViewPr>
    <p:cSldViewPr snapToGrid="0" snapToObjects="1">
      <p:cViewPr>
        <p:scale>
          <a:sx n="66" d="100"/>
          <a:sy n="66" d="100"/>
        </p:scale>
        <p:origin x="-2128" y="-6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24"/>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ags" Target="tags/tag1.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5AE69-AD0B-4BF6-A15D-8674CD93B6B6}" type="datetimeFigureOut">
              <a:rPr lang="en-US" smtClean="0"/>
              <a:pPr/>
              <a:t>9/23/11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43AB5B-2517-41B0-B200-FE1C264DCC3F}" type="slidenum">
              <a:rPr lang="en-US" smtClean="0"/>
              <a:pPr/>
              <a:t>‹#›</a:t>
            </a:fld>
            <a:endParaRPr lang="en-US"/>
          </a:p>
        </p:txBody>
      </p:sp>
    </p:spTree>
    <p:extLst>
      <p:ext uri="{BB962C8B-B14F-4D97-AF65-F5344CB8AC3E}">
        <p14:creationId xmlns:p14="http://schemas.microsoft.com/office/powerpoint/2010/main" val="810144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Footer Placeholder 5"/>
          <p:cNvSpPr txBox="1">
            <a:spLocks noGrp="1"/>
          </p:cNvSpPr>
          <p:nvPr/>
        </p:nvSpPr>
        <p:spPr bwMode="auto">
          <a:xfrm>
            <a:off x="0" y="8685894"/>
            <a:ext cx="5688211"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5" tIns="45703" rIns="91405" bIns="45703" anchor="b"/>
          <a:lstStyle>
            <a:lvl1pPr>
              <a:spcBef>
                <a:spcPct val="20000"/>
              </a:spcBef>
              <a:buClr>
                <a:schemeClr val="accent1"/>
              </a:buClr>
              <a:buFont typeface="Wingdings" pitchFamily="2" charset="2"/>
              <a:buChar char="§"/>
              <a:defRPr sz="1600">
                <a:solidFill>
                  <a:srgbClr val="FFFFFF"/>
                </a:solidFill>
                <a:latin typeface="Arial" charset="0"/>
                <a:cs typeface="Arial" charset="0"/>
              </a:defRPr>
            </a:lvl1pPr>
            <a:lvl2pPr marL="773113" indent="-298450">
              <a:spcBef>
                <a:spcPct val="20000"/>
              </a:spcBef>
              <a:buClr>
                <a:schemeClr val="accent1"/>
              </a:buClr>
              <a:buFont typeface="Wingdings" pitchFamily="2" charset="2"/>
              <a:buChar char="§"/>
              <a:defRPr sz="1600">
                <a:solidFill>
                  <a:srgbClr val="FFFFFF"/>
                </a:solidFill>
                <a:latin typeface="Arial" charset="0"/>
                <a:cs typeface="Arial" charset="0"/>
              </a:defRPr>
            </a:lvl2pPr>
            <a:lvl3pPr marL="1189038" indent="-238125">
              <a:spcBef>
                <a:spcPct val="20000"/>
              </a:spcBef>
              <a:buClr>
                <a:schemeClr val="accent1"/>
              </a:buClr>
              <a:buFont typeface="Wingdings" pitchFamily="2" charset="2"/>
              <a:buChar char="§"/>
              <a:defRPr sz="1600">
                <a:solidFill>
                  <a:srgbClr val="FFFFFF"/>
                </a:solidFill>
                <a:latin typeface="Arial" charset="0"/>
                <a:cs typeface="Arial" charset="0"/>
              </a:defRPr>
            </a:lvl3pPr>
            <a:lvl4pPr marL="1663700" indent="-238125">
              <a:spcBef>
                <a:spcPct val="20000"/>
              </a:spcBef>
              <a:buClr>
                <a:schemeClr val="accent1"/>
              </a:buClr>
              <a:buFont typeface="Wingdings" pitchFamily="2" charset="2"/>
              <a:buChar char="§"/>
              <a:defRPr sz="1600">
                <a:solidFill>
                  <a:srgbClr val="FFFFFF"/>
                </a:solidFill>
                <a:latin typeface="Arial" charset="0"/>
                <a:cs typeface="Arial" charset="0"/>
              </a:defRPr>
            </a:lvl4pPr>
            <a:lvl5pPr marL="2139950" indent="-238125">
              <a:spcBef>
                <a:spcPct val="20000"/>
              </a:spcBef>
              <a:buClr>
                <a:schemeClr val="accent1"/>
              </a:buClr>
              <a:buFont typeface="Wingdings" pitchFamily="2" charset="2"/>
              <a:buChar char="§"/>
              <a:defRPr sz="1600">
                <a:solidFill>
                  <a:srgbClr val="FFFFFF"/>
                </a:solidFill>
                <a:latin typeface="Arial" charset="0"/>
                <a:cs typeface="Arial" charset="0"/>
              </a:defRPr>
            </a:lvl5pPr>
            <a:lvl6pPr marL="2597150" indent="-238125"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6pPr>
            <a:lvl7pPr marL="3054350" indent="-238125"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7pPr>
            <a:lvl8pPr marL="3511550" indent="-238125"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8pPr>
            <a:lvl9pPr marL="3968750" indent="-238125"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9pPr>
          </a:lstStyle>
          <a:p>
            <a:pPr>
              <a:spcBef>
                <a:spcPct val="0"/>
              </a:spcBef>
              <a:buClrTx/>
              <a:buFontTx/>
              <a:buNone/>
            </a:pPr>
            <a:r>
              <a:rPr lang="en-US" sz="800">
                <a:solidFill>
                  <a:srgbClr val="7F7F7F"/>
                </a:solidFill>
                <a:latin typeface="Helvetica LT Std Light" pitchFamily="34" charset="0"/>
              </a:rPr>
              <a:t>Copyright © 2010 Personnel Decisions International Corporation, d.b.a. PDI Ninth House. All Rights Reserved.</a:t>
            </a:r>
            <a:endParaRPr lang="en-US" sz="1000">
              <a:solidFill>
                <a:schemeClr val="tx1"/>
              </a:solidFill>
            </a:endParaRPr>
          </a:p>
        </p:txBody>
      </p:sp>
      <p:sp>
        <p:nvSpPr>
          <p:cNvPr id="494595" name="Slide Number Placeholder 6"/>
          <p:cNvSpPr txBox="1">
            <a:spLocks noGrp="1"/>
          </p:cNvSpPr>
          <p:nvPr/>
        </p:nvSpPr>
        <p:spPr bwMode="auto">
          <a:xfrm>
            <a:off x="3884414" y="8685894"/>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5" tIns="45703" rIns="91405" bIns="45703" anchor="b"/>
          <a:lstStyle>
            <a:lvl1pPr>
              <a:spcBef>
                <a:spcPct val="20000"/>
              </a:spcBef>
              <a:buClr>
                <a:schemeClr val="accent1"/>
              </a:buClr>
              <a:buFont typeface="Wingdings" pitchFamily="2" charset="2"/>
              <a:buChar char="§"/>
              <a:defRPr sz="1600">
                <a:solidFill>
                  <a:srgbClr val="FFFFFF"/>
                </a:solidFill>
                <a:latin typeface="Arial" charset="0"/>
                <a:cs typeface="Arial" charset="0"/>
              </a:defRPr>
            </a:lvl1pPr>
            <a:lvl2pPr marL="773113" indent="-298450">
              <a:spcBef>
                <a:spcPct val="20000"/>
              </a:spcBef>
              <a:buClr>
                <a:schemeClr val="accent1"/>
              </a:buClr>
              <a:buFont typeface="Wingdings" pitchFamily="2" charset="2"/>
              <a:buChar char="§"/>
              <a:defRPr sz="1600">
                <a:solidFill>
                  <a:srgbClr val="FFFFFF"/>
                </a:solidFill>
                <a:latin typeface="Arial" charset="0"/>
                <a:cs typeface="Arial" charset="0"/>
              </a:defRPr>
            </a:lvl2pPr>
            <a:lvl3pPr marL="1189038" indent="-238125">
              <a:spcBef>
                <a:spcPct val="20000"/>
              </a:spcBef>
              <a:buClr>
                <a:schemeClr val="accent1"/>
              </a:buClr>
              <a:buFont typeface="Wingdings" pitchFamily="2" charset="2"/>
              <a:buChar char="§"/>
              <a:defRPr sz="1600">
                <a:solidFill>
                  <a:srgbClr val="FFFFFF"/>
                </a:solidFill>
                <a:latin typeface="Arial" charset="0"/>
                <a:cs typeface="Arial" charset="0"/>
              </a:defRPr>
            </a:lvl3pPr>
            <a:lvl4pPr marL="1663700" indent="-238125">
              <a:spcBef>
                <a:spcPct val="20000"/>
              </a:spcBef>
              <a:buClr>
                <a:schemeClr val="accent1"/>
              </a:buClr>
              <a:buFont typeface="Wingdings" pitchFamily="2" charset="2"/>
              <a:buChar char="§"/>
              <a:defRPr sz="1600">
                <a:solidFill>
                  <a:srgbClr val="FFFFFF"/>
                </a:solidFill>
                <a:latin typeface="Arial" charset="0"/>
                <a:cs typeface="Arial" charset="0"/>
              </a:defRPr>
            </a:lvl4pPr>
            <a:lvl5pPr marL="2139950" indent="-238125">
              <a:spcBef>
                <a:spcPct val="20000"/>
              </a:spcBef>
              <a:buClr>
                <a:schemeClr val="accent1"/>
              </a:buClr>
              <a:buFont typeface="Wingdings" pitchFamily="2" charset="2"/>
              <a:buChar char="§"/>
              <a:defRPr sz="1600">
                <a:solidFill>
                  <a:srgbClr val="FFFFFF"/>
                </a:solidFill>
                <a:latin typeface="Arial" charset="0"/>
                <a:cs typeface="Arial" charset="0"/>
              </a:defRPr>
            </a:lvl5pPr>
            <a:lvl6pPr marL="2597150" indent="-238125"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6pPr>
            <a:lvl7pPr marL="3054350" indent="-238125"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7pPr>
            <a:lvl8pPr marL="3511550" indent="-238125"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8pPr>
            <a:lvl9pPr marL="3968750" indent="-238125"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9pPr>
          </a:lstStyle>
          <a:p>
            <a:pPr algn="r">
              <a:spcBef>
                <a:spcPct val="0"/>
              </a:spcBef>
              <a:buClrTx/>
              <a:buFontTx/>
              <a:buNone/>
            </a:pPr>
            <a:fld id="{44BFCA6E-1770-4E0C-9A32-71FA1C8706BE}" type="slidenum">
              <a:rPr lang="en-US" sz="1000">
                <a:solidFill>
                  <a:schemeClr val="tx1"/>
                </a:solidFill>
              </a:rPr>
              <a:pPr algn="r">
                <a:spcBef>
                  <a:spcPct val="0"/>
                </a:spcBef>
                <a:buClrTx/>
                <a:buFontTx/>
                <a:buNone/>
              </a:pPr>
              <a:t>1</a:t>
            </a:fld>
            <a:endParaRPr lang="en-US" sz="1000">
              <a:solidFill>
                <a:schemeClr val="tx1"/>
              </a:solidFill>
            </a:endParaRPr>
          </a:p>
        </p:txBody>
      </p:sp>
      <p:sp>
        <p:nvSpPr>
          <p:cNvPr id="494596" name="Slide Image Placeholder 1"/>
          <p:cNvSpPr>
            <a:spLocks noGrp="1" noRot="1" noChangeAspect="1" noTextEdit="1"/>
          </p:cNvSpPr>
          <p:nvPr>
            <p:ph type="sldImg"/>
          </p:nvPr>
        </p:nvSpPr>
        <p:spPr bwMode="auto">
          <a:xfrm>
            <a:off x="1144588" y="687388"/>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4597" name="Notes Placeholder 2"/>
          <p:cNvSpPr>
            <a:spLocks noGrp="1"/>
          </p:cNvSpPr>
          <p:nvPr>
            <p:ph type="body" idx="1"/>
          </p:nvPr>
        </p:nvSpPr>
        <p:spPr>
          <a:xfrm>
            <a:off x="686098" y="4343703"/>
            <a:ext cx="5485805" cy="4112381"/>
          </a:xfrm>
        </p:spPr>
        <p:txBody>
          <a:bodyPr lIns="91417" tIns="45710" rIns="91417" bIns="45710"/>
          <a:lstStyle/>
          <a:p>
            <a:pPr eaLnBrk="1" hangingPunct="1"/>
            <a:endParaRPr lang="en-US" dirty="0" smtClean="0"/>
          </a:p>
        </p:txBody>
      </p:sp>
      <p:sp>
        <p:nvSpPr>
          <p:cNvPr id="494598" name="Slide Number Placeholder 3"/>
          <p:cNvSpPr txBox="1">
            <a:spLocks noGrp="1"/>
          </p:cNvSpPr>
          <p:nvPr/>
        </p:nvSpPr>
        <p:spPr bwMode="auto">
          <a:xfrm>
            <a:off x="3884414" y="8687405"/>
            <a:ext cx="2972098" cy="455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10" rIns="91417" bIns="45710" anchor="b"/>
          <a:lstStyle>
            <a:lvl1pPr defTabSz="1373188">
              <a:spcBef>
                <a:spcPct val="20000"/>
              </a:spcBef>
              <a:buClr>
                <a:schemeClr val="accent1"/>
              </a:buClr>
              <a:buFont typeface="Wingdings" pitchFamily="2" charset="2"/>
              <a:buChar char="§"/>
              <a:defRPr sz="1600">
                <a:solidFill>
                  <a:srgbClr val="FFFFFF"/>
                </a:solidFill>
                <a:latin typeface="Arial" charset="0"/>
                <a:cs typeface="Arial" charset="0"/>
              </a:defRPr>
            </a:lvl1pPr>
            <a:lvl2pPr marL="773113" indent="-298450" defTabSz="1373188">
              <a:spcBef>
                <a:spcPct val="20000"/>
              </a:spcBef>
              <a:buClr>
                <a:schemeClr val="accent1"/>
              </a:buClr>
              <a:buFont typeface="Wingdings" pitchFamily="2" charset="2"/>
              <a:buChar char="§"/>
              <a:defRPr sz="1600">
                <a:solidFill>
                  <a:srgbClr val="FFFFFF"/>
                </a:solidFill>
                <a:latin typeface="Arial" charset="0"/>
                <a:cs typeface="Arial" charset="0"/>
              </a:defRPr>
            </a:lvl2pPr>
            <a:lvl3pPr marL="1189038" indent="-238125" defTabSz="1373188">
              <a:spcBef>
                <a:spcPct val="20000"/>
              </a:spcBef>
              <a:buClr>
                <a:schemeClr val="accent1"/>
              </a:buClr>
              <a:buFont typeface="Wingdings" pitchFamily="2" charset="2"/>
              <a:buChar char="§"/>
              <a:defRPr sz="1600">
                <a:solidFill>
                  <a:srgbClr val="FFFFFF"/>
                </a:solidFill>
                <a:latin typeface="Arial" charset="0"/>
                <a:cs typeface="Arial" charset="0"/>
              </a:defRPr>
            </a:lvl3pPr>
            <a:lvl4pPr marL="1663700" indent="-238125" defTabSz="1373188">
              <a:spcBef>
                <a:spcPct val="20000"/>
              </a:spcBef>
              <a:buClr>
                <a:schemeClr val="accent1"/>
              </a:buClr>
              <a:buFont typeface="Wingdings" pitchFamily="2" charset="2"/>
              <a:buChar char="§"/>
              <a:defRPr sz="1600">
                <a:solidFill>
                  <a:srgbClr val="FFFFFF"/>
                </a:solidFill>
                <a:latin typeface="Arial" charset="0"/>
                <a:cs typeface="Arial" charset="0"/>
              </a:defRPr>
            </a:lvl4pPr>
            <a:lvl5pPr marL="2139950" indent="-238125" defTabSz="1373188">
              <a:spcBef>
                <a:spcPct val="20000"/>
              </a:spcBef>
              <a:buClr>
                <a:schemeClr val="accent1"/>
              </a:buClr>
              <a:buFont typeface="Wingdings" pitchFamily="2" charset="2"/>
              <a:buChar char="§"/>
              <a:defRPr sz="1600">
                <a:solidFill>
                  <a:srgbClr val="FFFFFF"/>
                </a:solidFill>
                <a:latin typeface="Arial" charset="0"/>
                <a:cs typeface="Arial" charset="0"/>
              </a:defRPr>
            </a:lvl5pPr>
            <a:lvl6pPr marL="2597150" indent="-238125" defTabSz="1373188"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6pPr>
            <a:lvl7pPr marL="3054350" indent="-238125" defTabSz="1373188"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7pPr>
            <a:lvl8pPr marL="3511550" indent="-238125" defTabSz="1373188"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8pPr>
            <a:lvl9pPr marL="3968750" indent="-238125" defTabSz="1373188"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9pPr>
          </a:lstStyle>
          <a:p>
            <a:pPr algn="r">
              <a:spcBef>
                <a:spcPct val="0"/>
              </a:spcBef>
              <a:buClrTx/>
              <a:buFontTx/>
              <a:buNone/>
            </a:pPr>
            <a:fld id="{FD306AE2-1C32-4EE0-B5AD-AAD716F87A71}" type="slidenum">
              <a:rPr lang="en-US" sz="1300">
                <a:solidFill>
                  <a:schemeClr val="tx1"/>
                </a:solidFill>
                <a:latin typeface="Calibri" pitchFamily="34" charset="0"/>
              </a:rPr>
              <a:pPr algn="r">
                <a:spcBef>
                  <a:spcPct val="0"/>
                </a:spcBef>
                <a:buClrTx/>
                <a:buFontTx/>
                <a:buNone/>
              </a:pPr>
              <a:t>1</a:t>
            </a:fld>
            <a:endParaRPr lang="en-US" sz="1300">
              <a:solidFill>
                <a:schemeClr val="tx1"/>
              </a:solidFill>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19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51971" name="Rectangle 3"/>
          <p:cNvSpPr>
            <a:spLocks noGrp="1"/>
          </p:cNvSpPr>
          <p:nvPr>
            <p:ph type="body" idx="1"/>
          </p:nvPr>
        </p:nvSpPr>
        <p:spPr/>
        <p:txBody>
          <a:bodyPr/>
          <a:lstStyle/>
          <a:p>
            <a:r>
              <a:rPr lang="en-US" b="1" dirty="0" smtClean="0"/>
              <a:t>1 min.</a:t>
            </a:r>
          </a:p>
          <a:p>
            <a:endParaRPr lang="en-US" b="1" dirty="0" smtClean="0"/>
          </a:p>
          <a:p>
            <a:r>
              <a:rPr lang="en-US" dirty="0" smtClean="0"/>
              <a:t>Really difficult to do this well. This is one of the reasons 40% of promotions end in failure. We don’t pick the right people….</a:t>
            </a:r>
          </a:p>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8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0899" name="Rectangle 3"/>
          <p:cNvSpPr>
            <a:spLocks noGrp="1"/>
          </p:cNvSpPr>
          <p:nvPr>
            <p:ph type="body" idx="1"/>
          </p:nvPr>
        </p:nvSpPr>
        <p:spPr/>
        <p:txBody>
          <a:bodyPr/>
          <a:lstStyle/>
          <a:p>
            <a:pPr marL="180194" indent="-180194"/>
            <a:r>
              <a:rPr lang="en-US" b="1" dirty="0" smtClean="0"/>
              <a:t>2-3 min.</a:t>
            </a:r>
          </a:p>
          <a:p>
            <a:pPr marL="180194" indent="-180194"/>
            <a:endParaRPr lang="en-US" dirty="0" smtClean="0"/>
          </a:p>
          <a:p>
            <a:pPr marL="180194" indent="-180194"/>
            <a:r>
              <a:rPr lang="en-US" b="1" dirty="0" smtClean="0"/>
              <a:t>Two Key Points </a:t>
            </a:r>
          </a:p>
          <a:p>
            <a:pPr marL="180194" indent="-180194">
              <a:buFontTx/>
              <a:buAutoNum type="arabicPeriod"/>
            </a:pPr>
            <a:r>
              <a:rPr lang="en-US" dirty="0" smtClean="0"/>
              <a:t>Org side:  Can look very secretive, biased, exclusive. Can be handled in way that communicates clearly what is valued and how to participate or can perpetuate sense of entitlement and exclusion.</a:t>
            </a:r>
          </a:p>
          <a:p>
            <a:r>
              <a:rPr lang="en-US" sz="2400" dirty="0" smtClean="0"/>
              <a:t>	Define required attributes of high potential leaders</a:t>
            </a:r>
          </a:p>
          <a:p>
            <a:pPr lvl="1"/>
            <a:r>
              <a:rPr lang="en-US" sz="2000" dirty="0" smtClean="0"/>
              <a:t>		In general</a:t>
            </a:r>
          </a:p>
          <a:p>
            <a:pPr lvl="1"/>
            <a:r>
              <a:rPr lang="en-US" sz="2000" dirty="0" smtClean="0"/>
              <a:t>		For our organization</a:t>
            </a:r>
          </a:p>
          <a:p>
            <a:pPr lvl="1"/>
            <a:r>
              <a:rPr lang="en-US" sz="2000" dirty="0" smtClean="0"/>
              <a:t>		For specific roles and positions</a:t>
            </a:r>
          </a:p>
          <a:p>
            <a:r>
              <a:rPr lang="en-US" sz="2400" dirty="0" smtClean="0"/>
              <a:t>	Identify</a:t>
            </a:r>
          </a:p>
          <a:p>
            <a:pPr lvl="1"/>
            <a:r>
              <a:rPr lang="en-US" sz="2000" dirty="0" smtClean="0"/>
              <a:t>		Structured talent reviews</a:t>
            </a:r>
          </a:p>
          <a:p>
            <a:pPr lvl="1"/>
            <a:r>
              <a:rPr lang="en-US" sz="2000" dirty="0" smtClean="0"/>
              <a:t>		Nominate, screen, and assess</a:t>
            </a:r>
          </a:p>
          <a:p>
            <a:r>
              <a:rPr lang="en-US" sz="2400" dirty="0" smtClean="0"/>
              <a:t>	Inform and engage</a:t>
            </a:r>
          </a:p>
          <a:p>
            <a:pPr lvl="1"/>
            <a:r>
              <a:rPr lang="en-US" sz="2000" dirty="0" smtClean="0"/>
              <a:t>		Clarify communication strategy and steps</a:t>
            </a:r>
          </a:p>
          <a:p>
            <a:pPr lvl="1"/>
            <a:r>
              <a:rPr lang="en-US" sz="2000" dirty="0" smtClean="0"/>
              <a:t>		Communicate expectations, requirements, and commitments</a:t>
            </a:r>
          </a:p>
          <a:p>
            <a:r>
              <a:rPr lang="en-US" sz="2400" dirty="0" smtClean="0"/>
              <a:t>	Align with HR systems</a:t>
            </a:r>
          </a:p>
          <a:p>
            <a:pPr lvl="1"/>
            <a:r>
              <a:rPr lang="en-US" sz="2000" dirty="0" smtClean="0"/>
              <a:t>		Succession plans</a:t>
            </a:r>
          </a:p>
          <a:p>
            <a:pPr marL="0" indent="0">
              <a:buFontTx/>
              <a:buNone/>
            </a:pPr>
            <a:endParaRPr lang="en-US" dirty="0" smtClean="0"/>
          </a:p>
          <a:p>
            <a:pPr marL="0" indent="0">
              <a:buFontTx/>
              <a:buNone/>
            </a:pPr>
            <a:r>
              <a:rPr lang="en-US" dirty="0" smtClean="0"/>
              <a:t>2. Leader side:  Help them think through what it means and what is required – </a:t>
            </a:r>
            <a:r>
              <a:rPr lang="en-US" dirty="0" err="1" smtClean="0"/>
              <a:t>organizaitonal</a:t>
            </a:r>
            <a:r>
              <a:rPr lang="en-US" dirty="0" smtClean="0"/>
              <a:t> commitment and expectations /  personal time and energy required. Evaluate pros and cons for them and take the decision seriously.</a:t>
            </a:r>
          </a:p>
          <a:p>
            <a:pPr marL="180194" indent="-180194"/>
            <a:endParaRPr lang="en-US" dirty="0" smtClean="0"/>
          </a:p>
          <a:p>
            <a:pPr marL="180194" indent="-180194"/>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283" name="Rectangle 3"/>
          <p:cNvSpPr>
            <a:spLocks noGrp="1"/>
          </p:cNvSpPr>
          <p:nvPr>
            <p:ph type="body" idx="1"/>
          </p:nvPr>
        </p:nvSpPr>
        <p:spPr/>
        <p:txBody>
          <a:bodyPr/>
          <a:lstStyle/>
          <a:p>
            <a:r>
              <a:rPr lang="en-US" b="1" dirty="0" smtClean="0"/>
              <a:t>“we could have an all-day workshop just on this topic…”</a:t>
            </a:r>
          </a:p>
          <a:p>
            <a:r>
              <a:rPr lang="en-US" b="1" dirty="0" smtClean="0"/>
              <a:t>2-3 min.</a:t>
            </a:r>
          </a:p>
          <a:p>
            <a:endParaRPr lang="en-US" b="1" dirty="0" smtClean="0"/>
          </a:p>
          <a:p>
            <a:endParaRPr lang="en-US" dirty="0" smtClean="0"/>
          </a:p>
          <a:p>
            <a:pPr>
              <a:buFont typeface="Wingdings" pitchFamily="2" charset="2"/>
              <a:buNone/>
            </a:pPr>
            <a:r>
              <a:rPr lang="en-US" b="1" dirty="0" smtClean="0"/>
              <a:t>1. Drive individual development</a:t>
            </a:r>
          </a:p>
          <a:p>
            <a:pPr lvl="1"/>
            <a:r>
              <a:rPr lang="en-US" dirty="0" smtClean="0">
                <a:solidFill>
                  <a:schemeClr val="accent2"/>
                </a:solidFill>
              </a:rPr>
              <a:t>Clarify development goals and objectives with individual leaders</a:t>
            </a:r>
          </a:p>
          <a:p>
            <a:pPr lvl="1"/>
            <a:r>
              <a:rPr lang="en-US" dirty="0" smtClean="0">
                <a:solidFill>
                  <a:schemeClr val="accent2"/>
                </a:solidFill>
              </a:rPr>
              <a:t>Craft short-term and long-term development plans</a:t>
            </a:r>
          </a:p>
          <a:p>
            <a:pPr lvl="1"/>
            <a:r>
              <a:rPr lang="en-US" dirty="0" smtClean="0">
                <a:solidFill>
                  <a:schemeClr val="accent2"/>
                </a:solidFill>
              </a:rPr>
              <a:t>Monitor and provide regular feedback on progress</a:t>
            </a:r>
          </a:p>
          <a:p>
            <a:pPr lvl="1"/>
            <a:r>
              <a:rPr lang="en-US" dirty="0" smtClean="0">
                <a:solidFill>
                  <a:schemeClr val="accent2"/>
                </a:solidFill>
              </a:rPr>
              <a:t>Clarify changing needs and expectations</a:t>
            </a:r>
          </a:p>
          <a:p>
            <a:pPr lvl="1"/>
            <a:r>
              <a:rPr lang="en-US" dirty="0" smtClean="0">
                <a:solidFill>
                  <a:schemeClr val="accent2"/>
                </a:solidFill>
              </a:rPr>
              <a:t>Review and update development plans</a:t>
            </a:r>
          </a:p>
          <a:p>
            <a:pPr lvl="1"/>
            <a:r>
              <a:rPr lang="en-US" dirty="0" smtClean="0">
                <a:solidFill>
                  <a:schemeClr val="accent2"/>
                </a:solidFill>
              </a:rPr>
              <a:t>Hold leaders and their managers accountable for progress</a:t>
            </a:r>
          </a:p>
          <a:p>
            <a:endParaRPr lang="en-US" dirty="0" smtClean="0"/>
          </a:p>
          <a:p>
            <a:pPr>
              <a:buFont typeface="Wingdings" pitchFamily="2" charset="2"/>
              <a:buNone/>
            </a:pPr>
            <a:r>
              <a:rPr lang="en-US" b="1" dirty="0" smtClean="0"/>
              <a:t>2. Drive systemic development processes</a:t>
            </a:r>
          </a:p>
          <a:p>
            <a:pPr lvl="1"/>
            <a:r>
              <a:rPr lang="en-US" sz="900" dirty="0"/>
              <a:t>Design development programs and experiences tailored to strategic needs and to leaders’ goals, values, and development needs</a:t>
            </a:r>
          </a:p>
          <a:p>
            <a:pPr lvl="1"/>
            <a:r>
              <a:rPr lang="en-US" sz="900" dirty="0"/>
              <a:t>Orchestrate short-term and long-term development activities</a:t>
            </a:r>
          </a:p>
          <a:p>
            <a:pPr lvl="2"/>
            <a:r>
              <a:rPr lang="en-US" dirty="0" smtClean="0"/>
              <a:t>Tactical development programs, projects and tasks</a:t>
            </a:r>
          </a:p>
          <a:p>
            <a:pPr lvl="2"/>
            <a:r>
              <a:rPr lang="en-US" dirty="0" smtClean="0"/>
              <a:t>Job assignments, rotations, and key experiences</a:t>
            </a:r>
          </a:p>
          <a:p>
            <a:pPr>
              <a:buFont typeface="Wingdings" pitchFamily="2" charset="2"/>
              <a:buNone/>
            </a:pPr>
            <a:endParaRPr lang="en-US" b="1" dirty="0" smtClean="0"/>
          </a:p>
          <a:p>
            <a:pPr>
              <a:buFont typeface="Wingdings" pitchFamily="2" charset="2"/>
              <a:buNone/>
            </a:pPr>
            <a:r>
              <a:rPr lang="en-US" b="1" dirty="0" smtClean="0"/>
              <a:t>3. Reinforce a learning culture</a:t>
            </a:r>
          </a:p>
          <a:p>
            <a:pPr lvl="1"/>
            <a:r>
              <a:rPr lang="en-US" sz="900" dirty="0"/>
              <a:t>Equip everyone to be self-directed learners</a:t>
            </a:r>
          </a:p>
          <a:p>
            <a:pPr lvl="1"/>
            <a:r>
              <a:rPr lang="en-US" sz="900" dirty="0"/>
              <a:t>Support, recognize, and reward leaders who develop and share talent</a:t>
            </a:r>
          </a:p>
          <a:p>
            <a:pPr lvl="1"/>
            <a:r>
              <a:rPr lang="en-US" sz="900" dirty="0"/>
              <a:t>Support leaders who experiment, take risks, and accept stretch assignments</a:t>
            </a:r>
          </a:p>
          <a:p>
            <a:endParaRPr lang="en-US" dirty="0" smtClean="0"/>
          </a:p>
          <a:p>
            <a:r>
              <a:rPr lang="en-US" b="1" dirty="0" smtClean="0"/>
              <a:t>Key Point: </a:t>
            </a:r>
          </a:p>
          <a:p>
            <a:r>
              <a:rPr lang="en-US" dirty="0" smtClean="0"/>
              <a:t>-- Teach people how to learn.</a:t>
            </a:r>
          </a:p>
          <a:p>
            <a:endParaRPr lang="en-US" dirty="0" smtClean="0"/>
          </a:p>
          <a:p>
            <a:r>
              <a:rPr lang="en-US" dirty="0" smtClean="0"/>
              <a:t>Prepare development plans</a:t>
            </a:r>
          </a:p>
          <a:p>
            <a:r>
              <a:rPr lang="en-US" dirty="0" smtClean="0">
                <a:solidFill>
                  <a:schemeClr val="accent2"/>
                </a:solidFill>
              </a:rPr>
              <a:t>         Craft short-term and long-term development plans</a:t>
            </a:r>
            <a:endParaRPr lang="en-US" dirty="0" smtClean="0"/>
          </a:p>
          <a:p>
            <a:r>
              <a:rPr lang="en-US" dirty="0" smtClean="0"/>
              <a:t>Learn strategies and skills for self-directed development</a:t>
            </a:r>
          </a:p>
          <a:p>
            <a:pPr lvl="1"/>
            <a:r>
              <a:rPr lang="en-US" dirty="0" smtClean="0"/>
              <a:t>Seeking feedback</a:t>
            </a:r>
          </a:p>
          <a:p>
            <a:pPr lvl="1"/>
            <a:r>
              <a:rPr lang="en-US" dirty="0" smtClean="0"/>
              <a:t>Reflection</a:t>
            </a:r>
          </a:p>
          <a:p>
            <a:r>
              <a:rPr lang="en-US" dirty="0" smtClean="0"/>
              <a:t>Adopt attitude of learning</a:t>
            </a:r>
          </a:p>
          <a:p>
            <a:pPr lvl="1"/>
            <a:r>
              <a:rPr lang="en-US" dirty="0" smtClean="0"/>
              <a:t>Cultivate curiosity</a:t>
            </a:r>
          </a:p>
          <a:p>
            <a:pPr lvl="1"/>
            <a:r>
              <a:rPr lang="en-US" dirty="0" smtClean="0"/>
              <a:t>Make development a habit</a:t>
            </a:r>
          </a:p>
          <a:p>
            <a:r>
              <a:rPr lang="en-US" dirty="0" smtClean="0"/>
              <a:t>Engage in development activities</a:t>
            </a:r>
          </a:p>
          <a:p>
            <a:pPr lvl="1"/>
            <a:r>
              <a:rPr lang="en-US" dirty="0" smtClean="0"/>
              <a:t>Allocate investment in current performance vs. future performance</a:t>
            </a:r>
          </a:p>
          <a:p>
            <a:r>
              <a:rPr lang="en-US" dirty="0" smtClean="0"/>
              <a:t>Monitor and measure progress: Accountability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0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54019" name="Rectangle 3"/>
          <p:cNvSpPr>
            <a:spLocks noGrp="1"/>
          </p:cNvSpPr>
          <p:nvPr>
            <p:ph type="body" idx="1"/>
          </p:nvPr>
        </p:nvSpPr>
        <p:spPr/>
        <p:txBody>
          <a:bodyPr/>
          <a:lstStyle/>
          <a:p>
            <a:r>
              <a:rPr lang="en-US" b="1" dirty="0" smtClean="0"/>
              <a:t>2 min.</a:t>
            </a:r>
          </a:p>
          <a:p>
            <a:endParaRPr lang="en-US" b="1" dirty="0" smtClean="0"/>
          </a:p>
          <a:p>
            <a:r>
              <a:rPr lang="en-US" dirty="0" smtClean="0"/>
              <a:t>The trap of high-potential development </a:t>
            </a:r>
          </a:p>
          <a:p>
            <a:r>
              <a:rPr lang="en-US" dirty="0" smtClean="0"/>
              <a:t>Highly motivated to perform and often seem eager to learn, but in some ways they are the most impervious learners</a:t>
            </a:r>
          </a:p>
          <a:p>
            <a:endParaRPr lang="en-US" dirty="0" smtClean="0"/>
          </a:p>
          <a:p>
            <a:r>
              <a:rPr lang="en-US" dirty="0" smtClean="0"/>
              <a:t>Micromanagers</a:t>
            </a:r>
          </a:p>
          <a:p>
            <a:endParaRPr lang="en-US" dirty="0" smtClean="0"/>
          </a:p>
          <a:p>
            <a:r>
              <a:rPr lang="en-US" b="1" dirty="0" smtClean="0"/>
              <a:t>Key Point: </a:t>
            </a:r>
          </a:p>
          <a:p>
            <a:r>
              <a:rPr lang="en-US" dirty="0" smtClean="0"/>
              <a:t>Good learners in many ways, impervious to learning in many ways.</a:t>
            </a:r>
          </a:p>
          <a:p>
            <a:r>
              <a:rPr lang="en-US" dirty="0" smtClean="0"/>
              <a:t>Self-confident.</a:t>
            </a:r>
          </a:p>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2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0291" name="Rectangle 3"/>
          <p:cNvSpPr>
            <a:spLocks noGrp="1"/>
          </p:cNvSpPr>
          <p:nvPr>
            <p:ph type="body" idx="1"/>
          </p:nvPr>
        </p:nvSpPr>
        <p:spPr/>
        <p:txBody>
          <a:bodyPr/>
          <a:lstStyle/>
          <a:p>
            <a:r>
              <a:rPr lang="en-US" b="1" dirty="0" smtClean="0"/>
              <a:t>2 min.</a:t>
            </a:r>
          </a:p>
          <a:p>
            <a:r>
              <a:rPr lang="en-US" b="1" dirty="0" smtClean="0"/>
              <a:t>Many in the audience will know this, but even if they don’t, this is just a quick overview, not a major focal point.</a:t>
            </a:r>
          </a:p>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56067" name="Rectangle 3"/>
          <p:cNvSpPr>
            <a:spLocks noGrp="1"/>
          </p:cNvSpPr>
          <p:nvPr>
            <p:ph type="body" idx="1"/>
          </p:nvPr>
        </p:nvSpPr>
        <p:spPr/>
        <p:txBody>
          <a:bodyPr/>
          <a:lstStyle/>
          <a:p>
            <a:r>
              <a:rPr lang="en-US" sz="900" b="1" dirty="0" smtClean="0"/>
              <a:t>2 </a:t>
            </a:r>
            <a:r>
              <a:rPr lang="en-US" sz="900" b="1" dirty="0"/>
              <a:t>min. Don’t speak to every bullet, just the ones you think are worthwhile.</a:t>
            </a:r>
          </a:p>
          <a:p>
            <a:endParaRPr lang="en-US" dirty="0" smtClean="0"/>
          </a:p>
          <a:p>
            <a:r>
              <a:rPr lang="en-US" dirty="0" smtClean="0"/>
              <a:t>W</a:t>
            </a:r>
            <a:r>
              <a:rPr lang="en-US" sz="900" dirty="0">
                <a:solidFill>
                  <a:srgbClr val="FF4010"/>
                </a:solidFill>
              </a:rPr>
              <a:t>hile they have high motivation and are highly action-oriented, they may have little tolerance for reflection…. Don’t want to look in the rear view mirror.</a:t>
            </a:r>
          </a:p>
          <a:p>
            <a:r>
              <a:rPr lang="en-US" sz="900" dirty="0">
                <a:solidFill>
                  <a:srgbClr val="FF4010"/>
                </a:solidFill>
              </a:rPr>
              <a:t>Motivation to perform, vs. motivation to develop</a:t>
            </a:r>
          </a:p>
          <a:p>
            <a:r>
              <a:rPr lang="en-US" sz="900" dirty="0">
                <a:solidFill>
                  <a:srgbClr val="FF4010"/>
                </a:solidFill>
              </a:rPr>
              <a:t>Insight:  believe in themselves and may ignore feedback.</a:t>
            </a:r>
          </a:p>
          <a:p>
            <a:r>
              <a:rPr lang="en-US" sz="900" dirty="0">
                <a:solidFill>
                  <a:srgbClr val="FF4010"/>
                </a:solidFill>
              </a:rPr>
              <a:t>They succeed on basis of raw horsepower and longer hours.</a:t>
            </a:r>
          </a:p>
          <a:p>
            <a:endParaRPr lang="en-US" dirty="0" smtClean="0"/>
          </a:p>
          <a:p>
            <a:r>
              <a:rPr lang="en-US" sz="900" b="1" dirty="0"/>
              <a:t>Key Point: Can’t just throw them in, expect them to learn all the right lessons without support, teaching them how to learn. Provide coaching, mentoring, feedback tailored to their needs, help them along the way. Meet them where they are.</a:t>
            </a:r>
          </a:p>
          <a:p>
            <a:endParaRPr lang="en-US" sz="900" b="1"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4387" name="Rectangle 3"/>
          <p:cNvSpPr>
            <a:spLocks noGrp="1"/>
          </p:cNvSpPr>
          <p:nvPr>
            <p:ph type="body" idx="1"/>
          </p:nvPr>
        </p:nvSpPr>
        <p:spPr/>
        <p:txBody>
          <a:bodyPr/>
          <a:lstStyle/>
          <a:p>
            <a:r>
              <a:rPr lang="en-US" b="1" dirty="0" smtClean="0"/>
              <a:t>3 minutes. Emphasize that this is based on the kinds of ways that Hi-Po’s are measurably different in skills, values, interests, needs.   Strong focus on importance of coaches</a:t>
            </a:r>
          </a:p>
          <a:p>
            <a:endParaRPr lang="en-US" dirty="0" smtClean="0"/>
          </a:p>
          <a:p>
            <a:pPr>
              <a:buFont typeface="Wingdings" pitchFamily="2" charset="2"/>
              <a:buNone/>
            </a:pPr>
            <a:r>
              <a:rPr lang="en-US" b="1" dirty="0" smtClean="0"/>
              <a:t>1. Holistic, whole-person development</a:t>
            </a:r>
          </a:p>
          <a:p>
            <a:pPr lvl="1">
              <a:spcBef>
                <a:spcPct val="10000"/>
              </a:spcBef>
            </a:pPr>
            <a:r>
              <a:rPr lang="en-US" sz="1000" dirty="0"/>
              <a:t>Knowing:  Knowledge, insight, principles</a:t>
            </a:r>
          </a:p>
          <a:p>
            <a:pPr lvl="1">
              <a:spcBef>
                <a:spcPct val="10000"/>
              </a:spcBef>
            </a:pPr>
            <a:r>
              <a:rPr lang="en-US" sz="1000" dirty="0"/>
              <a:t>Doing:  Skills, capabilities</a:t>
            </a:r>
          </a:p>
          <a:p>
            <a:pPr lvl="1">
              <a:spcBef>
                <a:spcPct val="10000"/>
              </a:spcBef>
            </a:pPr>
            <a:r>
              <a:rPr lang="en-US" sz="1000" dirty="0"/>
              <a:t>Being:  Leadership identity, character, values, mission, maturity</a:t>
            </a:r>
          </a:p>
          <a:p>
            <a:pPr lvl="1">
              <a:spcBef>
                <a:spcPct val="10000"/>
              </a:spcBef>
            </a:pPr>
            <a:r>
              <a:rPr lang="en-US" sz="1000" b="1" dirty="0"/>
              <a:t>* I mention the importance of instilling values and integrity and a sense of identity as a leader throughout this workshop. </a:t>
            </a:r>
          </a:p>
          <a:p>
            <a:pPr>
              <a:buFont typeface="Wingdings" pitchFamily="2" charset="2"/>
              <a:buNone/>
            </a:pPr>
            <a:endParaRPr lang="en-US" b="1" dirty="0" smtClean="0"/>
          </a:p>
          <a:p>
            <a:pPr>
              <a:buFont typeface="Wingdings" pitchFamily="2" charset="2"/>
              <a:buNone/>
            </a:pPr>
            <a:r>
              <a:rPr lang="en-US" b="1" dirty="0" smtClean="0"/>
              <a:t>2. Long-term, future focus</a:t>
            </a:r>
          </a:p>
          <a:p>
            <a:pPr lvl="1">
              <a:spcBef>
                <a:spcPct val="10000"/>
              </a:spcBef>
            </a:pPr>
            <a:r>
              <a:rPr lang="en-US" sz="1000" dirty="0"/>
              <a:t>Both short-term and long-term development plans. Career plan. Preparing for future needs.</a:t>
            </a:r>
          </a:p>
          <a:p>
            <a:pPr>
              <a:buFont typeface="Wingdings" pitchFamily="2" charset="2"/>
              <a:buNone/>
            </a:pPr>
            <a:r>
              <a:rPr lang="en-US" b="1" dirty="0" smtClean="0"/>
              <a:t>3. Visibility</a:t>
            </a:r>
          </a:p>
          <a:p>
            <a:pPr lvl="1">
              <a:spcBef>
                <a:spcPct val="10000"/>
              </a:spcBef>
            </a:pPr>
            <a:r>
              <a:rPr lang="en-US" sz="1000" dirty="0"/>
              <a:t>Higher pressure and scrutiny</a:t>
            </a:r>
          </a:p>
          <a:p>
            <a:pPr>
              <a:buFont typeface="Wingdings" pitchFamily="2" charset="2"/>
              <a:buNone/>
            </a:pPr>
            <a:r>
              <a:rPr lang="en-US" b="1" dirty="0" smtClean="0"/>
              <a:t>4. Relationships and networking</a:t>
            </a:r>
          </a:p>
          <a:p>
            <a:pPr lvl="1">
              <a:spcBef>
                <a:spcPct val="10000"/>
              </a:spcBef>
            </a:pPr>
            <a:r>
              <a:rPr lang="en-US" sz="1000" dirty="0"/>
              <a:t>Create a community of learning</a:t>
            </a:r>
          </a:p>
          <a:p>
            <a:pPr lvl="1">
              <a:spcBef>
                <a:spcPct val="10000"/>
              </a:spcBef>
            </a:pPr>
            <a:r>
              <a:rPr lang="en-US" sz="1000" dirty="0"/>
              <a:t>Enhance engagement and build alliances</a:t>
            </a:r>
          </a:p>
          <a:p>
            <a:pPr>
              <a:buFont typeface="Wingdings" pitchFamily="2" charset="2"/>
              <a:buNone/>
            </a:pPr>
            <a:r>
              <a:rPr lang="en-US" b="1" dirty="0" smtClean="0"/>
              <a:t>5. Learning-to-learn:  Extract maximum learning from every experience</a:t>
            </a:r>
          </a:p>
          <a:p>
            <a:pPr lvl="1"/>
            <a:r>
              <a:rPr lang="en-US" dirty="0" smtClean="0"/>
              <a:t>Curiosity and attitude of learning</a:t>
            </a:r>
          </a:p>
          <a:p>
            <a:pPr lvl="1"/>
            <a:r>
              <a:rPr lang="en-US" dirty="0" smtClean="0"/>
              <a:t>Self-awareness</a:t>
            </a:r>
          </a:p>
          <a:p>
            <a:pPr lvl="1"/>
            <a:r>
              <a:rPr lang="en-US" dirty="0" smtClean="0"/>
              <a:t>Reflection</a:t>
            </a:r>
          </a:p>
          <a:p>
            <a:pPr lvl="1"/>
            <a:r>
              <a:rPr lang="en-US" dirty="0" smtClean="0"/>
              <a:t>Seeking feedback</a:t>
            </a:r>
          </a:p>
          <a:p>
            <a:pPr>
              <a:buFont typeface="Wingdings" pitchFamily="2" charset="2"/>
              <a:buNone/>
            </a:pPr>
            <a:r>
              <a:rPr lang="en-US" b="1" dirty="0" smtClean="0"/>
              <a:t>6. Versatility</a:t>
            </a:r>
          </a:p>
          <a:p>
            <a:pPr lvl="1"/>
            <a:r>
              <a:rPr lang="en-US" dirty="0" smtClean="0"/>
              <a:t>Exposure to wide range of challenges and experiences</a:t>
            </a:r>
          </a:p>
          <a:p>
            <a:pPr>
              <a:buFont typeface="Wingdings" pitchFamily="2" charset="2"/>
              <a:buNone/>
            </a:pPr>
            <a:r>
              <a:rPr lang="en-US" b="1" dirty="0" smtClean="0"/>
              <a:t>7. Challenge and stretch</a:t>
            </a:r>
          </a:p>
          <a:p>
            <a:pPr lvl="1"/>
            <a:r>
              <a:rPr lang="en-US" dirty="0" smtClean="0"/>
              <a:t>Developmental roles, tasks, projects they’re not ready for</a:t>
            </a:r>
          </a:p>
          <a:p>
            <a:pPr>
              <a:buFont typeface="Wingdings" pitchFamily="2" charset="2"/>
              <a:buNone/>
            </a:pPr>
            <a:r>
              <a:rPr lang="en-US" b="1" dirty="0" smtClean="0"/>
              <a:t>8. Feedback-rich</a:t>
            </a:r>
          </a:p>
          <a:p>
            <a:pPr lvl="1"/>
            <a:r>
              <a:rPr lang="en-US" dirty="0" smtClean="0"/>
              <a:t>Multiple sources: 360, personality/values, simulations, etc.</a:t>
            </a:r>
          </a:p>
          <a:p>
            <a:pPr lvl="1"/>
            <a:r>
              <a:rPr lang="en-US" dirty="0" smtClean="0"/>
              <a:t>Coaches are critical to this process!</a:t>
            </a:r>
          </a:p>
          <a:p>
            <a:endParaRPr lang="en-US" dirty="0" smtClean="0"/>
          </a:p>
          <a:p>
            <a:r>
              <a:rPr lang="en-US" b="1" dirty="0" smtClean="0"/>
              <a:t>Key Point: </a:t>
            </a:r>
          </a:p>
          <a:p>
            <a:r>
              <a:rPr lang="en-US" dirty="0" smtClean="0"/>
              <a:t>Some of these are related to the nature of high potentials themselves:  they value visibility, challenge, relationships.</a:t>
            </a:r>
          </a:p>
          <a:p>
            <a:r>
              <a:rPr lang="en-US" dirty="0" smtClean="0"/>
              <a:t>Some are related to nature of their role:  future focus, versatility.</a:t>
            </a:r>
          </a:p>
          <a:p>
            <a:endParaRPr lang="en-US" dirty="0" smtClean="0"/>
          </a:p>
          <a:p>
            <a:endParaRPr lang="en-US" dirty="0" smtClean="0"/>
          </a:p>
          <a:p>
            <a:endParaRPr lang="en-US" dirty="0" smtClean="0"/>
          </a:p>
          <a:p>
            <a:r>
              <a:rPr lang="en-US" sz="900" dirty="0"/>
              <a:t>Holistic, whole-person development</a:t>
            </a:r>
          </a:p>
          <a:p>
            <a:pPr lvl="1"/>
            <a:r>
              <a:rPr lang="en-US" sz="900" dirty="0"/>
              <a:t>Knowing:  Knowledge, insight, principles</a:t>
            </a:r>
          </a:p>
          <a:p>
            <a:pPr lvl="1"/>
            <a:r>
              <a:rPr lang="en-US" sz="900" dirty="0"/>
              <a:t>Doing:  Skills, capabilities</a:t>
            </a:r>
          </a:p>
          <a:p>
            <a:pPr lvl="1"/>
            <a:r>
              <a:rPr lang="en-US" sz="900" dirty="0"/>
              <a:t>Being</a:t>
            </a:r>
          </a:p>
          <a:p>
            <a:pPr lvl="2"/>
            <a:r>
              <a:rPr lang="en-US" sz="900" dirty="0"/>
              <a:t>Leadership identity</a:t>
            </a:r>
          </a:p>
          <a:p>
            <a:pPr lvl="2"/>
            <a:r>
              <a:rPr lang="en-US" sz="900" dirty="0"/>
              <a:t>Character, integrity, maturity</a:t>
            </a:r>
          </a:p>
          <a:p>
            <a:pPr lvl="2"/>
            <a:r>
              <a:rPr lang="en-US" sz="900" dirty="0"/>
              <a:t>Values, mission</a:t>
            </a:r>
          </a:p>
          <a:p>
            <a:r>
              <a:rPr lang="en-US" sz="900" dirty="0"/>
              <a:t>Long-term, future focus</a:t>
            </a:r>
          </a:p>
          <a:p>
            <a:pPr lvl="1"/>
            <a:r>
              <a:rPr lang="en-US" sz="900" dirty="0"/>
              <a:t>Both short-term and long-term development plans</a:t>
            </a:r>
          </a:p>
          <a:p>
            <a:r>
              <a:rPr lang="en-US" sz="900" dirty="0"/>
              <a:t>Visibility</a:t>
            </a:r>
          </a:p>
          <a:p>
            <a:pPr lvl="1"/>
            <a:r>
              <a:rPr lang="en-US" sz="900" dirty="0"/>
              <a:t>Higher pressure and scrutiny</a:t>
            </a:r>
          </a:p>
          <a:p>
            <a:r>
              <a:rPr lang="en-US" sz="900" dirty="0"/>
              <a:t>Relationships and networking</a:t>
            </a:r>
          </a:p>
          <a:p>
            <a:pPr lvl="1"/>
            <a:r>
              <a:rPr lang="en-US" sz="900" dirty="0"/>
              <a:t>Create a community of learning</a:t>
            </a:r>
          </a:p>
          <a:p>
            <a:pPr lvl="1"/>
            <a:r>
              <a:rPr lang="en-US" sz="900" dirty="0"/>
              <a:t>Enhance engagement and build alliances</a:t>
            </a:r>
          </a:p>
          <a:p>
            <a:r>
              <a:rPr lang="en-US" dirty="0" smtClean="0"/>
              <a:t>Learning-to-learn:  Extract maximum learning from every experience</a:t>
            </a:r>
          </a:p>
          <a:p>
            <a:pPr lvl="1"/>
            <a:r>
              <a:rPr lang="en-US" dirty="0" smtClean="0"/>
              <a:t>Curiosity and attitude of learning</a:t>
            </a:r>
          </a:p>
          <a:p>
            <a:pPr lvl="1"/>
            <a:r>
              <a:rPr lang="en-US" dirty="0" smtClean="0"/>
              <a:t>Self-awareness</a:t>
            </a:r>
          </a:p>
          <a:p>
            <a:pPr lvl="1"/>
            <a:r>
              <a:rPr lang="en-US" dirty="0" smtClean="0"/>
              <a:t>Reflection</a:t>
            </a:r>
          </a:p>
          <a:p>
            <a:pPr lvl="1"/>
            <a:r>
              <a:rPr lang="en-US" dirty="0" smtClean="0"/>
              <a:t>Seeking feedback</a:t>
            </a:r>
          </a:p>
          <a:p>
            <a:r>
              <a:rPr lang="en-US" dirty="0" smtClean="0"/>
              <a:t>Versatility</a:t>
            </a:r>
          </a:p>
          <a:p>
            <a:pPr lvl="1"/>
            <a:r>
              <a:rPr lang="en-US" dirty="0" smtClean="0"/>
              <a:t>Exposure to wide range of challenges and experiences</a:t>
            </a:r>
          </a:p>
          <a:p>
            <a:r>
              <a:rPr lang="en-US" dirty="0" smtClean="0"/>
              <a:t>Challenge and stretch</a:t>
            </a:r>
          </a:p>
          <a:p>
            <a:pPr lvl="1"/>
            <a:r>
              <a:rPr lang="en-US" dirty="0" smtClean="0"/>
              <a:t>Developmental roles, tasks, projects they’re not ready for</a:t>
            </a:r>
          </a:p>
          <a:p>
            <a:r>
              <a:rPr lang="en-US" dirty="0" smtClean="0"/>
              <a:t>Feedback-rich</a:t>
            </a:r>
          </a:p>
          <a:p>
            <a:pPr lvl="1"/>
            <a:r>
              <a:rPr lang="en-US" dirty="0" smtClean="0"/>
              <a:t>Multiple sources:  360, personality/values, simulations, </a:t>
            </a:r>
            <a:r>
              <a:rPr lang="en-US" dirty="0" err="1" smtClean="0"/>
              <a:t>etc</a:t>
            </a: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8707" name="Rectangle 3"/>
          <p:cNvSpPr>
            <a:spLocks noGrp="1"/>
          </p:cNvSpPr>
          <p:nvPr>
            <p:ph type="body" idx="1"/>
          </p:nvPr>
        </p:nvSpPr>
        <p:spPr/>
        <p:txBody>
          <a:bodyPr/>
          <a:lstStyle/>
          <a:p>
            <a:r>
              <a:rPr lang="en-US" b="1" dirty="0" smtClean="0">
                <a:solidFill>
                  <a:srgbClr val="018F9F"/>
                </a:solidFill>
              </a:rPr>
              <a:t>2 minutes</a:t>
            </a:r>
          </a:p>
          <a:p>
            <a:r>
              <a:rPr lang="en-US" dirty="0" smtClean="0">
                <a:solidFill>
                  <a:srgbClr val="018F9F"/>
                </a:solidFill>
              </a:rPr>
              <a:t>How do you think about the kinds of experiences people need? They love challenge, so give them these.</a:t>
            </a:r>
          </a:p>
          <a:p>
            <a:r>
              <a:rPr lang="en-US" dirty="0" smtClean="0">
                <a:solidFill>
                  <a:srgbClr val="018F9F"/>
                </a:solidFill>
              </a:rPr>
              <a:t>How do they learn from experience? They are not the most reflective people. How do you teach them how to learn from their experiences?</a:t>
            </a:r>
          </a:p>
          <a:p>
            <a:r>
              <a:rPr lang="en-US" dirty="0" smtClean="0">
                <a:solidFill>
                  <a:srgbClr val="018F9F"/>
                </a:solidFill>
              </a:rPr>
              <a:t>Teach them to be curious, reflective, etc. so that they really learn.</a:t>
            </a:r>
          </a:p>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2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2211" name="Rectangle 3"/>
          <p:cNvSpPr>
            <a:spLocks noGrp="1"/>
          </p:cNvSpPr>
          <p:nvPr>
            <p:ph type="body" idx="1"/>
          </p:nvPr>
        </p:nvSpPr>
        <p:spPr/>
        <p:txBody>
          <a:bodyPr/>
          <a:lstStyle/>
          <a:p>
            <a:r>
              <a:rPr lang="en-US" b="1" dirty="0" smtClean="0"/>
              <a:t>1 min.</a:t>
            </a:r>
          </a:p>
          <a:p>
            <a:endParaRPr lang="en-US" b="1" dirty="0" smtClean="0"/>
          </a:p>
          <a:p>
            <a:r>
              <a:rPr lang="en-US" dirty="0" smtClean="0"/>
              <a:t>Especially senior level, even higher likelihood of failure.</a:t>
            </a:r>
          </a:p>
          <a:p>
            <a:r>
              <a:rPr lang="en-US" dirty="0" smtClean="0"/>
              <a:t>External hires also fail.</a:t>
            </a:r>
          </a:p>
          <a:p>
            <a:r>
              <a:rPr lang="en-US" dirty="0" smtClean="0"/>
              <a:t>Why is the difficult even more true for high potentials? Why do even greater numbers of high potentials fail?</a:t>
            </a:r>
          </a:p>
          <a:p>
            <a:pPr lvl="1"/>
            <a:r>
              <a:rPr lang="en-US" sz="1000" dirty="0"/>
              <a:t>Transitions come fast and furious.</a:t>
            </a:r>
          </a:p>
          <a:p>
            <a:pPr lvl="1"/>
            <a:r>
              <a:rPr lang="en-US" sz="1000" dirty="0"/>
              <a:t>The good ones tend to build the capacity to transition well.</a:t>
            </a:r>
          </a:p>
          <a:p>
            <a:pPr lvl="1"/>
            <a:endParaRPr lang="en-US" sz="1000" dirty="0"/>
          </a:p>
          <a:p>
            <a:pPr lvl="1"/>
            <a:r>
              <a:rPr lang="en-US" sz="1000" dirty="0"/>
              <a:t>I was a big fish in a small pond, now I’m a small fish again.</a:t>
            </a:r>
          </a:p>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1619" name="Rectangle 3"/>
          <p:cNvSpPr>
            <a:spLocks noGrp="1"/>
          </p:cNvSpPr>
          <p:nvPr>
            <p:ph type="body" idx="1"/>
          </p:nvPr>
        </p:nvSpPr>
        <p:spPr/>
        <p:txBody>
          <a:bodyPr/>
          <a:lstStyle/>
          <a:p>
            <a:pPr marL="180194" indent="-180194"/>
            <a:r>
              <a:rPr lang="en-US" b="1" dirty="0" smtClean="0"/>
              <a:t>3 minutes. </a:t>
            </a:r>
            <a:endParaRPr lang="en-US" dirty="0" smtClean="0"/>
          </a:p>
          <a:p>
            <a:pPr marL="180194" indent="-180194"/>
            <a:r>
              <a:rPr lang="en-US" b="1" dirty="0" smtClean="0"/>
              <a:t>Key Point: </a:t>
            </a:r>
          </a:p>
          <a:p>
            <a:pPr marL="180194" indent="-180194"/>
            <a:r>
              <a:rPr lang="en-US" dirty="0" smtClean="0"/>
              <a:t>Organization:  Pre-decision focus. 90% of the organization’s time and energy happens before the move is made.</a:t>
            </a:r>
          </a:p>
          <a:p>
            <a:pPr marL="180194" indent="-180194"/>
            <a:r>
              <a:rPr lang="en-US" dirty="0" smtClean="0"/>
              <a:t>Leader:  Post-decision. 90% of the leader’s energy and focus occurs after the move. Don’t abandon people.</a:t>
            </a:r>
          </a:p>
          <a:p>
            <a:pPr marL="180194" indent="-180194"/>
            <a:endParaRPr lang="en-US" dirty="0" smtClean="0"/>
          </a:p>
          <a:p>
            <a:pPr marL="180194" indent="-180194"/>
            <a:r>
              <a:rPr lang="en-US" dirty="0" smtClean="0"/>
              <a:t>This is another huge opportunity to ensure engagement. Support people, show them you care. Stay in touch. – POWER OF COACH FOR</a:t>
            </a:r>
            <a:r>
              <a:rPr lang="en-US" baseline="0" dirty="0" smtClean="0"/>
              <a:t> FIRST () DAYS!</a:t>
            </a:r>
            <a:endParaRPr lang="en-US" dirty="0" smtClean="0"/>
          </a:p>
          <a:p>
            <a:pPr marL="180194" indent="-180194"/>
            <a:endParaRPr lang="en-US" dirty="0" smtClean="0"/>
          </a:p>
          <a:p>
            <a:pPr marL="180194" indent="-180194">
              <a:buFontTx/>
              <a:buAutoNum type="arabicPeriod"/>
            </a:pPr>
            <a:r>
              <a:rPr lang="en-US" dirty="0" smtClean="0"/>
              <a:t>Don’t abandon them after the move.</a:t>
            </a:r>
          </a:p>
          <a:p>
            <a:pPr marL="180194" indent="-180194">
              <a:buFontTx/>
              <a:buAutoNum type="arabicPeriod"/>
            </a:pPr>
            <a:r>
              <a:rPr lang="en-US" dirty="0" smtClean="0"/>
              <a:t>Discuss what this means. Are they still a high potential? Do they start over in the process?</a:t>
            </a:r>
          </a:p>
          <a:p>
            <a:pPr marL="180194" indent="-180194">
              <a:buFontTx/>
              <a:buAutoNum type="arabicPeriod"/>
            </a:pPr>
            <a:r>
              <a:rPr lang="en-US" dirty="0" smtClean="0"/>
              <a:t>Clear expectations:  Is this primarily a test? Learning opportunity? What do you want them to learn in this role? Is this a critical role you want them to be successful in? Problem to fix?</a:t>
            </a:r>
          </a:p>
          <a:p>
            <a:pPr marL="180194" indent="-180194">
              <a:buFontTx/>
              <a:buAutoNum type="arabicPeriod"/>
            </a:pPr>
            <a:endParaRPr lang="en-US" dirty="0" smtClean="0"/>
          </a:p>
          <a:p>
            <a:pPr marL="0" indent="0">
              <a:buFontTx/>
              <a:buNone/>
            </a:pPr>
            <a:r>
              <a:rPr lang="en-US" dirty="0" smtClean="0"/>
              <a:t>Five agendas……</a:t>
            </a:r>
          </a:p>
          <a:p>
            <a:r>
              <a:rPr lang="en-US" b="1" dirty="0" smtClean="0"/>
              <a:t>This is a tool that’s useful for leadership development at many points, but especially a useful tool in transitions.</a:t>
            </a:r>
          </a:p>
          <a:p>
            <a:r>
              <a:rPr lang="en-US" b="1" dirty="0" smtClean="0"/>
              <a:t>Valuable time to reflect on who you want to be as a leader. What do you stand for, etc.</a:t>
            </a:r>
          </a:p>
          <a:p>
            <a:r>
              <a:rPr lang="en-US" b="1" dirty="0" smtClean="0"/>
              <a:t>What values do you want to be known for? How do you want your new team to see you? What values do you want the team to operate with?</a:t>
            </a:r>
          </a:p>
          <a:p>
            <a:pPr marL="180194" indent="-180194">
              <a:buFontTx/>
              <a:buAutoNum type="arabicPeriod"/>
            </a:pPr>
            <a:endParaRPr lang="en-US" dirty="0" smtClean="0"/>
          </a:p>
          <a:p>
            <a:pPr marL="180194" indent="-180194">
              <a:buFontTx/>
              <a:buAutoNum type="arabicPeriod"/>
            </a:pPr>
            <a:endParaRPr lang="en-US" dirty="0" smtClean="0"/>
          </a:p>
          <a:p>
            <a:pPr marL="180194" indent="-180194"/>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7" name="Slide Number Placeholder 4"/>
          <p:cNvSpPr txBox="1">
            <a:spLocks noGrp="1"/>
          </p:cNvSpPr>
          <p:nvPr/>
        </p:nvSpPr>
        <p:spPr bwMode="auto">
          <a:xfrm>
            <a:off x="3884414" y="8685894"/>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1" tIns="45696" rIns="91391" bIns="45696" anchor="b"/>
          <a:lstStyle>
            <a:lvl1pPr>
              <a:spcBef>
                <a:spcPct val="20000"/>
              </a:spcBef>
              <a:buClr>
                <a:schemeClr val="accent1"/>
              </a:buClr>
              <a:buFont typeface="Wingdings" pitchFamily="2" charset="2"/>
              <a:buChar char="§"/>
              <a:defRPr sz="1600">
                <a:solidFill>
                  <a:srgbClr val="FFFFFF"/>
                </a:solidFill>
                <a:latin typeface="Arial" charset="0"/>
                <a:cs typeface="Arial" charset="0"/>
              </a:defRPr>
            </a:lvl1pPr>
            <a:lvl2pPr marL="773113" indent="-298450">
              <a:spcBef>
                <a:spcPct val="20000"/>
              </a:spcBef>
              <a:buClr>
                <a:schemeClr val="accent1"/>
              </a:buClr>
              <a:buFont typeface="Wingdings" pitchFamily="2" charset="2"/>
              <a:buChar char="§"/>
              <a:defRPr sz="1600">
                <a:solidFill>
                  <a:srgbClr val="FFFFFF"/>
                </a:solidFill>
                <a:latin typeface="Arial" charset="0"/>
                <a:cs typeface="Arial" charset="0"/>
              </a:defRPr>
            </a:lvl2pPr>
            <a:lvl3pPr marL="1189038" indent="-238125">
              <a:spcBef>
                <a:spcPct val="20000"/>
              </a:spcBef>
              <a:buClr>
                <a:schemeClr val="accent1"/>
              </a:buClr>
              <a:buFont typeface="Wingdings" pitchFamily="2" charset="2"/>
              <a:buChar char="§"/>
              <a:defRPr sz="1600">
                <a:solidFill>
                  <a:srgbClr val="FFFFFF"/>
                </a:solidFill>
                <a:latin typeface="Arial" charset="0"/>
                <a:cs typeface="Arial" charset="0"/>
              </a:defRPr>
            </a:lvl3pPr>
            <a:lvl4pPr marL="1662113" indent="-236538">
              <a:spcBef>
                <a:spcPct val="20000"/>
              </a:spcBef>
              <a:buClr>
                <a:schemeClr val="accent1"/>
              </a:buClr>
              <a:buFont typeface="Wingdings" pitchFamily="2" charset="2"/>
              <a:buChar char="§"/>
              <a:defRPr sz="1600">
                <a:solidFill>
                  <a:srgbClr val="FFFFFF"/>
                </a:solidFill>
                <a:latin typeface="Arial" charset="0"/>
                <a:cs typeface="Arial" charset="0"/>
              </a:defRPr>
            </a:lvl4pPr>
            <a:lvl5pPr marL="2139950" indent="-238125">
              <a:spcBef>
                <a:spcPct val="20000"/>
              </a:spcBef>
              <a:buClr>
                <a:schemeClr val="accent1"/>
              </a:buClr>
              <a:buFont typeface="Wingdings" pitchFamily="2" charset="2"/>
              <a:buChar char="§"/>
              <a:defRPr sz="1600">
                <a:solidFill>
                  <a:srgbClr val="FFFFFF"/>
                </a:solidFill>
                <a:latin typeface="Arial" charset="0"/>
                <a:cs typeface="Arial" charset="0"/>
              </a:defRPr>
            </a:lvl5pPr>
            <a:lvl6pPr marL="2597150" indent="-238125"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6pPr>
            <a:lvl7pPr marL="3054350" indent="-238125"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7pPr>
            <a:lvl8pPr marL="3511550" indent="-238125"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8pPr>
            <a:lvl9pPr marL="3968750" indent="-238125"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9pPr>
          </a:lstStyle>
          <a:p>
            <a:pPr algn="r">
              <a:spcBef>
                <a:spcPct val="0"/>
              </a:spcBef>
              <a:buClrTx/>
              <a:buFontTx/>
              <a:buNone/>
            </a:pPr>
            <a:fld id="{78D10799-B7F6-461B-A415-EE6BD8B532CA}" type="slidenum">
              <a:rPr lang="en-US" sz="1000">
                <a:solidFill>
                  <a:schemeClr val="tx1"/>
                </a:solidFill>
              </a:rPr>
              <a:pPr algn="r">
                <a:spcBef>
                  <a:spcPct val="0"/>
                </a:spcBef>
                <a:buClrTx/>
                <a:buFontTx/>
                <a:buNone/>
              </a:pPr>
              <a:t>2</a:t>
            </a:fld>
            <a:endParaRPr lang="en-US" sz="1000">
              <a:solidFill>
                <a:schemeClr val="tx1"/>
              </a:solidFill>
            </a:endParaRPr>
          </a:p>
        </p:txBody>
      </p:sp>
      <p:sp>
        <p:nvSpPr>
          <p:cNvPr id="180228" name="Slide Image Placeholder 8"/>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9" name="Rectangle 5"/>
          <p:cNvSpPr>
            <a:spLocks noGrp="1"/>
          </p:cNvSpPr>
          <p:nvPr>
            <p:ph type="body" idx="1"/>
          </p:nvPr>
        </p:nvSpPr>
        <p:spPr/>
        <p:txBody>
          <a:bodyPr/>
          <a:lstStyle/>
          <a:p>
            <a:r>
              <a:rPr lang="en-US" b="1" dirty="0" smtClean="0"/>
              <a:t>1</a:t>
            </a:r>
            <a:r>
              <a:rPr lang="en-US" b="1" baseline="0" dirty="0" smtClean="0"/>
              <a:t> </a:t>
            </a:r>
            <a:r>
              <a:rPr lang="en-US" b="1" dirty="0" smtClean="0"/>
              <a:t>minutes</a:t>
            </a:r>
          </a:p>
          <a:p>
            <a:endParaRPr lang="en-US" b="1"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63" name="Rectangle 3"/>
          <p:cNvSpPr>
            <a:spLocks noGrp="1"/>
          </p:cNvSpPr>
          <p:nvPr>
            <p:ph type="body" idx="1"/>
          </p:nvPr>
        </p:nvSpPr>
        <p:spPr/>
        <p:txBody>
          <a:bodyPr/>
          <a:lstStyle/>
          <a:p>
            <a:r>
              <a:rPr lang="en-US" b="1" baseline="0" dirty="0" smtClean="0"/>
              <a:t>2 </a:t>
            </a:r>
            <a:r>
              <a:rPr lang="en-US" b="1" dirty="0" smtClean="0"/>
              <a:t>min.</a:t>
            </a:r>
          </a:p>
          <a:p>
            <a:r>
              <a:rPr lang="en-US" b="1" dirty="0" smtClean="0"/>
              <a:t>Start to think about something to make sure this ends on a strong note!</a:t>
            </a:r>
          </a:p>
          <a:p>
            <a:endParaRPr lang="en-US" b="1" dirty="0" smtClean="0"/>
          </a:p>
          <a:p>
            <a:r>
              <a:rPr lang="en-US" b="1" dirty="0" smtClean="0"/>
              <a:t>Key Point:  One more opportunity for the organization to really engage leaders, by helping and supporting them with their broader life and priorities.</a:t>
            </a:r>
          </a:p>
          <a:p>
            <a:endParaRPr lang="en-US" dirty="0" smtClean="0"/>
          </a:p>
          <a:p>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0531" name="Rectangle 3"/>
          <p:cNvSpPr>
            <a:spLocks noGrp="1"/>
          </p:cNvSpPr>
          <p:nvPr>
            <p:ph type="body" idx="1"/>
          </p:nvPr>
        </p:nvSpPr>
        <p:spPr/>
        <p:txBody>
          <a:bodyPr/>
          <a:lstStyle/>
          <a:p>
            <a:pPr marL="180194" indent="-180194"/>
            <a:endParaRPr lang="en-US" dirty="0" smtClean="0"/>
          </a:p>
          <a:p>
            <a:pPr marL="233363" indent="-233363" defTabSz="912813">
              <a:spcBef>
                <a:spcPct val="25000"/>
              </a:spcBef>
              <a:buClr>
                <a:schemeClr val="accent1"/>
              </a:buClr>
              <a:buFont typeface="Wingdings" pitchFamily="2" charset="2"/>
              <a:buChar char="§"/>
            </a:pPr>
            <a:r>
              <a:rPr lang="en-US" sz="2400" dirty="0" smtClean="0">
                <a:solidFill>
                  <a:schemeClr val="tx1"/>
                </a:solidFill>
              </a:rPr>
              <a:t>What does the High-Potential Experience Cycle look like in your organization?</a:t>
            </a:r>
          </a:p>
          <a:p>
            <a:pPr marL="233363" indent="-233363" defTabSz="912813">
              <a:spcBef>
                <a:spcPct val="50000"/>
              </a:spcBef>
              <a:buClr>
                <a:schemeClr val="accent1"/>
              </a:buClr>
              <a:buFont typeface="Wingdings" pitchFamily="2" charset="2"/>
              <a:buChar char="§"/>
            </a:pPr>
            <a:r>
              <a:rPr lang="en-US" sz="2400" dirty="0" smtClean="0">
                <a:solidFill>
                  <a:schemeClr val="tx1"/>
                </a:solidFill>
              </a:rPr>
              <a:t>Which steps are most challenging for your organization?</a:t>
            </a:r>
          </a:p>
          <a:p>
            <a:pPr marL="741363" lvl="1" indent="-284163" defTabSz="912813">
              <a:spcBef>
                <a:spcPct val="25000"/>
              </a:spcBef>
              <a:buClr>
                <a:schemeClr val="accent1"/>
              </a:buClr>
              <a:buFont typeface="Wingdings" pitchFamily="2" charset="2"/>
              <a:buChar char="§"/>
            </a:pPr>
            <a:r>
              <a:rPr lang="en-US" sz="2200" dirty="0" smtClean="0">
                <a:solidFill>
                  <a:schemeClr val="accent2"/>
                </a:solidFill>
              </a:rPr>
              <a:t>What’s not working?</a:t>
            </a:r>
          </a:p>
          <a:p>
            <a:pPr marL="741363" lvl="1" indent="-284163" defTabSz="912813">
              <a:spcBef>
                <a:spcPct val="25000"/>
              </a:spcBef>
              <a:buClr>
                <a:schemeClr val="accent1"/>
              </a:buClr>
              <a:buFont typeface="Wingdings" pitchFamily="2" charset="2"/>
              <a:buChar char="§"/>
            </a:pPr>
            <a:r>
              <a:rPr lang="en-US" sz="2200" dirty="0" smtClean="0">
                <a:solidFill>
                  <a:schemeClr val="accent2"/>
                </a:solidFill>
              </a:rPr>
              <a:t>Where are leaders not fully engaged?</a:t>
            </a:r>
          </a:p>
          <a:p>
            <a:pPr marL="233363" indent="-233363" defTabSz="912813">
              <a:spcBef>
                <a:spcPct val="50000"/>
              </a:spcBef>
              <a:buClr>
                <a:schemeClr val="accent1"/>
              </a:buClr>
              <a:buFont typeface="Wingdings" pitchFamily="2" charset="2"/>
              <a:buChar char="§"/>
            </a:pPr>
            <a:r>
              <a:rPr lang="en-US" sz="2400" dirty="0" smtClean="0">
                <a:solidFill>
                  <a:schemeClr val="tx1"/>
                </a:solidFill>
              </a:rPr>
              <a:t>What is the impact?</a:t>
            </a:r>
            <a:endParaRPr lang="en-US" sz="2800" dirty="0" smtClean="0">
              <a:solidFill>
                <a:schemeClr val="tx1"/>
              </a:solidFill>
            </a:endParaRPr>
          </a:p>
          <a:p>
            <a:pPr marL="180194" indent="-180194"/>
            <a:endParaRPr lang="en-US" dirty="0" smtClean="0"/>
          </a:p>
          <a:p>
            <a:pPr marL="180194" indent="-180194"/>
            <a:r>
              <a:rPr lang="en-US" dirty="0" smtClean="0"/>
              <a:t>Provocative, action-oriented question:  What will you do? How will you use what you learned here to energize your organization and invigorate your </a:t>
            </a:r>
            <a:r>
              <a:rPr lang="en-US" dirty="0" err="1" smtClean="0"/>
              <a:t>HiPo</a:t>
            </a:r>
            <a:r>
              <a:rPr lang="en-US" dirty="0" smtClean="0"/>
              <a:t> program?</a:t>
            </a:r>
          </a:p>
          <a:p>
            <a:pPr marL="180194" indent="-180194"/>
            <a:r>
              <a:rPr lang="en-US" dirty="0" smtClean="0"/>
              <a:t>Most importantly, how will you make sure the </a:t>
            </a:r>
            <a:r>
              <a:rPr lang="en-US" dirty="0" err="1" smtClean="0"/>
              <a:t>HiPo</a:t>
            </a:r>
            <a:r>
              <a:rPr lang="en-US" dirty="0" smtClean="0"/>
              <a:t> Leader’s perspective and needs are addressed??</a:t>
            </a:r>
          </a:p>
          <a:p>
            <a:pPr marL="180194" indent="-180194"/>
            <a:r>
              <a:rPr lang="en-US" dirty="0" smtClean="0"/>
              <a: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0531" name="Rectangle 3"/>
          <p:cNvSpPr>
            <a:spLocks noGrp="1"/>
          </p:cNvSpPr>
          <p:nvPr>
            <p:ph type="body" idx="1"/>
          </p:nvPr>
        </p:nvSpPr>
        <p:spPr/>
        <p:txBody>
          <a:bodyPr/>
          <a:lstStyle/>
          <a:p>
            <a:pPr marL="180194" indent="-180194"/>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7395" name="Rectangle 3"/>
          <p:cNvSpPr>
            <a:spLocks noGrp="1"/>
          </p:cNvSpPr>
          <p:nvPr>
            <p:ph type="body" idx="1"/>
          </p:nvPr>
        </p:nvSpPr>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2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3299" name="Rectangle 3"/>
          <p:cNvSpPr>
            <a:spLocks noGrp="1"/>
          </p:cNvSpPr>
          <p:nvPr>
            <p:ph type="body" idx="1"/>
          </p:nvPr>
        </p:nvSpPr>
        <p:spPr/>
        <p:txBody>
          <a:bodyPr/>
          <a:lstStyle/>
          <a:p>
            <a:r>
              <a:rPr lang="en-US" b="1" dirty="0" smtClean="0"/>
              <a:t>1 minute</a:t>
            </a:r>
          </a:p>
          <a:p>
            <a:endParaRPr lang="en-US" b="1" dirty="0" smtClean="0"/>
          </a:p>
          <a:p>
            <a:r>
              <a:rPr lang="en-US" b="1" dirty="0" smtClean="0"/>
              <a:t>OPTIONAL</a:t>
            </a:r>
          </a:p>
          <a:p>
            <a:endParaRPr lang="en-US" b="1" dirty="0" smtClean="0"/>
          </a:p>
          <a:p>
            <a:pPr>
              <a:buFontTx/>
              <a:buChar char="•"/>
            </a:pPr>
            <a:r>
              <a:rPr lang="en-US" b="1" dirty="0" smtClean="0"/>
              <a:t>Ask: </a:t>
            </a:r>
            <a:r>
              <a:rPr lang="en-US" dirty="0" smtClean="0"/>
              <a:t> Do </a:t>
            </a:r>
            <a:r>
              <a:rPr lang="en-US" u="sng" dirty="0" smtClean="0"/>
              <a:t>You</a:t>
            </a:r>
            <a:r>
              <a:rPr lang="en-US" dirty="0" smtClean="0"/>
              <a:t> think that people truly determine the performance capacity of an organization? What practical examples have you seen that might support this statement?  </a:t>
            </a:r>
          </a:p>
          <a:p>
            <a:r>
              <a:rPr lang="en-US" b="1" dirty="0" smtClean="0"/>
              <a:t>Other references</a:t>
            </a:r>
            <a:r>
              <a:rPr lang="en-US" dirty="0" smtClean="0"/>
              <a:t>:  </a:t>
            </a:r>
            <a:endParaRPr lang="en-US" altLang="ja-JP" dirty="0" smtClean="0">
              <a:ea typeface="MS PGothic" pitchFamily="34" charset="-128"/>
            </a:endParaRPr>
          </a:p>
          <a:p>
            <a:pPr>
              <a:buFontTx/>
              <a:buChar char="•"/>
            </a:pPr>
            <a:r>
              <a:rPr lang="en-US" altLang="ja-JP" dirty="0" smtClean="0">
                <a:ea typeface="MS PGothic" pitchFamily="34" charset="-128"/>
              </a:rPr>
              <a:t>Think of</a:t>
            </a:r>
            <a:r>
              <a:rPr lang="en-US" altLang="ja-JP" b="1" dirty="0" smtClean="0">
                <a:ea typeface="MS PGothic" pitchFamily="34" charset="-128"/>
              </a:rPr>
              <a:t> Intel’s </a:t>
            </a:r>
            <a:r>
              <a:rPr lang="en-US" altLang="ja-JP" dirty="0" smtClean="0">
                <a:ea typeface="MS PGothic" pitchFamily="34" charset="-128"/>
              </a:rPr>
              <a:t>recent commercial blitz where “our </a:t>
            </a:r>
            <a:r>
              <a:rPr lang="en-US" dirty="0" smtClean="0"/>
              <a:t>rock-stars are not your rock stars” features technology leaders with large fan followings.  </a:t>
            </a:r>
          </a:p>
          <a:p>
            <a:pPr>
              <a:buFontTx/>
              <a:buChar char="•"/>
            </a:pPr>
            <a:r>
              <a:rPr lang="en-US" dirty="0" smtClean="0"/>
              <a:t>Ram </a:t>
            </a:r>
            <a:r>
              <a:rPr lang="en-US" dirty="0" err="1" smtClean="0"/>
              <a:t>Charan</a:t>
            </a:r>
            <a:r>
              <a:rPr lang="en-US" dirty="0" smtClean="0"/>
              <a:t> (author of Execution and prominent investor in </a:t>
            </a:r>
            <a:r>
              <a:rPr lang="en-US" b="1" dirty="0" smtClean="0"/>
              <a:t>GOOGLE</a:t>
            </a:r>
            <a:r>
              <a:rPr lang="en-US" dirty="0" smtClean="0"/>
              <a:t>) lists “Bad hiring decisions” at the top of his list of the most fatal mistakes in Ram’s “book of mistakes”.</a:t>
            </a:r>
          </a:p>
          <a:p>
            <a:pPr>
              <a:buFontTx/>
              <a:buChar char="•"/>
            </a:pPr>
            <a:r>
              <a:rPr lang="en-US" altLang="ja-JP" dirty="0" smtClean="0">
                <a:ea typeface="MS PGothic" pitchFamily="34" charset="-128"/>
              </a:rPr>
              <a:t>Take my 20 best people, and virtually overnight, </a:t>
            </a:r>
            <a:r>
              <a:rPr lang="en-US" altLang="ja-JP" b="1" dirty="0" smtClean="0">
                <a:ea typeface="MS PGothic" pitchFamily="34" charset="-128"/>
              </a:rPr>
              <a:t>Microsoft</a:t>
            </a:r>
            <a:r>
              <a:rPr lang="en-US" altLang="ja-JP" dirty="0" smtClean="0">
                <a:ea typeface="MS PGothic" pitchFamily="34" charset="-128"/>
              </a:rPr>
              <a:t> becomes a mediocre company." This quote from company Chairman Bill Gates </a:t>
            </a:r>
            <a:endParaRPr lang="en-US" dirty="0" smtClean="0"/>
          </a:p>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Grp="1" noRot="1" noChangeAspect="1" noTextEdit="1"/>
          </p:cNvSpPr>
          <p:nvPr>
            <p:ph type="sldImg"/>
          </p:nvPr>
        </p:nvSpPr>
        <p:spPr bwMode="auto">
          <a:xfrm>
            <a:off x="1152525" y="692150"/>
            <a:ext cx="455295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7363" name="Rectangle 3"/>
          <p:cNvSpPr>
            <a:spLocks noGrp="1"/>
          </p:cNvSpPr>
          <p:nvPr>
            <p:ph type="body" idx="1"/>
          </p:nvPr>
        </p:nvSpPr>
        <p:spPr>
          <a:xfrm>
            <a:off x="915294" y="4343704"/>
            <a:ext cx="5027414" cy="4113892"/>
          </a:xfrm>
        </p:spPr>
        <p:txBody>
          <a:bodyPr/>
          <a:lstStyle/>
          <a:p>
            <a:r>
              <a:rPr lang="en-GB" b="1" dirty="0" smtClean="0"/>
              <a:t>1 min. – this is just a point of connection, not a lesson.</a:t>
            </a:r>
          </a:p>
          <a:p>
            <a:r>
              <a:rPr lang="en-GB" b="1" dirty="0" smtClean="0"/>
              <a:t>“most of you are using something like this; it’s important to really try to get managers to differentiate Performance vs. Potential.”</a:t>
            </a:r>
          </a:p>
          <a:p>
            <a:endParaRPr lang="en-GB" b="1" dirty="0" smtClean="0"/>
          </a:p>
          <a:p>
            <a:r>
              <a:rPr lang="en-GB" dirty="0" smtClean="0"/>
              <a:t>High potential:  Capable of advancing two levels or taking on significantly larger and more complex assignments.</a:t>
            </a:r>
          </a:p>
          <a:p>
            <a:r>
              <a:rPr lang="en-GB" dirty="0" smtClean="0"/>
              <a:t>Some potential:  Capable of advancing one level or performing well in somewhat larger or more complex role.</a:t>
            </a:r>
          </a:p>
          <a:p>
            <a:r>
              <a:rPr lang="en-GB" dirty="0" smtClean="0"/>
              <a:t>At potential:  Likely to grow to some extent at current level.</a:t>
            </a:r>
          </a:p>
          <a:p>
            <a:endParaRPr lang="en-GB" dirty="0" smtClean="0"/>
          </a:p>
          <a:p>
            <a:r>
              <a:rPr lang="en-US" dirty="0" smtClean="0"/>
              <a:t>We need to be very specific about the kind of potential we are talking about in any definition.  We are specifically talking about </a:t>
            </a:r>
            <a:r>
              <a:rPr lang="en-US" b="1" dirty="0" smtClean="0"/>
              <a:t>leadership</a:t>
            </a:r>
            <a:r>
              <a:rPr lang="en-US" dirty="0" smtClean="0"/>
              <a:t> potential, not all the other very valuable kinds potential people bring to their work.  People continue to grow and add increasing value to their organizations in many ways other than taking on bigger and bigger leadership roles.  Short-handing the terminology to just call it "potential" is misleading and narrow-minded. </a:t>
            </a:r>
            <a:endParaRPr lang="en-GB"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5347" name="Rectangle 3"/>
          <p:cNvSpPr>
            <a:spLocks noGrp="1"/>
          </p:cNvSpPr>
          <p:nvPr>
            <p:ph type="body" idx="1"/>
          </p:nvPr>
        </p:nvSpPr>
        <p:spPr/>
        <p:txBody>
          <a:bodyPr/>
          <a:lstStyle/>
          <a:p>
            <a:r>
              <a:rPr lang="en-US" b="1" dirty="0" smtClean="0"/>
              <a:t>Less than 1 min.</a:t>
            </a:r>
          </a:p>
          <a:p>
            <a:endParaRPr lang="en-US" b="1" dirty="0" smtClean="0"/>
          </a:p>
          <a:p>
            <a:endParaRPr lang="en-US" b="1" dirty="0" smtClean="0"/>
          </a:p>
          <a:p>
            <a:r>
              <a:rPr lang="en-US" b="1" dirty="0" smtClean="0"/>
              <a:t>87% are reporting some leadership shortage…..cumulative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7875" name="Rectangle 3"/>
          <p:cNvSpPr>
            <a:spLocks noGrp="1"/>
          </p:cNvSpPr>
          <p:nvPr>
            <p:ph type="body" idx="1"/>
          </p:nvPr>
        </p:nvSpPr>
        <p:spPr/>
        <p:txBody>
          <a:bodyPr/>
          <a:lstStyle/>
          <a:p>
            <a:r>
              <a:rPr lang="en-US" b="1" dirty="0" smtClean="0"/>
              <a:t>Less than 1 min.</a:t>
            </a:r>
          </a:p>
          <a:p>
            <a:endParaRPr lang="en-US" dirty="0" smtClean="0"/>
          </a:p>
          <a:p>
            <a:r>
              <a:rPr lang="en-US" dirty="0" smtClean="0"/>
              <a:t>NOTE:  Sources for the various statistics are listed at the end of the slides.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23" name="Rectangle 3"/>
          <p:cNvSpPr>
            <a:spLocks noGrp="1"/>
          </p:cNvSpPr>
          <p:nvPr>
            <p:ph type="body" idx="1"/>
          </p:nvPr>
        </p:nvSpPr>
        <p:spPr/>
        <p:txBody>
          <a:bodyPr/>
          <a:lstStyle/>
          <a:p>
            <a:r>
              <a:rPr lang="en-US" b="1" dirty="0" smtClean="0"/>
              <a:t>1</a:t>
            </a:r>
            <a:r>
              <a:rPr lang="en-US" b="1" baseline="0" dirty="0" smtClean="0"/>
              <a:t> </a:t>
            </a:r>
            <a:r>
              <a:rPr lang="en-US" b="1" dirty="0" smtClean="0"/>
              <a:t>min.</a:t>
            </a:r>
          </a:p>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4515" name="Rectangle 3"/>
          <p:cNvSpPr>
            <a:spLocks noGrp="1"/>
          </p:cNvSpPr>
          <p:nvPr>
            <p:ph type="body" idx="1"/>
          </p:nvPr>
        </p:nvSpPr>
        <p:spPr/>
        <p:txBody>
          <a:bodyPr/>
          <a:lstStyle/>
          <a:p>
            <a:pPr marL="180194" indent="-180194">
              <a:lnSpc>
                <a:spcPct val="90000"/>
              </a:lnSpc>
            </a:pPr>
            <a:r>
              <a:rPr lang="en-US" sz="900" b="1" dirty="0" smtClean="0"/>
              <a:t>4 </a:t>
            </a:r>
            <a:r>
              <a:rPr lang="en-US" sz="900" b="1" dirty="0"/>
              <a:t>min. or longer if they have questions at this point. Make sure they get it.</a:t>
            </a:r>
          </a:p>
          <a:p>
            <a:pPr marL="180194" indent="-180194">
              <a:lnSpc>
                <a:spcPct val="90000"/>
              </a:lnSpc>
            </a:pPr>
            <a:endParaRPr lang="en-US" sz="900" dirty="0"/>
          </a:p>
          <a:p>
            <a:pPr marL="180194" indent="-180194">
              <a:lnSpc>
                <a:spcPct val="90000"/>
              </a:lnSpc>
            </a:pPr>
            <a:r>
              <a:rPr lang="en-US" sz="900" dirty="0"/>
              <a:t>Parallel activities</a:t>
            </a:r>
          </a:p>
          <a:p>
            <a:pPr marL="180194" indent="-180194">
              <a:lnSpc>
                <a:spcPct val="90000"/>
              </a:lnSpc>
            </a:pPr>
            <a:endParaRPr lang="en-US" sz="900" dirty="0"/>
          </a:p>
          <a:p>
            <a:pPr marL="180194" indent="-180194">
              <a:lnSpc>
                <a:spcPct val="90000"/>
              </a:lnSpc>
            </a:pPr>
            <a:r>
              <a:rPr lang="en-US" sz="900" dirty="0"/>
              <a:t>Two key points for building engagement, retention, lasting value.</a:t>
            </a:r>
          </a:p>
          <a:p>
            <a:pPr marL="180194" indent="-180194">
              <a:lnSpc>
                <a:spcPct val="90000"/>
              </a:lnSpc>
              <a:buFontTx/>
              <a:buAutoNum type="arabicPeriod"/>
            </a:pPr>
            <a:r>
              <a:rPr lang="en-US" sz="900" dirty="0"/>
              <a:t>Leaders are going through their own parallel experience cycle. So how can organizations understand their needs and help them through that process?</a:t>
            </a:r>
          </a:p>
          <a:p>
            <a:pPr marL="180194" indent="-180194">
              <a:lnSpc>
                <a:spcPct val="90000"/>
              </a:lnSpc>
              <a:buFontTx/>
              <a:buAutoNum type="arabicPeriod"/>
            </a:pPr>
            <a:r>
              <a:rPr lang="en-US" sz="900" dirty="0"/>
              <a:t> Leaders are going through the experience of whatever the organization is doing. When organizations are doing stuff to their high potentials, like evaluating or developing or transitioning them into new roles or communicating with them, the high potentials are experiencing something. They interpret that experience and draw conclusions about how the organization values them and whether they find the experience useful. Does the organization’s process treat HPL’s with respect, consideration, take their needs and reactions and perceptions into account, etc.</a:t>
            </a:r>
          </a:p>
          <a:p>
            <a:pPr marL="180194" indent="-180194">
              <a:lnSpc>
                <a:spcPct val="90000"/>
              </a:lnSpc>
              <a:buFontTx/>
              <a:buAutoNum type="arabicPeriod"/>
            </a:pPr>
            <a:endParaRPr lang="en-US" sz="900" dirty="0"/>
          </a:p>
          <a:p>
            <a:pPr marL="180194" indent="-180194">
              <a:lnSpc>
                <a:spcPct val="90000"/>
              </a:lnSpc>
              <a:spcBef>
                <a:spcPct val="60000"/>
              </a:spcBef>
            </a:pPr>
            <a:r>
              <a:rPr lang="en-US" sz="900" dirty="0"/>
              <a:t>Doing a great job on the organization’s process is not enough</a:t>
            </a:r>
          </a:p>
          <a:p>
            <a:pPr marL="180194" indent="-180194">
              <a:lnSpc>
                <a:spcPct val="90000"/>
              </a:lnSpc>
              <a:spcBef>
                <a:spcPct val="60000"/>
              </a:spcBef>
            </a:pPr>
            <a:r>
              <a:rPr lang="en-US" sz="900" dirty="0"/>
              <a:t>In fact, programs often fail to achieve desired outcomes because of:</a:t>
            </a:r>
          </a:p>
          <a:p>
            <a:pPr marL="612659" lvl="1" indent="-180194">
              <a:lnSpc>
                <a:spcPct val="90000"/>
              </a:lnSpc>
            </a:pPr>
            <a:r>
              <a:rPr lang="en-US" sz="900" i="1" dirty="0"/>
              <a:t>Too much</a:t>
            </a:r>
            <a:r>
              <a:rPr lang="en-US" sz="900" dirty="0"/>
              <a:t> focus on optimizing the technical process</a:t>
            </a:r>
          </a:p>
          <a:p>
            <a:pPr marL="612659" lvl="1" indent="-180194">
              <a:lnSpc>
                <a:spcPct val="90000"/>
              </a:lnSpc>
            </a:pPr>
            <a:r>
              <a:rPr lang="en-US" sz="900" i="1" dirty="0"/>
              <a:t>Too little</a:t>
            </a:r>
            <a:r>
              <a:rPr lang="en-US" sz="900" dirty="0"/>
              <a:t> focus on the leader’s personal experience:</a:t>
            </a:r>
          </a:p>
          <a:p>
            <a:pPr marL="1045125" lvl="2" indent="-180194">
              <a:lnSpc>
                <a:spcPct val="90000"/>
              </a:lnSpc>
            </a:pPr>
            <a:r>
              <a:rPr lang="en-US" sz="900" dirty="0"/>
              <a:t>Are they engaged?</a:t>
            </a:r>
          </a:p>
          <a:p>
            <a:pPr marL="1045125" lvl="2" indent="-180194">
              <a:lnSpc>
                <a:spcPct val="90000"/>
              </a:lnSpc>
            </a:pPr>
            <a:r>
              <a:rPr lang="en-US" sz="900" dirty="0"/>
              <a:t>Do they find meaning and value in the experience?</a:t>
            </a:r>
          </a:p>
          <a:p>
            <a:pPr marL="1045125" lvl="2" indent="-180194">
              <a:lnSpc>
                <a:spcPct val="90000"/>
              </a:lnSpc>
            </a:pPr>
            <a:r>
              <a:rPr lang="en-US" sz="900" dirty="0"/>
              <a:t>Do they feel valued?</a:t>
            </a:r>
          </a:p>
          <a:p>
            <a:pPr marL="180194" indent="-180194">
              <a:lnSpc>
                <a:spcPct val="90000"/>
              </a:lnSpc>
            </a:pPr>
            <a:endParaRPr lang="en-US" sz="900" dirty="0"/>
          </a:p>
          <a:p>
            <a:pPr marL="180194" indent="-180194">
              <a:lnSpc>
                <a:spcPct val="90000"/>
              </a:lnSpc>
            </a:pPr>
            <a:r>
              <a:rPr lang="en-US" sz="900" dirty="0"/>
              <a:t>Engagement, retention, higher performance, faster learning, and accelerated readiness result directly from:</a:t>
            </a:r>
          </a:p>
          <a:p>
            <a:pPr marL="612659" lvl="1" indent="-180194">
              <a:lnSpc>
                <a:spcPct val="90000"/>
              </a:lnSpc>
            </a:pPr>
            <a:r>
              <a:rPr lang="en-US" sz="900" dirty="0"/>
              <a:t>Understanding and meeting the needs of high potentials themselves</a:t>
            </a:r>
          </a:p>
          <a:p>
            <a:pPr marL="612659" lvl="1" indent="-180194">
              <a:lnSpc>
                <a:spcPct val="90000"/>
              </a:lnSpc>
            </a:pPr>
            <a:r>
              <a:rPr lang="en-US" sz="900" dirty="0"/>
              <a:t>AND designing the program to accomplish organizational objectives.</a:t>
            </a:r>
          </a:p>
          <a:p>
            <a:pPr marL="180194" indent="-180194">
              <a:lnSpc>
                <a:spcPct val="90000"/>
              </a:lnSpc>
            </a:pPr>
            <a:endParaRPr lang="en-US" sz="9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8851" name="Rectangle 3"/>
          <p:cNvSpPr>
            <a:spLocks noGrp="1"/>
          </p:cNvSpPr>
          <p:nvPr>
            <p:ph type="body" idx="1"/>
          </p:nvPr>
        </p:nvSpPr>
        <p:spPr/>
        <p:txBody>
          <a:bodyPr/>
          <a:lstStyle/>
          <a:p>
            <a:pPr marL="180194" indent="-180194"/>
            <a:r>
              <a:rPr lang="en-US" b="1" dirty="0" smtClean="0"/>
              <a:t>2-3 minute. Lots of data on this slide and others. Pretty straightforward.</a:t>
            </a:r>
          </a:p>
          <a:p>
            <a:pPr marL="180194" indent="-180194"/>
            <a:endParaRPr lang="en-US" b="1" dirty="0" smtClean="0"/>
          </a:p>
          <a:p>
            <a:pPr marL="180194" indent="-180194">
              <a:buFontTx/>
              <a:buAutoNum type="arabicPeriod"/>
            </a:pPr>
            <a:r>
              <a:rPr lang="en-US" dirty="0" smtClean="0"/>
              <a:t>What does the organization need to do? </a:t>
            </a:r>
          </a:p>
          <a:p>
            <a:pPr marL="180194" indent="-180194">
              <a:buFontTx/>
              <a:buAutoNum type="arabicPeriod"/>
            </a:pPr>
            <a:r>
              <a:rPr lang="en-US" dirty="0" smtClean="0"/>
              <a:t>What does the leader need to do? </a:t>
            </a:r>
          </a:p>
          <a:p>
            <a:r>
              <a:rPr lang="en-US" sz="2400" dirty="0" smtClean="0"/>
              <a:t>	Clarify goals and values</a:t>
            </a:r>
          </a:p>
          <a:p>
            <a:pPr lvl="1"/>
            <a:r>
              <a:rPr lang="en-US" sz="2000" dirty="0" smtClean="0"/>
              <a:t>		What is most important and meaningful to me at work?</a:t>
            </a:r>
          </a:p>
          <a:p>
            <a:pPr lvl="1"/>
            <a:r>
              <a:rPr lang="en-US" sz="2000" dirty="0" smtClean="0"/>
              <a:t>		What are my short-term and long-term career goals?</a:t>
            </a:r>
          </a:p>
          <a:p>
            <a:pPr lvl="1"/>
            <a:r>
              <a:rPr lang="en-US" sz="2000" dirty="0" smtClean="0"/>
              <a:t>		What matters to me outside of work?</a:t>
            </a:r>
          </a:p>
          <a:p>
            <a:r>
              <a:rPr lang="en-US" sz="2400" dirty="0" smtClean="0"/>
              <a:t>	Assess capabilities and development needs</a:t>
            </a:r>
          </a:p>
          <a:p>
            <a:pPr lvl="1"/>
            <a:r>
              <a:rPr lang="en-US" sz="2000" dirty="0" smtClean="0"/>
              <a:t>		What are my key strengths and how can I best deploy them?</a:t>
            </a:r>
          </a:p>
          <a:p>
            <a:pPr lvl="1"/>
            <a:r>
              <a:rPr lang="en-US" sz="2000" dirty="0" smtClean="0"/>
              <a:t>		What are my key weaknesses and how can I best mitigate them?</a:t>
            </a:r>
          </a:p>
          <a:p>
            <a:r>
              <a:rPr lang="en-US" sz="2400" dirty="0" smtClean="0"/>
              <a:t>	Assess opportunities</a:t>
            </a:r>
          </a:p>
          <a:p>
            <a:pPr lvl="1"/>
            <a:r>
              <a:rPr lang="en-US" sz="2000" dirty="0" smtClean="0"/>
              <a:t>		Where can I find or create the best opportunities to achieve my goals?</a:t>
            </a:r>
          </a:p>
          <a:p>
            <a:pPr lvl="1"/>
            <a:r>
              <a:rPr lang="en-US" sz="2000" dirty="0" smtClean="0"/>
              <a:t>		What do I need to do to be successful in this organization?</a:t>
            </a:r>
          </a:p>
          <a:p>
            <a:pPr marL="180194" indent="-180194">
              <a:buFontTx/>
              <a:buAutoNum type="arabicPeriod"/>
            </a:pPr>
            <a:endParaRPr lang="en-US" dirty="0" smtClean="0"/>
          </a:p>
          <a:p>
            <a:pPr marL="180194" indent="-180194"/>
            <a:r>
              <a:rPr lang="en-US" dirty="0" smtClean="0"/>
              <a:t>3. How do they need to do it?</a:t>
            </a:r>
          </a:p>
          <a:p>
            <a:pPr marL="180194" indent="-180194"/>
            <a:endParaRPr lang="en-US" dirty="0" smtClean="0"/>
          </a:p>
          <a:p>
            <a:pPr marL="180194" indent="-180194"/>
            <a:r>
              <a:rPr lang="en-US" b="1" dirty="0" smtClean="0"/>
              <a:t>Key Point:  A key to engagement is to give leaders tools and information they need to understand themselves, career path, organizational options. Think about the loyalty you can instill in all leaders, not just Hi-Po’s, by helping them think through their careers and goals and demonstrating that you care about them as people.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4"/>
          <p:cNvSpPr>
            <a:spLocks noChangeArrowheads="1"/>
          </p:cNvSpPr>
          <p:nvPr/>
        </p:nvSpPr>
        <p:spPr bwMode="invGray">
          <a:xfrm>
            <a:off x="0" y="5127625"/>
            <a:ext cx="9144000" cy="46038"/>
          </a:xfrm>
          <a:prstGeom prst="rect">
            <a:avLst/>
          </a:prstGeom>
          <a:solidFill>
            <a:srgbClr val="FFFFFF"/>
          </a:solidFill>
          <a:ln w="48000" cmpd="thickThin">
            <a:noFill/>
            <a:miter lim="800000"/>
            <a:headEnd/>
            <a:tailEnd/>
          </a:ln>
          <a:effectLst>
            <a:outerShdw dist="10160" dir="5400000" algn="tl" rotWithShape="0">
              <a:srgbClr val="808080">
                <a:alpha val="59999"/>
              </a:srgbClr>
            </a:outerShdw>
          </a:effectLst>
        </p:spPr>
        <p:txBody>
          <a:bodyPr anchor="ctr"/>
          <a:lstStyle>
            <a:extLst/>
          </a:lstStyle>
          <a:p>
            <a:pPr algn="ctr" fontAlgn="auto">
              <a:spcBef>
                <a:spcPts val="0"/>
              </a:spcBef>
              <a:spcAft>
                <a:spcPts val="0"/>
              </a:spcAft>
              <a:defRPr/>
            </a:pPr>
            <a:endParaRPr lang="en-US">
              <a:solidFill>
                <a:schemeClr val="lt1"/>
              </a:solidFill>
              <a:latin typeface="+mn-lt"/>
              <a:ea typeface="+mn-ea"/>
            </a:endParaRPr>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smtClean="0"/>
              <a:t>Click to edit Master title style</a:t>
            </a:r>
            <a:endParaRPr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solidFill>
                  <a:srgbClr val="FFFFFF"/>
                </a:solidFill>
              </a:defRPr>
            </a:lvl1pPr>
          </a:lstStyle>
          <a:p>
            <a:pPr>
              <a:defRPr/>
            </a:pPr>
            <a:fld id="{48579062-4BC7-4E1A-8CE7-F51175EFACC5}" type="datetimeFigureOut">
              <a:rPr lang="en-US"/>
              <a:pPr>
                <a:defRPr/>
              </a:pPr>
              <a:t>9/23/11</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solidFill>
                  <a:srgbClr val="FFFFFF"/>
                </a:solidFill>
              </a:defRPr>
            </a:lvl1pPr>
          </a:lstStyle>
          <a:p>
            <a:pPr>
              <a:defRPr/>
            </a:pPr>
            <a:fld id="{5B0674B5-1763-4CC1-9FF4-10C5A8E251BA}"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F7B9E9B-AC91-4ED8-A24F-2333A457F621}" type="datetimeFigureOut">
              <a:rPr lang="en-US"/>
              <a:pPr>
                <a:defRPr/>
              </a:pPr>
              <a:t>9/23/11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ACC8223-186F-4124-82CF-922CE671146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a:spLocks noChangeArrowheads="1"/>
          </p:cNvSpPr>
          <p:nvPr/>
        </p:nvSpPr>
        <p:spPr bwMode="invGray">
          <a:xfrm>
            <a:off x="6599238" y="0"/>
            <a:ext cx="46037" cy="6858000"/>
          </a:xfrm>
          <a:prstGeom prst="rect">
            <a:avLst/>
          </a:prstGeom>
          <a:solidFill>
            <a:srgbClr val="FFFFFF"/>
          </a:solidFill>
          <a:ln w="48000" cmpd="thickThin">
            <a:noFill/>
            <a:miter lim="800000"/>
            <a:headEnd/>
            <a:tailEnd/>
          </a:ln>
          <a:effectLst>
            <a:outerShdw dist="10160" dir="10800000" algn="tl" rotWithShape="0">
              <a:srgbClr val="808080">
                <a:alpha val="59999"/>
              </a:srgbClr>
            </a:outerShdw>
          </a:effectLst>
        </p:spPr>
        <p:txBody>
          <a:bodyPr anchor="ctr"/>
          <a:lstStyle>
            <a:extLst/>
          </a:lstStyle>
          <a:p>
            <a:pPr algn="ctr" fontAlgn="auto">
              <a:spcBef>
                <a:spcPts val="0"/>
              </a:spcBef>
              <a:spcAft>
                <a:spcPts val="0"/>
              </a:spcAft>
              <a:defRPr/>
            </a:pPr>
            <a:endParaRPr lang="en-US">
              <a:solidFill>
                <a:schemeClr val="lt1"/>
              </a:solidFill>
              <a:latin typeface="+mn-lt"/>
              <a:ea typeface="+mn-ea"/>
            </a:endParaRPr>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209F3693-C9C1-4B8D-BF05-F67C21D5431A}" type="datetimeFigureOut">
              <a:rPr lang="en-US"/>
              <a:pPr>
                <a:defRPr/>
              </a:pPr>
              <a:t>9/23/11</a:t>
            </a:fld>
            <a:endParaRPr 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0CF0399A-6619-4334-A747-FD3341FA2E6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79400" y="0"/>
            <a:ext cx="8628063" cy="8683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206500"/>
            <a:ext cx="40386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6613" y="1206500"/>
            <a:ext cx="40386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8610600" y="6381750"/>
            <a:ext cx="533400" cy="457200"/>
          </a:xfrm>
        </p:spPr>
        <p:txBody>
          <a:bodyPr/>
          <a:lstStyle>
            <a:lvl1pPr>
              <a:defRPr smtClean="0"/>
            </a:lvl1pPr>
          </a:lstStyle>
          <a:p>
            <a:pPr>
              <a:defRPr/>
            </a:pPr>
            <a:fld id="{FA079E9E-7AF4-4D56-A810-3ACC11E21856}" type="slidenum">
              <a:rPr lang="en-US"/>
              <a:pPr>
                <a:defRPr/>
              </a:pPr>
              <a:t>‹#›</a:t>
            </a:fld>
            <a:endParaRPr lang="en-US"/>
          </a:p>
        </p:txBody>
      </p:sp>
    </p:spTree>
    <p:extLst>
      <p:ext uri="{BB962C8B-B14F-4D97-AF65-F5344CB8AC3E}">
        <p14:creationId xmlns:p14="http://schemas.microsoft.com/office/powerpoint/2010/main" val="359055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79400" y="0"/>
            <a:ext cx="8628063" cy="8683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5613" y="1206500"/>
            <a:ext cx="8229600" cy="4876800"/>
          </a:xfrm>
        </p:spPr>
        <p:txBody>
          <a:bodyPr/>
          <a:lstStyle/>
          <a:p>
            <a:endParaRPr lang="en-US"/>
          </a:p>
        </p:txBody>
      </p:sp>
      <p:sp>
        <p:nvSpPr>
          <p:cNvPr id="4" name="Slide Number Placeholder 3"/>
          <p:cNvSpPr>
            <a:spLocks noGrp="1"/>
          </p:cNvSpPr>
          <p:nvPr>
            <p:ph type="sldNum" sz="quarter" idx="10"/>
          </p:nvPr>
        </p:nvSpPr>
        <p:spPr>
          <a:xfrm>
            <a:off x="8610600" y="6381750"/>
            <a:ext cx="533400" cy="457200"/>
          </a:xfrm>
        </p:spPr>
        <p:txBody>
          <a:bodyPr/>
          <a:lstStyle>
            <a:lvl1pPr>
              <a:defRPr smtClean="0"/>
            </a:lvl1pPr>
          </a:lstStyle>
          <a:p>
            <a:pPr>
              <a:defRPr/>
            </a:pPr>
            <a:fld id="{45B24319-F6BD-4A3E-89EE-4D387FFDA26A}" type="slidenum">
              <a:rPr lang="en-US"/>
              <a:pPr>
                <a:defRPr/>
              </a:pPr>
              <a:t>‹#›</a:t>
            </a:fld>
            <a:endParaRPr lang="en-US"/>
          </a:p>
        </p:txBody>
      </p:sp>
    </p:spTree>
    <p:extLst>
      <p:ext uri="{BB962C8B-B14F-4D97-AF65-F5344CB8AC3E}">
        <p14:creationId xmlns:p14="http://schemas.microsoft.com/office/powerpoint/2010/main" val="1882319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79400" y="0"/>
            <a:ext cx="8628063" cy="8683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5613" y="1206500"/>
            <a:ext cx="40386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6613" y="1206500"/>
            <a:ext cx="40386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6613" y="3721100"/>
            <a:ext cx="40386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8610600" y="6381750"/>
            <a:ext cx="533400" cy="457200"/>
          </a:xfrm>
        </p:spPr>
        <p:txBody>
          <a:bodyPr/>
          <a:lstStyle>
            <a:lvl1pPr>
              <a:defRPr smtClean="0"/>
            </a:lvl1pPr>
          </a:lstStyle>
          <a:p>
            <a:pPr>
              <a:defRPr/>
            </a:pPr>
            <a:fld id="{E7E86DF4-76D8-49F5-B4B8-08C677A79606}" type="slidenum">
              <a:rPr lang="en-US"/>
              <a:pPr>
                <a:defRPr/>
              </a:pPr>
              <a:t>‹#›</a:t>
            </a:fld>
            <a:endParaRPr lang="en-US"/>
          </a:p>
        </p:txBody>
      </p:sp>
    </p:spTree>
    <p:extLst>
      <p:ext uri="{BB962C8B-B14F-4D97-AF65-F5344CB8AC3E}">
        <p14:creationId xmlns:p14="http://schemas.microsoft.com/office/powerpoint/2010/main" val="6703104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9400" y="0"/>
            <a:ext cx="8628063" cy="8683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5613" y="1206500"/>
            <a:ext cx="40386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206500"/>
            <a:ext cx="40386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8610600" y="6381750"/>
            <a:ext cx="533400" cy="457200"/>
          </a:xfrm>
        </p:spPr>
        <p:txBody>
          <a:bodyPr/>
          <a:lstStyle>
            <a:lvl1pPr>
              <a:defRPr smtClean="0"/>
            </a:lvl1pPr>
          </a:lstStyle>
          <a:p>
            <a:pPr>
              <a:defRPr/>
            </a:pPr>
            <a:fld id="{4FADDD36-21B2-4C59-A155-29B071F06268}" type="slidenum">
              <a:rPr lang="en-US"/>
              <a:pPr>
                <a:defRPr/>
              </a:pPr>
              <a:t>‹#›</a:t>
            </a:fld>
            <a:endParaRPr lang="en-US"/>
          </a:p>
        </p:txBody>
      </p:sp>
    </p:spTree>
    <p:extLst>
      <p:ext uri="{BB962C8B-B14F-4D97-AF65-F5344CB8AC3E}">
        <p14:creationId xmlns:p14="http://schemas.microsoft.com/office/powerpoint/2010/main" val="1029729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79400" y="0"/>
            <a:ext cx="8628063" cy="6083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8610600" y="6381750"/>
            <a:ext cx="533400" cy="457200"/>
          </a:xfrm>
        </p:spPr>
        <p:txBody>
          <a:bodyPr/>
          <a:lstStyle>
            <a:lvl1pPr>
              <a:defRPr smtClean="0"/>
            </a:lvl1pPr>
          </a:lstStyle>
          <a:p>
            <a:pPr>
              <a:defRPr/>
            </a:pPr>
            <a:fld id="{003BE38A-B910-4590-A217-BE4AD185B780}" type="slidenum">
              <a:rPr lang="en-US"/>
              <a:pPr>
                <a:defRPr/>
              </a:pPr>
              <a:t>‹#›</a:t>
            </a:fld>
            <a:endParaRPr lang="en-US"/>
          </a:p>
        </p:txBody>
      </p:sp>
    </p:spTree>
    <p:extLst>
      <p:ext uri="{BB962C8B-B14F-4D97-AF65-F5344CB8AC3E}">
        <p14:creationId xmlns:p14="http://schemas.microsoft.com/office/powerpoint/2010/main" val="1813062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79400" y="0"/>
            <a:ext cx="8628063" cy="8683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206500"/>
            <a:ext cx="40386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6613" y="1206500"/>
            <a:ext cx="40386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6613" y="3721100"/>
            <a:ext cx="40386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8610600" y="6381750"/>
            <a:ext cx="533400" cy="457200"/>
          </a:xfrm>
        </p:spPr>
        <p:txBody>
          <a:bodyPr/>
          <a:lstStyle>
            <a:lvl1pPr>
              <a:defRPr smtClean="0"/>
            </a:lvl1pPr>
          </a:lstStyle>
          <a:p>
            <a:pPr>
              <a:defRPr/>
            </a:pPr>
            <a:fld id="{4F020483-2018-4495-9D55-56D7C4A489A9}" type="slidenum">
              <a:rPr lang="en-US"/>
              <a:pPr>
                <a:defRPr/>
              </a:pPr>
              <a:t>‹#›</a:t>
            </a:fld>
            <a:endParaRPr lang="en-US"/>
          </a:p>
        </p:txBody>
      </p:sp>
    </p:spTree>
    <p:extLst>
      <p:ext uri="{BB962C8B-B14F-4D97-AF65-F5344CB8AC3E}">
        <p14:creationId xmlns:p14="http://schemas.microsoft.com/office/powerpoint/2010/main" val="25705993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4" name="Rectangle 10"/>
          <p:cNvSpPr>
            <a:spLocks noChangeArrowheads="1"/>
          </p:cNvSpPr>
          <p:nvPr/>
        </p:nvSpPr>
        <p:spPr bwMode="auto">
          <a:xfrm>
            <a:off x="0" y="914400"/>
            <a:ext cx="9144000" cy="5943600"/>
          </a:xfrm>
          <a:prstGeom prst="rect">
            <a:avLst/>
          </a:prstGeom>
          <a:gradFill rotWithShape="1">
            <a:gsLst>
              <a:gs pos="0">
                <a:schemeClr val="bg1">
                  <a:alpha val="50000"/>
                </a:schemeClr>
              </a:gs>
              <a:gs pos="100000">
                <a:schemeClr val="bg1">
                  <a:alpha val="25000"/>
                </a:schemeClr>
              </a:gs>
            </a:gsLst>
            <a:lin ang="5400000" scaled="1"/>
          </a:gradFill>
          <a:ln w="9525" algn="ctr">
            <a:noFill/>
            <a:miter lim="800000"/>
            <a:headEnd/>
            <a:tailEnd/>
          </a:ln>
          <a:effectLst/>
        </p:spPr>
        <p:txBody>
          <a:bodyPr wrap="none" anchor="ctr"/>
          <a:lstStyle/>
          <a:p>
            <a:pPr>
              <a:spcBef>
                <a:spcPct val="20000"/>
              </a:spcBef>
              <a:buClr>
                <a:schemeClr val="accent1"/>
              </a:buClr>
              <a:buFont typeface="Wingdings" pitchFamily="2" charset="2"/>
              <a:buChar char="§"/>
              <a:defRPr/>
            </a:pPr>
            <a:endParaRPr lang="en-US"/>
          </a:p>
        </p:txBody>
      </p:sp>
      <p:pic>
        <p:nvPicPr>
          <p:cNvPr id="5" name="Picture 11" descr="teal head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p:nvCxnSpPr>
        <p:spPr>
          <a:xfrm>
            <a:off x="0" y="6345238"/>
            <a:ext cx="9144000" cy="1587"/>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13" descr="teal header"/>
          <p:cNvPicPr>
            <a:picLocks noChangeAspect="1" noChangeArrowheads="1"/>
          </p:cNvPicPr>
          <p:nvPr/>
        </p:nvPicPr>
        <p:blipFill>
          <a:blip r:embed="rId2" cstate="print">
            <a:extLst>
              <a:ext uri="{28A0092B-C50C-407E-A947-70E740481C1C}">
                <a14:useLocalDpi xmlns:a14="http://schemas.microsoft.com/office/drawing/2010/main" val="0"/>
              </a:ext>
            </a:extLst>
          </a:blip>
          <a:srcRect t="45786"/>
          <a:stretch>
            <a:fillRect/>
          </a:stretch>
        </p:blipFill>
        <p:spPr bwMode="auto">
          <a:xfrm>
            <a:off x="0" y="6337300"/>
            <a:ext cx="91440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5"/>
          <p:cNvSpPr>
            <a:spLocks/>
          </p:cNvSpPr>
          <p:nvPr/>
        </p:nvSpPr>
        <p:spPr bwMode="auto">
          <a:xfrm>
            <a:off x="2819400" y="6400800"/>
            <a:ext cx="5715000" cy="365125"/>
          </a:xfrm>
          <a:prstGeom prst="rect">
            <a:avLst/>
          </a:prstGeom>
          <a:noFill/>
          <a:ln w="9525">
            <a:noFill/>
            <a:miter lim="800000"/>
            <a:headEnd/>
            <a:tailEnd/>
          </a:ln>
        </p:spPr>
        <p:txBody>
          <a:bodyPr anchor="b"/>
          <a:lstStyle/>
          <a:p>
            <a:pPr algn="r">
              <a:defRPr/>
            </a:pPr>
            <a:r>
              <a:rPr lang="en-US" sz="800">
                <a:solidFill>
                  <a:srgbClr val="BFB6AA"/>
                </a:solidFill>
              </a:rPr>
              <a:t> Copyright © 2010, Personnel Decisions International Corporation, d.b.a. PDI Ninth House. All Rights Reserved. </a:t>
            </a:r>
          </a:p>
        </p:txBody>
      </p:sp>
      <p:pic>
        <p:nvPicPr>
          <p:cNvPr id="9" name="Picture 21" descr="pdininthhouse_signature_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063" y="1419225"/>
            <a:ext cx="204787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1010" name="Rectangle 18"/>
          <p:cNvSpPr>
            <a:spLocks noGrp="1" noChangeArrowheads="1"/>
          </p:cNvSpPr>
          <p:nvPr>
            <p:ph type="ctrTitle" sz="quarter"/>
          </p:nvPr>
        </p:nvSpPr>
        <p:spPr bwMode="auto">
          <a:xfrm>
            <a:off x="500063" y="2711450"/>
            <a:ext cx="8126412" cy="1190625"/>
          </a:xfrm>
          <a:noFill/>
          <a:ln>
            <a:miter lim="800000"/>
            <a:headEnd/>
            <a:tailEnd/>
          </a:ln>
        </p:spPr>
        <p:txBody>
          <a:bodyPr lIns="91440" tIns="45720" rIns="91440" bIns="45720" anchor="ctr">
            <a:spAutoFit/>
          </a:bodyPr>
          <a:lstStyle>
            <a:lvl1pPr algn="ctr">
              <a:defRPr sz="3600">
                <a:solidFill>
                  <a:srgbClr val="7F9D01"/>
                </a:solidFill>
              </a:defRPr>
            </a:lvl1pPr>
          </a:lstStyle>
          <a:p>
            <a:r>
              <a:rPr lang="en-US" smtClean="0"/>
              <a:t>Click to edit Master title style</a:t>
            </a:r>
            <a:endParaRPr lang="en-US"/>
          </a:p>
        </p:txBody>
      </p:sp>
      <p:sp>
        <p:nvSpPr>
          <p:cNvPr id="981011" name="Rectangle 19"/>
          <p:cNvSpPr>
            <a:spLocks noGrp="1" noChangeArrowheads="1"/>
          </p:cNvSpPr>
          <p:nvPr>
            <p:ph type="subTitle" sz="quarter" idx="1"/>
          </p:nvPr>
        </p:nvSpPr>
        <p:spPr>
          <a:xfrm>
            <a:off x="500063" y="3865563"/>
            <a:ext cx="8126412" cy="457200"/>
          </a:xfrm>
        </p:spPr>
        <p:txBody>
          <a:bodyPr>
            <a:spAutoFit/>
          </a:bodyPr>
          <a:lstStyle>
            <a:lvl1pPr marL="0" indent="0" algn="ctr">
              <a:buFont typeface="Wingdings" pitchFamily="2" charset="2"/>
              <a:buNone/>
              <a:defRPr sz="2400">
                <a:solidFill>
                  <a:srgbClr val="A19589"/>
                </a:solidFill>
              </a:defRPr>
            </a:lvl1pPr>
          </a:lstStyle>
          <a:p>
            <a:r>
              <a:rPr lang="en-US" smtClean="0"/>
              <a:t>Click to edit Master subtitle style</a:t>
            </a:r>
            <a:endParaRPr lang="en-US"/>
          </a:p>
        </p:txBody>
      </p:sp>
      <p:sp>
        <p:nvSpPr>
          <p:cNvPr id="10" name="Rectangle 17"/>
          <p:cNvSpPr>
            <a:spLocks noGrp="1" noChangeArrowheads="1"/>
          </p:cNvSpPr>
          <p:nvPr>
            <p:ph type="dt" sz="half" idx="10"/>
          </p:nvPr>
        </p:nvSpPr>
        <p:spPr bwMode="auto">
          <a:xfrm>
            <a:off x="6672263" y="1390650"/>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spcBef>
                <a:spcPct val="50000"/>
              </a:spcBef>
              <a:buClrTx/>
              <a:buFontTx/>
              <a:buNone/>
              <a:defRPr sz="1200" b="1">
                <a:solidFill>
                  <a:srgbClr val="7F7F7F"/>
                </a:solidFill>
              </a:defRPr>
            </a:lvl1pPr>
          </a:lstStyle>
          <a:p>
            <a:pPr>
              <a:defRPr/>
            </a:pPr>
            <a:fld id="{657BC170-5D69-4685-8C79-581153314D2A}" type="datetime1">
              <a:rPr lang="en-US"/>
              <a:pPr>
                <a:defRPr/>
              </a:pPr>
              <a:t>9/23/11</a:t>
            </a:fld>
            <a:endParaRPr lang="en-US"/>
          </a:p>
        </p:txBody>
      </p:sp>
    </p:spTree>
    <p:extLst>
      <p:ext uri="{BB962C8B-B14F-4D97-AF65-F5344CB8AC3E}">
        <p14:creationId xmlns:p14="http://schemas.microsoft.com/office/powerpoint/2010/main" val="3350185442"/>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8"/>
          <p:cNvSpPr>
            <a:spLocks noGrp="1"/>
          </p:cNvSpPr>
          <p:nvPr>
            <p:ph type="sldNum" sz="quarter" idx="10"/>
          </p:nvPr>
        </p:nvSpPr>
        <p:spPr/>
        <p:txBody>
          <a:bodyPr/>
          <a:lstStyle>
            <a:lvl1pPr>
              <a:defRPr/>
            </a:lvl1pPr>
          </a:lstStyle>
          <a:p>
            <a:pPr>
              <a:defRPr/>
            </a:pPr>
            <a:fld id="{D1E2C09F-2857-4E5B-B658-0A50F117131E}" type="slidenum">
              <a:rPr lang="en-US"/>
              <a:pPr>
                <a:defRPr/>
              </a:pPr>
              <a:t>‹#›</a:t>
            </a:fld>
            <a:endParaRPr lang="en-US"/>
          </a:p>
        </p:txBody>
      </p:sp>
    </p:spTree>
    <p:extLst>
      <p:ext uri="{BB962C8B-B14F-4D97-AF65-F5344CB8AC3E}">
        <p14:creationId xmlns:p14="http://schemas.microsoft.com/office/powerpoint/2010/main" val="4014483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A34644D-848B-4AA6-BFC5-B950337463EF}" type="datetimeFigureOut">
              <a:rPr lang="en-US"/>
              <a:pPr>
                <a:defRPr/>
              </a:pPr>
              <a:t>9/23/11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7D795A-01C2-4681-BF15-0384D26FB56E}"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477000"/>
            <a:ext cx="2133600" cy="274638"/>
          </a:xfrm>
          <a:prstGeom prst="rect">
            <a:avLst/>
          </a:prstGeom>
        </p:spPr>
        <p:txBody>
          <a:bodyPr/>
          <a:lstStyle>
            <a:lvl1pPr>
              <a:defRPr/>
            </a:lvl1pPr>
          </a:lstStyle>
          <a:p>
            <a:pPr>
              <a:defRPr/>
            </a:pPr>
            <a:fld id="{384BFF21-4129-4E2A-9EFB-27D3303E245D}" type="datetimeFigureOut">
              <a:rPr lang="en-US"/>
              <a:pPr>
                <a:defRPr/>
              </a:pPr>
              <a:t>9/23/11</a:t>
            </a:fld>
            <a:endParaRPr lang="en-US"/>
          </a:p>
        </p:txBody>
      </p:sp>
      <p:sp>
        <p:nvSpPr>
          <p:cNvPr id="6" name="Footer Placeholder 4"/>
          <p:cNvSpPr>
            <a:spLocks noGrp="1"/>
          </p:cNvSpPr>
          <p:nvPr>
            <p:ph type="ftr" sz="quarter" idx="11"/>
          </p:nvPr>
        </p:nvSpPr>
        <p:spPr>
          <a:xfrm>
            <a:off x="2640013" y="6477000"/>
            <a:ext cx="5508625" cy="274638"/>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F776FF5-44A3-467E-89F6-B2394931A4AA}"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79400" y="0"/>
            <a:ext cx="8628063" cy="8683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206500"/>
            <a:ext cx="40386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6613" y="1206500"/>
            <a:ext cx="40386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8610600" y="6381750"/>
            <a:ext cx="533400" cy="457200"/>
          </a:xfrm>
        </p:spPr>
        <p:txBody>
          <a:bodyPr/>
          <a:lstStyle>
            <a:lvl1pPr>
              <a:defRPr smtClean="0"/>
            </a:lvl1pPr>
          </a:lstStyle>
          <a:p>
            <a:pPr>
              <a:defRPr/>
            </a:pPr>
            <a:fld id="{FA079E9E-7AF4-4D56-A810-3ACC11E21856}" type="slidenum">
              <a:rPr lang="en-US"/>
              <a:pPr>
                <a:defRPr/>
              </a:pPr>
              <a:t>‹#›</a:t>
            </a:fld>
            <a:endParaRPr lang="en-US"/>
          </a:p>
        </p:txBody>
      </p:sp>
    </p:spTree>
    <p:extLst>
      <p:ext uri="{BB962C8B-B14F-4D97-AF65-F5344CB8AC3E}">
        <p14:creationId xmlns:p14="http://schemas.microsoft.com/office/powerpoint/2010/main" val="3590555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79400" y="0"/>
            <a:ext cx="8628063" cy="8683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5613" y="1206500"/>
            <a:ext cx="40386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6613" y="1206500"/>
            <a:ext cx="40386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6613" y="3721100"/>
            <a:ext cx="40386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8610600" y="6381750"/>
            <a:ext cx="533400" cy="457200"/>
          </a:xfrm>
        </p:spPr>
        <p:txBody>
          <a:bodyPr/>
          <a:lstStyle>
            <a:lvl1pPr>
              <a:defRPr smtClean="0"/>
            </a:lvl1pPr>
          </a:lstStyle>
          <a:p>
            <a:pPr>
              <a:defRPr/>
            </a:pPr>
            <a:fld id="{E7E86DF4-76D8-49F5-B4B8-08C677A79606}" type="slidenum">
              <a:rPr lang="en-US"/>
              <a:pPr>
                <a:defRPr/>
              </a:pPr>
              <a:t>‹#›</a:t>
            </a:fld>
            <a:endParaRPr lang="en-US"/>
          </a:p>
        </p:txBody>
      </p:sp>
    </p:spTree>
    <p:extLst>
      <p:ext uri="{BB962C8B-B14F-4D97-AF65-F5344CB8AC3E}">
        <p14:creationId xmlns:p14="http://schemas.microsoft.com/office/powerpoint/2010/main" val="6703104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9400" y="0"/>
            <a:ext cx="8628063" cy="8683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5613" y="1206500"/>
            <a:ext cx="40386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206500"/>
            <a:ext cx="40386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8610600" y="6381750"/>
            <a:ext cx="533400" cy="457200"/>
          </a:xfrm>
        </p:spPr>
        <p:txBody>
          <a:bodyPr/>
          <a:lstStyle>
            <a:lvl1pPr>
              <a:defRPr smtClean="0"/>
            </a:lvl1pPr>
          </a:lstStyle>
          <a:p>
            <a:pPr>
              <a:defRPr/>
            </a:pPr>
            <a:fld id="{4FADDD36-21B2-4C59-A155-29B071F06268}" type="slidenum">
              <a:rPr lang="en-US"/>
              <a:pPr>
                <a:defRPr/>
              </a:pPr>
              <a:t>‹#›</a:t>
            </a:fld>
            <a:endParaRPr lang="en-US"/>
          </a:p>
        </p:txBody>
      </p:sp>
    </p:spTree>
    <p:extLst>
      <p:ext uri="{BB962C8B-B14F-4D97-AF65-F5344CB8AC3E}">
        <p14:creationId xmlns:p14="http://schemas.microsoft.com/office/powerpoint/2010/main" val="10297297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79400" y="0"/>
            <a:ext cx="8628063" cy="6083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8610600" y="6381750"/>
            <a:ext cx="533400" cy="457200"/>
          </a:xfrm>
        </p:spPr>
        <p:txBody>
          <a:bodyPr/>
          <a:lstStyle>
            <a:lvl1pPr>
              <a:defRPr smtClean="0"/>
            </a:lvl1pPr>
          </a:lstStyle>
          <a:p>
            <a:pPr>
              <a:defRPr/>
            </a:pPr>
            <a:fld id="{003BE38A-B910-4590-A217-BE4AD185B780}" type="slidenum">
              <a:rPr lang="en-US"/>
              <a:pPr>
                <a:defRPr/>
              </a:pPr>
              <a:t>‹#›</a:t>
            </a:fld>
            <a:endParaRPr lang="en-US"/>
          </a:p>
        </p:txBody>
      </p:sp>
    </p:spTree>
    <p:extLst>
      <p:ext uri="{BB962C8B-B14F-4D97-AF65-F5344CB8AC3E}">
        <p14:creationId xmlns:p14="http://schemas.microsoft.com/office/powerpoint/2010/main" val="1813062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4"/>
          <p:cNvSpPr>
            <a:spLocks noChangeArrowheads="1"/>
          </p:cNvSpPr>
          <p:nvPr/>
        </p:nvSpPr>
        <p:spPr bwMode="invGray">
          <a:xfrm>
            <a:off x="0" y="2601913"/>
            <a:ext cx="9144000" cy="46037"/>
          </a:xfrm>
          <a:prstGeom prst="rect">
            <a:avLst/>
          </a:prstGeom>
          <a:solidFill>
            <a:srgbClr val="FFFFFF"/>
          </a:solidFill>
          <a:ln w="48000" cmpd="thickThin">
            <a:noFill/>
            <a:miter lim="800000"/>
            <a:headEnd/>
            <a:tailEnd/>
          </a:ln>
          <a:effectLst>
            <a:outerShdw dist="10160" dir="5400000" algn="tl" rotWithShape="0">
              <a:srgbClr val="808080">
                <a:alpha val="59999"/>
              </a:srgbClr>
            </a:outerShdw>
          </a:effectLst>
        </p:spPr>
        <p:txBody>
          <a:bodyPr anchor="ctr"/>
          <a:lstStyle>
            <a:extLst/>
          </a:lstStyle>
          <a:p>
            <a:pPr algn="ctr" fontAlgn="auto">
              <a:spcBef>
                <a:spcPts val="0"/>
              </a:spcBef>
              <a:spcAft>
                <a:spcPts val="0"/>
              </a:spcAft>
              <a:defRPr/>
            </a:pPr>
            <a:endParaRPr lang="en-US">
              <a:solidFill>
                <a:schemeClr val="lt1"/>
              </a:solidFill>
              <a:latin typeface="+mn-lt"/>
              <a:ea typeface="+mn-ea"/>
            </a:endParaRPr>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solidFill>
                  <a:srgbClr val="FFFFFF"/>
                </a:solidFill>
              </a:defRPr>
            </a:lvl1pPr>
          </a:lstStyle>
          <a:p>
            <a:pPr>
              <a:defRPr/>
            </a:pPr>
            <a:fld id="{4F5FB232-B1CD-4323-8379-2F0F0849CF36}" type="datetimeFigureOut">
              <a:rPr lang="en-US"/>
              <a:pPr>
                <a:defRPr/>
              </a:pPr>
              <a:t>9/23/11</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solidFill>
                  <a:srgbClr val="FFFFFF"/>
                </a:solidFill>
              </a:defRPr>
            </a:lvl1pPr>
          </a:lstStyle>
          <a:p>
            <a:pPr>
              <a:defRPr/>
            </a:pPr>
            <a:fld id="{81EFD589-62C6-46E4-93AA-B7BB24060D92}"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84BFF21-4129-4E2A-9EFB-27D3303E245D}" type="datetimeFigureOut">
              <a:rPr lang="en-US"/>
              <a:pPr>
                <a:defRPr/>
              </a:pPr>
              <a:t>9/23/11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F776FF5-44A3-467E-89F6-B2394931A4A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126D78D-806F-4370-B52F-101BFEBB5E21}" type="datetimeFigureOut">
              <a:rPr lang="en-US"/>
              <a:pPr>
                <a:defRPr/>
              </a:pPr>
              <a:t>9/23/11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61DFAD6-8033-4509-964A-0645D973B1C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D39D9CA-C3DB-4BD5-AF5B-53229D2D0E67}" type="datetimeFigureOut">
              <a:rPr lang="en-US"/>
              <a:pPr>
                <a:defRPr/>
              </a:pPr>
              <a:t>9/23/11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82410C0-4CCB-436F-A2FF-A9FCF3E537C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006A0003-49DD-48B1-A960-CB904FE9BC71}" type="datetimeFigureOut">
              <a:rPr lang="en-US"/>
              <a:pPr>
                <a:defRPr/>
              </a:pPr>
              <a:t>9/23/11</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AB31B36C-693E-4871-9B74-A5D703A5A61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6BD92A9A-1825-4716-BAF0-6460EF8CF320}" type="datetimeFigureOut">
              <a:rPr lang="en-US"/>
              <a:pPr>
                <a:defRPr/>
              </a:pPr>
              <a:t>9/23/11</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F16326D4-B526-4B79-8AE4-BF95942D3C6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ectangle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fld id="{9E1B4C5D-B076-42E4-BB67-8D67BDE77F2A}" type="datetimeFigureOut">
              <a:rPr lang="en-US"/>
              <a:pPr>
                <a:defRPr/>
              </a:pPr>
              <a:t>9/23/11</a:t>
            </a:fld>
            <a:endParaRPr lang="en-US"/>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pPr>
              <a:defRPr/>
            </a:pPr>
            <a:fld id="{1BC837EB-AD6A-499E-BAE8-18B0BBBF7ECA}"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theme" Target="../theme/theme2.xml"/><Relationship Id="rId9" Type="http://schemas.openxmlformats.org/officeDocument/2006/relationships/image" Target="../media/image2.jpeg"/><Relationship Id="rId10" Type="http://schemas.openxmlformats.org/officeDocument/2006/relationships/image" Target="../media/image3.png"/><Relationship Id="rId1" Type="http://schemas.openxmlformats.org/officeDocument/2006/relationships/slideLayout" Target="../slideLayouts/slideLayout18.xml"/><Relationship Id="rId2"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a:spLocks noChangeArrowheads="1"/>
          </p:cNvSpPr>
          <p:nvPr/>
        </p:nvSpPr>
        <p:spPr bwMode="invGray">
          <a:xfrm>
            <a:off x="0" y="1436688"/>
            <a:ext cx="9144000" cy="44450"/>
          </a:xfrm>
          <a:prstGeom prst="rect">
            <a:avLst/>
          </a:prstGeom>
          <a:solidFill>
            <a:srgbClr val="FFFFFF"/>
          </a:solidFill>
          <a:ln w="48000" cmpd="thickThin">
            <a:noFill/>
            <a:miter lim="800000"/>
            <a:headEnd/>
            <a:tailEnd/>
          </a:ln>
          <a:effectLst>
            <a:outerShdw dist="10160" dir="5400000" algn="tl" rotWithShape="0">
              <a:srgbClr val="808080">
                <a:alpha val="59999"/>
              </a:srgbClr>
            </a:outerShdw>
          </a:effectLst>
        </p:spPr>
        <p:txBody>
          <a:bodyPr anchor="ctr"/>
          <a:lstStyle>
            <a:extLst/>
          </a:lstStyle>
          <a:p>
            <a:pPr algn="ctr" fontAlgn="auto">
              <a:spcBef>
                <a:spcPts val="0"/>
              </a:spcBef>
              <a:spcAft>
                <a:spcPts val="0"/>
              </a:spcAft>
              <a:defRPr/>
            </a:pPr>
            <a:endParaRPr lang="en-US">
              <a:solidFill>
                <a:schemeClr val="lt1"/>
              </a:solidFill>
              <a:latin typeface="+mn-lt"/>
              <a:ea typeface="+mn-ea"/>
            </a:endParaRPr>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en-US" smtClean="0"/>
              <a:t>Click to edit Master title style</a:t>
            </a:r>
            <a:endParaRPr lang="en-US"/>
          </a:p>
        </p:txBody>
      </p:sp>
      <p:sp>
        <p:nvSpPr>
          <p:cNvPr id="1029" name="Text Placeholder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wrap="square" lIns="109728" tIns="45720" rIns="45720" bIns="0" numCol="1" anchor="b" anchorCtr="0" compatLnSpc="1">
            <a:prstTxWarp prst="textNoShape">
              <a:avLst/>
            </a:prstTxWarp>
          </a:bodyPr>
          <a:lstStyle>
            <a:lvl1pPr>
              <a:defRPr sz="1200">
                <a:solidFill>
                  <a:srgbClr val="3F3F3F"/>
                </a:solidFill>
                <a:ea typeface="ＭＳ Ｐゴシック" charset="-128"/>
              </a:defRPr>
            </a:lvl1pPr>
          </a:lstStyle>
          <a:p>
            <a:pPr>
              <a:defRPr/>
            </a:pPr>
            <a:fld id="{AD0989C6-3BFA-4BF9-8D28-4C3145C8BF52}" type="datetimeFigureOut">
              <a:rPr lang="en-US"/>
              <a:pPr>
                <a:defRPr/>
              </a:pPr>
              <a:t>9/23/11</a:t>
            </a:fld>
            <a:endParaRPr lang="en-US"/>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a:solidFill>
                  <a:schemeClr val="tx1">
                    <a:tint val="95000"/>
                  </a:schemeClr>
                </a:solidFill>
                <a:latin typeface="+mn-lt"/>
                <a:ea typeface="+mn-ea"/>
                <a:cs typeface="+mn-cs"/>
              </a:defRPr>
            </a:lvl1pPr>
            <a:extLst/>
          </a:lstStyle>
          <a:p>
            <a:pPr>
              <a:defRPr/>
            </a:pPr>
            <a:endParaRPr lang="en-US"/>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wrap="square" lIns="91440" tIns="45720" rIns="91440" bIns="0" numCol="1" anchor="b" anchorCtr="0" compatLnSpc="1">
            <a:prstTxWarp prst="textNoShape">
              <a:avLst/>
            </a:prstTxWarp>
          </a:bodyPr>
          <a:lstStyle>
            <a:lvl1pPr algn="r">
              <a:defRPr sz="1200">
                <a:solidFill>
                  <a:srgbClr val="3F3F3F"/>
                </a:solidFill>
                <a:ea typeface="ＭＳ Ｐゴシック" charset="-128"/>
              </a:defRPr>
            </a:lvl1pPr>
          </a:lstStyle>
          <a:p>
            <a:pPr>
              <a:defRPr/>
            </a:pPr>
            <a:fld id="{D97CB4AB-86A3-4B68-AA94-79295321B3A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9" r:id="rId1"/>
    <p:sldLayoutId id="2147483984" r:id="rId2"/>
    <p:sldLayoutId id="2147483990" r:id="rId3"/>
    <p:sldLayoutId id="2147483985" r:id="rId4"/>
    <p:sldLayoutId id="2147483986" r:id="rId5"/>
    <p:sldLayoutId id="2147483987" r:id="rId6"/>
    <p:sldLayoutId id="2147483991" r:id="rId7"/>
    <p:sldLayoutId id="2147483992" r:id="rId8"/>
    <p:sldLayoutId id="2147483993" r:id="rId9"/>
    <p:sldLayoutId id="2147483988" r:id="rId10"/>
    <p:sldLayoutId id="2147483994" r:id="rId11"/>
    <p:sldLayoutId id="2147484011" r:id="rId12"/>
    <p:sldLayoutId id="2147484012" r:id="rId13"/>
    <p:sldLayoutId id="2147484013" r:id="rId14"/>
    <p:sldLayoutId id="2147484014" r:id="rId15"/>
    <p:sldLayoutId id="2147484015" r:id="rId16"/>
    <p:sldLayoutId id="2147484016" r:id="rId17"/>
  </p:sldLayoutIdLst>
  <p:txStyles>
    <p:titleStyle>
      <a:lvl1pPr algn="l" rtl="0" eaLnBrk="0" fontAlgn="base" hangingPunct="0">
        <a:spcBef>
          <a:spcPct val="0"/>
        </a:spcBef>
        <a:spcAft>
          <a:spcPct val="0"/>
        </a:spcAft>
        <a:defRPr sz="4500" b="1" kern="1200">
          <a:solidFill>
            <a:srgbClr val="FFC800"/>
          </a:solidFill>
          <a:latin typeface="+mj-lt"/>
          <a:ea typeface="ＭＳ Ｐゴシック" charset="0"/>
          <a:cs typeface="ＭＳ Ｐゴシック" charset="0"/>
        </a:defRPr>
      </a:lvl1pPr>
      <a:lvl2pPr algn="l" rtl="0" eaLnBrk="0" fontAlgn="base" hangingPunct="0">
        <a:spcBef>
          <a:spcPct val="0"/>
        </a:spcBef>
        <a:spcAft>
          <a:spcPct val="0"/>
        </a:spcAft>
        <a:defRPr sz="4500" b="1">
          <a:solidFill>
            <a:srgbClr val="FFC800"/>
          </a:solidFill>
          <a:latin typeface="Corbel" charset="0"/>
          <a:ea typeface="ＭＳ Ｐゴシック" charset="0"/>
          <a:cs typeface="ＭＳ Ｐゴシック" charset="0"/>
        </a:defRPr>
      </a:lvl2pPr>
      <a:lvl3pPr algn="l" rtl="0" eaLnBrk="0" fontAlgn="base" hangingPunct="0">
        <a:spcBef>
          <a:spcPct val="0"/>
        </a:spcBef>
        <a:spcAft>
          <a:spcPct val="0"/>
        </a:spcAft>
        <a:defRPr sz="4500" b="1">
          <a:solidFill>
            <a:srgbClr val="FFC800"/>
          </a:solidFill>
          <a:latin typeface="Corbel" charset="0"/>
          <a:ea typeface="ＭＳ Ｐゴシック" charset="0"/>
          <a:cs typeface="ＭＳ Ｐゴシック" charset="0"/>
        </a:defRPr>
      </a:lvl3pPr>
      <a:lvl4pPr algn="l" rtl="0" eaLnBrk="0" fontAlgn="base" hangingPunct="0">
        <a:spcBef>
          <a:spcPct val="0"/>
        </a:spcBef>
        <a:spcAft>
          <a:spcPct val="0"/>
        </a:spcAft>
        <a:defRPr sz="4500" b="1">
          <a:solidFill>
            <a:srgbClr val="FFC800"/>
          </a:solidFill>
          <a:latin typeface="Corbel" charset="0"/>
          <a:ea typeface="ＭＳ Ｐゴシック" charset="0"/>
          <a:cs typeface="ＭＳ Ｐゴシック" charset="0"/>
        </a:defRPr>
      </a:lvl4pPr>
      <a:lvl5pPr algn="l" rtl="0" eaLnBrk="0" fontAlgn="base" hangingPunct="0">
        <a:spcBef>
          <a:spcPct val="0"/>
        </a:spcBef>
        <a:spcAft>
          <a:spcPct val="0"/>
        </a:spcAft>
        <a:defRPr sz="4500" b="1">
          <a:solidFill>
            <a:srgbClr val="FFC800"/>
          </a:solidFill>
          <a:latin typeface="Corbel" charset="0"/>
          <a:ea typeface="ＭＳ Ｐゴシック" charset="0"/>
          <a:cs typeface="ＭＳ Ｐゴシック" charset="0"/>
        </a:defRPr>
      </a:lvl5pPr>
      <a:lvl6pPr marL="457200" algn="l" rtl="0" fontAlgn="base">
        <a:spcBef>
          <a:spcPct val="0"/>
        </a:spcBef>
        <a:spcAft>
          <a:spcPct val="0"/>
        </a:spcAft>
        <a:defRPr sz="4500" b="1">
          <a:solidFill>
            <a:srgbClr val="FFC800"/>
          </a:solidFill>
          <a:latin typeface="Corbel" charset="0"/>
          <a:ea typeface="ＭＳ Ｐゴシック" charset="0"/>
          <a:cs typeface="ＭＳ Ｐゴシック" charset="0"/>
        </a:defRPr>
      </a:lvl6pPr>
      <a:lvl7pPr marL="914400" algn="l" rtl="0" fontAlgn="base">
        <a:spcBef>
          <a:spcPct val="0"/>
        </a:spcBef>
        <a:spcAft>
          <a:spcPct val="0"/>
        </a:spcAft>
        <a:defRPr sz="4500" b="1">
          <a:solidFill>
            <a:srgbClr val="FFC800"/>
          </a:solidFill>
          <a:latin typeface="Corbel" charset="0"/>
          <a:ea typeface="ＭＳ Ｐゴシック" charset="0"/>
          <a:cs typeface="ＭＳ Ｐゴシック" charset="0"/>
        </a:defRPr>
      </a:lvl7pPr>
      <a:lvl8pPr marL="1371600" algn="l" rtl="0" fontAlgn="base">
        <a:spcBef>
          <a:spcPct val="0"/>
        </a:spcBef>
        <a:spcAft>
          <a:spcPct val="0"/>
        </a:spcAft>
        <a:defRPr sz="4500" b="1">
          <a:solidFill>
            <a:srgbClr val="FFC800"/>
          </a:solidFill>
          <a:latin typeface="Corbel" charset="0"/>
          <a:ea typeface="ＭＳ Ｐゴシック" charset="0"/>
          <a:cs typeface="ＭＳ Ｐゴシック" charset="0"/>
        </a:defRPr>
      </a:lvl8pPr>
      <a:lvl9pPr marL="1828800" algn="l" rtl="0" fontAlgn="base">
        <a:spcBef>
          <a:spcPct val="0"/>
        </a:spcBef>
        <a:spcAft>
          <a:spcPct val="0"/>
        </a:spcAft>
        <a:defRPr sz="4500" b="1">
          <a:solidFill>
            <a:srgbClr val="FFC800"/>
          </a:solidFill>
          <a:latin typeface="Corbel" charset="0"/>
          <a:ea typeface="ＭＳ Ｐゴシック" charset="0"/>
          <a:cs typeface="ＭＳ Ｐゴシック"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ＭＳ Ｐゴシック" charset="0"/>
          <a:cs typeface="ＭＳ Ｐゴシック" charset="0"/>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ＭＳ Ｐゴシック" charset="0"/>
          <a:cs typeface="+mn-cs"/>
        </a:defRPr>
      </a:lvl2pPr>
      <a:lvl3pPr marL="995363" indent="-228600" algn="l" rtl="0" eaLnBrk="0" fontAlgn="base" hangingPunct="0">
        <a:spcBef>
          <a:spcPct val="20000"/>
        </a:spcBef>
        <a:spcAft>
          <a:spcPct val="0"/>
        </a:spcAft>
        <a:buClr>
          <a:srgbClr val="E66C7D"/>
        </a:buClr>
        <a:buFont typeface="Arial" pitchFamily="34" charset="0"/>
        <a:buChar char="▪"/>
        <a:defRPr sz="2400" kern="1200">
          <a:solidFill>
            <a:schemeClr val="tx1"/>
          </a:solidFill>
          <a:latin typeface="+mn-lt"/>
          <a:ea typeface="ＭＳ Ｐゴシック" charset="0"/>
          <a:cs typeface="+mn-cs"/>
        </a:defRPr>
      </a:lvl3pPr>
      <a:lvl4pPr marL="1216025" indent="-182563" algn="l" rtl="0" eaLnBrk="0" fontAlgn="base" hangingPunct="0">
        <a:spcBef>
          <a:spcPct val="20000"/>
        </a:spcBef>
        <a:spcAft>
          <a:spcPct val="0"/>
        </a:spcAft>
        <a:buClr>
          <a:srgbClr val="6BB76D"/>
        </a:buClr>
        <a:buFont typeface="Arial" pitchFamily="34" charset="0"/>
        <a:buChar char="▪"/>
        <a:defRPr sz="2000" kern="1200">
          <a:solidFill>
            <a:schemeClr val="tx1"/>
          </a:solidFill>
          <a:latin typeface="+mn-lt"/>
          <a:ea typeface="ＭＳ Ｐゴシック" charset="0"/>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ＭＳ Ｐゴシック" charset="0"/>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1" descr="teal heade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0"/>
            <a:ext cx="91440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0" y="6345238"/>
            <a:ext cx="9144000" cy="1587"/>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8364538" y="6605588"/>
            <a:ext cx="522287" cy="1587"/>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29" name="Title Placeholder 1"/>
          <p:cNvSpPr>
            <a:spLocks noGrp="1"/>
          </p:cNvSpPr>
          <p:nvPr>
            <p:ph type="title"/>
          </p:nvPr>
        </p:nvSpPr>
        <p:spPr bwMode="auto">
          <a:xfrm>
            <a:off x="279400" y="0"/>
            <a:ext cx="8628063"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b" anchorCtr="0" compatLnSpc="1">
            <a:prstTxWarp prst="textNoShape">
              <a:avLst/>
            </a:prstTxWarp>
          </a:bodyPr>
          <a:lstStyle/>
          <a:p>
            <a:pPr lvl="0"/>
            <a:r>
              <a:rPr lang="en-US" smtClean="0"/>
              <a:t>Click to edit Master title style</a:t>
            </a:r>
          </a:p>
        </p:txBody>
      </p:sp>
      <p:sp>
        <p:nvSpPr>
          <p:cNvPr id="13" name="Slide Number Placeholder 8"/>
          <p:cNvSpPr>
            <a:spLocks noGrp="1"/>
          </p:cNvSpPr>
          <p:nvPr>
            <p:ph type="sldNum" sz="quarter" idx="4"/>
          </p:nvPr>
        </p:nvSpPr>
        <p:spPr>
          <a:xfrm>
            <a:off x="8610600" y="6381750"/>
            <a:ext cx="533400" cy="457200"/>
          </a:xfrm>
          <a:prstGeom prst="rect">
            <a:avLst/>
          </a:prstGeom>
        </p:spPr>
        <p:txBody>
          <a:bodyPr vert="horz" wrap="square" lIns="91429" tIns="45715" rIns="91429" bIns="45715" numCol="1" anchor="ctr" anchorCtr="0" compatLnSpc="1">
            <a:prstTxWarp prst="textNoShape">
              <a:avLst/>
            </a:prstTxWarp>
          </a:bodyPr>
          <a:lstStyle>
            <a:lvl1pPr algn="ctr">
              <a:spcBef>
                <a:spcPct val="0"/>
              </a:spcBef>
              <a:buClrTx/>
              <a:buFontTx/>
              <a:buNone/>
              <a:defRPr sz="1800">
                <a:solidFill>
                  <a:srgbClr val="7F7F7F"/>
                </a:solidFill>
              </a:defRPr>
            </a:lvl1pPr>
          </a:lstStyle>
          <a:p>
            <a:pPr>
              <a:defRPr/>
            </a:pPr>
            <a:fld id="{C2515BB2-7712-4D04-AC3C-2FF05979DE24}" type="slidenum">
              <a:rPr lang="en-US"/>
              <a:pPr>
                <a:defRPr/>
              </a:pPr>
              <a:t>‹#›</a:t>
            </a:fld>
            <a:endParaRPr lang="en-US"/>
          </a:p>
        </p:txBody>
      </p:sp>
      <p:pic>
        <p:nvPicPr>
          <p:cNvPr id="1031" name="Picture 8" descr="pdininthhouse_signature_k"/>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2400" y="6453188"/>
            <a:ext cx="204787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Placeholder 2"/>
          <p:cNvSpPr>
            <a:spLocks noGrp="1"/>
          </p:cNvSpPr>
          <p:nvPr>
            <p:ph type="body" idx="1"/>
          </p:nvPr>
        </p:nvSpPr>
        <p:spPr bwMode="auto">
          <a:xfrm>
            <a:off x="455613" y="12065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Footer Placeholder 5"/>
          <p:cNvSpPr>
            <a:spLocks/>
          </p:cNvSpPr>
          <p:nvPr/>
        </p:nvSpPr>
        <p:spPr bwMode="auto">
          <a:xfrm>
            <a:off x="2819400" y="6400800"/>
            <a:ext cx="5715000" cy="365125"/>
          </a:xfrm>
          <a:prstGeom prst="rect">
            <a:avLst/>
          </a:prstGeom>
          <a:noFill/>
          <a:ln w="9525">
            <a:noFill/>
            <a:miter lim="800000"/>
            <a:headEnd/>
            <a:tailEnd/>
          </a:ln>
        </p:spPr>
        <p:txBody>
          <a:bodyPr anchor="b"/>
          <a:lstStyle/>
          <a:p>
            <a:pPr algn="r">
              <a:defRPr/>
            </a:pPr>
            <a:r>
              <a:rPr lang="en-US" sz="800">
                <a:solidFill>
                  <a:srgbClr val="7F7F7F"/>
                </a:solidFill>
              </a:rPr>
              <a:t> Copyright © 2010, Personnel Decisions International Corporation, d.b.a. PDI Ninth House. All Rights Reserved. </a:t>
            </a:r>
          </a:p>
        </p:txBody>
      </p:sp>
      <p:sp>
        <p:nvSpPr>
          <p:cNvPr id="1035" name="Slide Number Placeholder 3"/>
          <p:cNvSpPr txBox="1">
            <a:spLocks noGrp="1"/>
          </p:cNvSpPr>
          <p:nvPr/>
        </p:nvSpPr>
        <p:spPr bwMode="auto">
          <a:xfrm>
            <a:off x="86106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nchor="ctr"/>
          <a:lstStyle>
            <a:lvl1pPr>
              <a:spcBef>
                <a:spcPct val="20000"/>
              </a:spcBef>
              <a:buClr>
                <a:schemeClr val="accent1"/>
              </a:buClr>
              <a:buFont typeface="Wingdings" pitchFamily="2" charset="2"/>
              <a:buChar char="§"/>
              <a:defRPr sz="1600">
                <a:solidFill>
                  <a:srgbClr val="FFFFFF"/>
                </a:solidFill>
                <a:latin typeface="Arial" charset="0"/>
                <a:cs typeface="Arial" charset="0"/>
              </a:defRPr>
            </a:lvl1pPr>
            <a:lvl2pPr marL="742950" indent="-285750">
              <a:spcBef>
                <a:spcPct val="20000"/>
              </a:spcBef>
              <a:buClr>
                <a:schemeClr val="accent1"/>
              </a:buClr>
              <a:buFont typeface="Wingdings" pitchFamily="2" charset="2"/>
              <a:buChar char="§"/>
              <a:defRPr sz="1600">
                <a:solidFill>
                  <a:srgbClr val="FFFFFF"/>
                </a:solidFill>
                <a:latin typeface="Arial" charset="0"/>
                <a:cs typeface="Arial" charset="0"/>
              </a:defRPr>
            </a:lvl2pPr>
            <a:lvl3pPr marL="1143000" indent="-228600">
              <a:spcBef>
                <a:spcPct val="20000"/>
              </a:spcBef>
              <a:buClr>
                <a:schemeClr val="accent1"/>
              </a:buClr>
              <a:buFont typeface="Wingdings" pitchFamily="2" charset="2"/>
              <a:buChar char="§"/>
              <a:defRPr sz="1600">
                <a:solidFill>
                  <a:srgbClr val="FFFFFF"/>
                </a:solidFill>
                <a:latin typeface="Arial" charset="0"/>
                <a:cs typeface="Arial" charset="0"/>
              </a:defRPr>
            </a:lvl3pPr>
            <a:lvl4pPr marL="1600200" indent="-228600">
              <a:spcBef>
                <a:spcPct val="20000"/>
              </a:spcBef>
              <a:buClr>
                <a:schemeClr val="accent1"/>
              </a:buClr>
              <a:buFont typeface="Wingdings" pitchFamily="2" charset="2"/>
              <a:buChar char="§"/>
              <a:defRPr sz="1600">
                <a:solidFill>
                  <a:srgbClr val="FFFFFF"/>
                </a:solidFill>
                <a:latin typeface="Arial" charset="0"/>
                <a:cs typeface="Arial" charset="0"/>
              </a:defRPr>
            </a:lvl4pPr>
            <a:lvl5pPr marL="2057400" indent="-228600">
              <a:spcBef>
                <a:spcPct val="20000"/>
              </a:spcBef>
              <a:buClr>
                <a:schemeClr val="accent1"/>
              </a:buClr>
              <a:buFont typeface="Wingdings" pitchFamily="2" charset="2"/>
              <a:buChar char="§"/>
              <a:defRPr sz="1600">
                <a:solidFill>
                  <a:srgbClr val="FFFFFF"/>
                </a:solidFill>
                <a:latin typeface="Arial" charset="0"/>
                <a:cs typeface="Arial" charset="0"/>
              </a:defRPr>
            </a:lvl5pPr>
            <a:lvl6pPr marL="2514600" indent="-228600"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6pPr>
            <a:lvl7pPr marL="2971800" indent="-228600"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7pPr>
            <a:lvl8pPr marL="3429000" indent="-228600"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8pPr>
            <a:lvl9pPr marL="3886200" indent="-228600"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9pPr>
          </a:lstStyle>
          <a:p>
            <a:pPr algn="ctr">
              <a:spcBef>
                <a:spcPct val="0"/>
              </a:spcBef>
              <a:buClrTx/>
              <a:buFontTx/>
              <a:buNone/>
            </a:pPr>
            <a:fld id="{543633AE-8D7C-494B-B6F8-2D97F5DDAF22}" type="slidenum">
              <a:rPr lang="en-US" sz="1800">
                <a:solidFill>
                  <a:srgbClr val="7F7F7F"/>
                </a:solidFill>
              </a:rPr>
              <a:pPr algn="ctr">
                <a:spcBef>
                  <a:spcPct val="0"/>
                </a:spcBef>
                <a:buClrTx/>
                <a:buFontTx/>
                <a:buNone/>
              </a:pPr>
              <a:t>‹#›</a:t>
            </a:fld>
            <a:endParaRPr lang="en-US" sz="1800">
              <a:solidFill>
                <a:srgbClr val="7F7F7F"/>
              </a:solidFill>
            </a:endParaRPr>
          </a:p>
        </p:txBody>
      </p:sp>
    </p:spTree>
    <p:extLst>
      <p:ext uri="{BB962C8B-B14F-4D97-AF65-F5344CB8AC3E}">
        <p14:creationId xmlns:p14="http://schemas.microsoft.com/office/powerpoint/2010/main" val="1815376291"/>
      </p:ext>
    </p:extLst>
  </p:cSld>
  <p:clrMap bg1="lt1" tx1="dk1" bg2="lt2" tx2="dk2" accent1="accent1" accent2="accent2" accent3="accent3" accent4="accent4" accent5="accent5" accent6="accent6" hlink="hlink" folHlink="folHlink"/>
  <p:sldLayoutIdLst>
    <p:sldLayoutId id="2147483995" r:id="rId1"/>
    <p:sldLayoutId id="2147484010" r:id="rId2"/>
    <p:sldLayoutId id="2147484017" r:id="rId3"/>
    <p:sldLayoutId id="2147484018" r:id="rId4"/>
    <p:sldLayoutId id="2147484022" r:id="rId5"/>
    <p:sldLayoutId id="2147484023" r:id="rId6"/>
    <p:sldLayoutId id="2147484024" r:id="rId7"/>
  </p:sldLayoutIdLst>
  <p:hf hdr="0"/>
  <p:txStyles>
    <p:titleStyle>
      <a:lvl1pPr algn="l" defTabSz="912813" rtl="0" fontAlgn="base">
        <a:spcBef>
          <a:spcPct val="0"/>
        </a:spcBef>
        <a:spcAft>
          <a:spcPct val="0"/>
        </a:spcAft>
        <a:defRPr sz="2400" b="1">
          <a:solidFill>
            <a:schemeClr val="bg1"/>
          </a:solidFill>
          <a:latin typeface="+mj-lt"/>
          <a:ea typeface="+mj-ea"/>
          <a:cs typeface="+mj-cs"/>
        </a:defRPr>
      </a:lvl1pPr>
      <a:lvl2pPr algn="l" defTabSz="912813" rtl="0" fontAlgn="base">
        <a:spcBef>
          <a:spcPct val="0"/>
        </a:spcBef>
        <a:spcAft>
          <a:spcPct val="0"/>
        </a:spcAft>
        <a:defRPr sz="2400" b="1">
          <a:solidFill>
            <a:schemeClr val="bg1"/>
          </a:solidFill>
          <a:latin typeface="Georgia" pitchFamily="18" charset="0"/>
          <a:cs typeface="Arial" charset="0"/>
        </a:defRPr>
      </a:lvl2pPr>
      <a:lvl3pPr algn="l" defTabSz="912813" rtl="0" fontAlgn="base">
        <a:spcBef>
          <a:spcPct val="0"/>
        </a:spcBef>
        <a:spcAft>
          <a:spcPct val="0"/>
        </a:spcAft>
        <a:defRPr sz="2400" b="1">
          <a:solidFill>
            <a:schemeClr val="bg1"/>
          </a:solidFill>
          <a:latin typeface="Georgia" pitchFamily="18" charset="0"/>
          <a:cs typeface="Arial" charset="0"/>
        </a:defRPr>
      </a:lvl3pPr>
      <a:lvl4pPr algn="l" defTabSz="912813" rtl="0" fontAlgn="base">
        <a:spcBef>
          <a:spcPct val="0"/>
        </a:spcBef>
        <a:spcAft>
          <a:spcPct val="0"/>
        </a:spcAft>
        <a:defRPr sz="2400" b="1">
          <a:solidFill>
            <a:schemeClr val="bg1"/>
          </a:solidFill>
          <a:latin typeface="Georgia" pitchFamily="18" charset="0"/>
          <a:cs typeface="Arial" charset="0"/>
        </a:defRPr>
      </a:lvl4pPr>
      <a:lvl5pPr algn="l" defTabSz="912813" rtl="0" fontAlgn="base">
        <a:spcBef>
          <a:spcPct val="0"/>
        </a:spcBef>
        <a:spcAft>
          <a:spcPct val="0"/>
        </a:spcAft>
        <a:defRPr sz="2400" b="1">
          <a:solidFill>
            <a:schemeClr val="bg1"/>
          </a:solidFill>
          <a:latin typeface="Georgia" pitchFamily="18" charset="0"/>
          <a:cs typeface="Arial" charset="0"/>
        </a:defRPr>
      </a:lvl5pPr>
      <a:lvl6pPr marL="457200" algn="l" defTabSz="912813" rtl="0" eaLnBrk="1" fontAlgn="base" hangingPunct="1">
        <a:spcBef>
          <a:spcPct val="0"/>
        </a:spcBef>
        <a:spcAft>
          <a:spcPct val="0"/>
        </a:spcAft>
        <a:defRPr sz="2400" b="1">
          <a:solidFill>
            <a:schemeClr val="bg1"/>
          </a:solidFill>
          <a:latin typeface="Georgia" pitchFamily="18" charset="0"/>
          <a:cs typeface="Arial" charset="0"/>
        </a:defRPr>
      </a:lvl6pPr>
      <a:lvl7pPr marL="914400" algn="l" defTabSz="912813" rtl="0" eaLnBrk="1" fontAlgn="base" hangingPunct="1">
        <a:spcBef>
          <a:spcPct val="0"/>
        </a:spcBef>
        <a:spcAft>
          <a:spcPct val="0"/>
        </a:spcAft>
        <a:defRPr sz="2400" b="1">
          <a:solidFill>
            <a:schemeClr val="bg1"/>
          </a:solidFill>
          <a:latin typeface="Georgia" pitchFamily="18" charset="0"/>
          <a:cs typeface="Arial" charset="0"/>
        </a:defRPr>
      </a:lvl7pPr>
      <a:lvl8pPr marL="1371600" algn="l" defTabSz="912813" rtl="0" eaLnBrk="1" fontAlgn="base" hangingPunct="1">
        <a:spcBef>
          <a:spcPct val="0"/>
        </a:spcBef>
        <a:spcAft>
          <a:spcPct val="0"/>
        </a:spcAft>
        <a:defRPr sz="2400" b="1">
          <a:solidFill>
            <a:schemeClr val="bg1"/>
          </a:solidFill>
          <a:latin typeface="Georgia" pitchFamily="18" charset="0"/>
          <a:cs typeface="Arial" charset="0"/>
        </a:defRPr>
      </a:lvl8pPr>
      <a:lvl9pPr marL="1828800" algn="l" defTabSz="912813" rtl="0" eaLnBrk="1" fontAlgn="base" hangingPunct="1">
        <a:spcBef>
          <a:spcPct val="0"/>
        </a:spcBef>
        <a:spcAft>
          <a:spcPct val="0"/>
        </a:spcAft>
        <a:defRPr sz="2400" b="1">
          <a:solidFill>
            <a:schemeClr val="bg1"/>
          </a:solidFill>
          <a:latin typeface="Georgia" pitchFamily="18" charset="0"/>
          <a:cs typeface="Arial" charset="0"/>
        </a:defRPr>
      </a:lvl9pPr>
    </p:titleStyle>
    <p:bodyStyle>
      <a:lvl1pPr marL="233363" indent="-233363" algn="l" defTabSz="912813" rtl="0" fontAlgn="base">
        <a:spcBef>
          <a:spcPct val="40000"/>
        </a:spcBef>
        <a:spcAft>
          <a:spcPct val="0"/>
        </a:spcAft>
        <a:buClr>
          <a:schemeClr val="accent1"/>
        </a:buClr>
        <a:buFont typeface="Wingdings" pitchFamily="2" charset="2"/>
        <a:buChar char="§"/>
        <a:defRPr sz="2400">
          <a:solidFill>
            <a:srgbClr val="01525C"/>
          </a:solidFill>
          <a:latin typeface="+mn-lt"/>
          <a:ea typeface="+mn-ea"/>
          <a:cs typeface="+mn-cs"/>
        </a:defRPr>
      </a:lvl1pPr>
      <a:lvl2pPr marL="741363" indent="-284163" algn="l" defTabSz="912813" rtl="0" fontAlgn="base">
        <a:spcBef>
          <a:spcPct val="10000"/>
        </a:spcBef>
        <a:spcAft>
          <a:spcPct val="0"/>
        </a:spcAft>
        <a:buClr>
          <a:schemeClr val="accent1"/>
        </a:buClr>
        <a:buFont typeface="Wingdings" pitchFamily="2" charset="2"/>
        <a:buChar char="§"/>
        <a:defRPr sz="2200">
          <a:solidFill>
            <a:srgbClr val="7F9D01"/>
          </a:solidFill>
          <a:latin typeface="+mn-lt"/>
          <a:cs typeface="+mn-cs"/>
        </a:defRPr>
      </a:lvl2pPr>
      <a:lvl3pPr marL="1141413" indent="-227013" algn="l" defTabSz="912813" rtl="0" fontAlgn="base">
        <a:spcBef>
          <a:spcPct val="10000"/>
        </a:spcBef>
        <a:spcAft>
          <a:spcPct val="0"/>
        </a:spcAft>
        <a:buClr>
          <a:schemeClr val="accent1"/>
        </a:buClr>
        <a:buFont typeface="Wingdings" pitchFamily="2" charset="2"/>
        <a:buChar char="§"/>
        <a:defRPr sz="2000">
          <a:solidFill>
            <a:schemeClr val="tx1"/>
          </a:solidFill>
          <a:latin typeface="+mn-lt"/>
          <a:cs typeface="+mn-cs"/>
        </a:defRPr>
      </a:lvl3pPr>
      <a:lvl4pPr marL="1598613" indent="-227013" algn="l" defTabSz="912813" rtl="0" fontAlgn="base">
        <a:spcBef>
          <a:spcPct val="10000"/>
        </a:spcBef>
        <a:spcAft>
          <a:spcPct val="0"/>
        </a:spcAft>
        <a:buClr>
          <a:schemeClr val="accent1"/>
        </a:buClr>
        <a:buFont typeface="Wingdings" pitchFamily="2" charset="2"/>
        <a:buChar char="§"/>
        <a:defRPr sz="2000">
          <a:solidFill>
            <a:srgbClr val="635741"/>
          </a:solidFill>
          <a:latin typeface="+mn-lt"/>
          <a:cs typeface="+mn-cs"/>
        </a:defRPr>
      </a:lvl4pPr>
      <a:lvl5pPr marL="2055813" indent="-227013" algn="l" defTabSz="912813" rtl="0" fontAlgn="base">
        <a:spcBef>
          <a:spcPct val="10000"/>
        </a:spcBef>
        <a:spcAft>
          <a:spcPct val="0"/>
        </a:spcAft>
        <a:buClr>
          <a:schemeClr val="accent1"/>
        </a:buClr>
        <a:buFont typeface="Wingdings" pitchFamily="2" charset="2"/>
        <a:buChar char="§"/>
        <a:defRPr sz="2000">
          <a:solidFill>
            <a:srgbClr val="635741"/>
          </a:solidFill>
          <a:latin typeface="+mn-lt"/>
          <a:cs typeface="+mn-cs"/>
        </a:defRPr>
      </a:lvl5pPr>
      <a:lvl6pPr marL="2513013" indent="-227013" algn="l" defTabSz="912813" rtl="0" eaLnBrk="1" fontAlgn="base" hangingPunct="1">
        <a:spcBef>
          <a:spcPct val="20000"/>
        </a:spcBef>
        <a:spcAft>
          <a:spcPct val="0"/>
        </a:spcAft>
        <a:buClr>
          <a:schemeClr val="accent1"/>
        </a:buClr>
        <a:buFont typeface="Wingdings" pitchFamily="2" charset="2"/>
        <a:buChar char="§"/>
        <a:defRPr sz="2000">
          <a:solidFill>
            <a:srgbClr val="635741"/>
          </a:solidFill>
          <a:latin typeface="+mn-lt"/>
          <a:cs typeface="+mn-cs"/>
        </a:defRPr>
      </a:lvl6pPr>
      <a:lvl7pPr marL="2970213" indent="-227013" algn="l" defTabSz="912813" rtl="0" eaLnBrk="1" fontAlgn="base" hangingPunct="1">
        <a:spcBef>
          <a:spcPct val="20000"/>
        </a:spcBef>
        <a:spcAft>
          <a:spcPct val="0"/>
        </a:spcAft>
        <a:buClr>
          <a:schemeClr val="accent1"/>
        </a:buClr>
        <a:buFont typeface="Wingdings" pitchFamily="2" charset="2"/>
        <a:buChar char="§"/>
        <a:defRPr sz="2000">
          <a:solidFill>
            <a:srgbClr val="635741"/>
          </a:solidFill>
          <a:latin typeface="+mn-lt"/>
          <a:cs typeface="+mn-cs"/>
        </a:defRPr>
      </a:lvl7pPr>
      <a:lvl8pPr marL="3427413" indent="-227013" algn="l" defTabSz="912813" rtl="0" eaLnBrk="1" fontAlgn="base" hangingPunct="1">
        <a:spcBef>
          <a:spcPct val="20000"/>
        </a:spcBef>
        <a:spcAft>
          <a:spcPct val="0"/>
        </a:spcAft>
        <a:buClr>
          <a:schemeClr val="accent1"/>
        </a:buClr>
        <a:buFont typeface="Wingdings" pitchFamily="2" charset="2"/>
        <a:buChar char="§"/>
        <a:defRPr sz="2000">
          <a:solidFill>
            <a:srgbClr val="635741"/>
          </a:solidFill>
          <a:latin typeface="+mn-lt"/>
          <a:cs typeface="+mn-cs"/>
        </a:defRPr>
      </a:lvl8pPr>
      <a:lvl9pPr marL="3884613" indent="-227013" algn="l" defTabSz="912813" rtl="0" eaLnBrk="1" fontAlgn="base" hangingPunct="1">
        <a:spcBef>
          <a:spcPct val="20000"/>
        </a:spcBef>
        <a:spcAft>
          <a:spcPct val="0"/>
        </a:spcAft>
        <a:buClr>
          <a:schemeClr val="accent1"/>
        </a:buClr>
        <a:buFont typeface="Wingdings" pitchFamily="2" charset="2"/>
        <a:buChar char="§"/>
        <a:defRPr sz="2000">
          <a:solidFill>
            <a:srgbClr val="63574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0.xml"/><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5.xml"/><Relationship Id="rId3"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6.xml"/><Relationship Id="rId3"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8.xml"/><Relationship Id="rId3"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19.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1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jpeg"/><Relationship Id="rId1" Type="http://schemas.openxmlformats.org/officeDocument/2006/relationships/slideLayout" Target="../slideLayouts/slideLayout1.xml"/><Relationship Id="rId2"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 Target="slide25.xml"/><Relationship Id="rId3"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1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2"/>
          <p:cNvSpPr>
            <a:spLocks noGrp="1" noChangeArrowheads="1"/>
          </p:cNvSpPr>
          <p:nvPr>
            <p:ph type="ctrTitle" sz="quarter"/>
          </p:nvPr>
        </p:nvSpPr>
        <p:spPr>
          <a:xfrm>
            <a:off x="116112" y="2500989"/>
            <a:ext cx="9042400" cy="1815882"/>
          </a:xfrm>
          <a:ln/>
        </p:spPr>
        <p:txBody>
          <a:bodyPr wrap="square" lIns="91440" tIns="45720" rIns="91440" bIns="45720" anchor="ctr">
            <a:spAutoFit/>
          </a:bodyPr>
          <a:lstStyle/>
          <a:p>
            <a:pPr algn="ctr">
              <a:spcBef>
                <a:spcPct val="100000"/>
              </a:spcBef>
              <a:spcAft>
                <a:spcPct val="100000"/>
              </a:spcAft>
            </a:pPr>
            <a:r>
              <a:rPr lang="en-US" sz="3600" dirty="0" smtClean="0">
                <a:solidFill>
                  <a:schemeClr val="accent2"/>
                </a:solidFill>
              </a:rPr>
              <a:t>Engaging and Developing High Potentials Throughout Their Careers:</a:t>
            </a:r>
            <a:br>
              <a:rPr lang="en-US" sz="3600" dirty="0" smtClean="0">
                <a:solidFill>
                  <a:schemeClr val="accent2"/>
                </a:solidFill>
              </a:rPr>
            </a:br>
            <a:r>
              <a:rPr lang="en-US" sz="800" dirty="0" smtClean="0">
                <a:solidFill>
                  <a:schemeClr val="accent2"/>
                </a:solidFill>
              </a:rPr>
              <a:t/>
            </a:r>
            <a:br>
              <a:rPr lang="en-US" sz="800" dirty="0" smtClean="0">
                <a:solidFill>
                  <a:schemeClr val="accent2"/>
                </a:solidFill>
              </a:rPr>
            </a:br>
            <a:r>
              <a:rPr lang="en-US" sz="3200" dirty="0" smtClean="0">
                <a:solidFill>
                  <a:srgbClr val="636363"/>
                </a:solidFill>
                <a:latin typeface="Arial" charset="0"/>
              </a:rPr>
              <a:t>From the Classroom to the Boardroom</a:t>
            </a:r>
            <a:endParaRPr lang="en-US" sz="3200" dirty="0" smtClean="0">
              <a:solidFill>
                <a:srgbClr val="635741"/>
              </a:solidFill>
            </a:endParaRPr>
          </a:p>
        </p:txBody>
      </p:sp>
      <p:sp>
        <p:nvSpPr>
          <p:cNvPr id="493575" name="Rectangle 7"/>
          <p:cNvSpPr>
            <a:spLocks noGrp="1"/>
          </p:cNvSpPr>
          <p:nvPr>
            <p:ph type="subTitle" sz="quarter" idx="1"/>
          </p:nvPr>
        </p:nvSpPr>
        <p:spPr>
          <a:xfrm>
            <a:off x="304799" y="4705261"/>
            <a:ext cx="8737601" cy="1200329"/>
          </a:xfrm>
          <a:noFill/>
        </p:spPr>
        <p:txBody>
          <a:bodyPr anchor="ctr" anchorCtr="1"/>
          <a:lstStyle/>
          <a:p>
            <a:pPr>
              <a:lnSpc>
                <a:spcPct val="110000"/>
              </a:lnSpc>
              <a:spcBef>
                <a:spcPts val="0"/>
              </a:spcBef>
              <a:spcAft>
                <a:spcPct val="30000"/>
              </a:spcAft>
            </a:pPr>
            <a:r>
              <a:rPr lang="en-US" sz="2000" dirty="0" smtClean="0">
                <a:solidFill>
                  <a:srgbClr val="636363"/>
                </a:solidFill>
              </a:rPr>
              <a:t>Deidra Schleicher, Ph.D., Associate Professor, Purdue University</a:t>
            </a:r>
          </a:p>
          <a:p>
            <a:pPr>
              <a:lnSpc>
                <a:spcPct val="110000"/>
              </a:lnSpc>
              <a:spcBef>
                <a:spcPts val="0"/>
              </a:spcBef>
              <a:spcAft>
                <a:spcPct val="30000"/>
              </a:spcAft>
            </a:pPr>
            <a:r>
              <a:rPr lang="en-US" sz="2000" dirty="0" smtClean="0">
                <a:solidFill>
                  <a:srgbClr val="636363"/>
                </a:solidFill>
              </a:rPr>
              <a:t>Sarah Brock, Ph.D., Director of Assessment, PDI Ninth House</a:t>
            </a:r>
            <a:br>
              <a:rPr lang="en-US" sz="2000" dirty="0" smtClean="0">
                <a:solidFill>
                  <a:srgbClr val="636363"/>
                </a:solidFill>
              </a:rPr>
            </a:br>
            <a:endParaRPr lang="en-US" sz="2000" dirty="0" smtClean="0">
              <a:solidFill>
                <a:srgbClr val="636363"/>
              </a:solidFill>
            </a:endParaRPr>
          </a:p>
        </p:txBody>
      </p:sp>
      <p:sp>
        <p:nvSpPr>
          <p:cNvPr id="493573" name="Rectangle 5"/>
          <p:cNvSpPr>
            <a:spLocks noChangeArrowheads="1"/>
          </p:cNvSpPr>
          <p:nvPr/>
        </p:nvSpPr>
        <p:spPr bwMode="auto">
          <a:xfrm>
            <a:off x="2873375" y="2149475"/>
            <a:ext cx="2778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spcBef>
                <a:spcPct val="20000"/>
              </a:spcBef>
              <a:buClr>
                <a:schemeClr val="accent1"/>
              </a:buClr>
              <a:buFont typeface="Wingdings" pitchFamily="2" charset="2"/>
              <a:buChar char="§"/>
            </a:pP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0787" y="1418544"/>
            <a:ext cx="3552825" cy="276225"/>
          </a:xfrm>
          <a:prstGeom prst="rect">
            <a:avLst/>
          </a:prstGeom>
        </p:spPr>
      </p:pic>
    </p:spTree>
    <p:extLst>
      <p:ext uri="{BB962C8B-B14F-4D97-AF65-F5344CB8AC3E}">
        <p14:creationId xmlns:p14="http://schemas.microsoft.com/office/powerpoint/2010/main" val="30562899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6" name="Rectangle 2"/>
          <p:cNvSpPr>
            <a:spLocks noGrp="1"/>
          </p:cNvSpPr>
          <p:nvPr>
            <p:ph type="title"/>
          </p:nvPr>
        </p:nvSpPr>
        <p:spPr/>
        <p:txBody>
          <a:bodyPr/>
          <a:lstStyle/>
          <a:p>
            <a:r>
              <a:rPr lang="en-US" dirty="0" smtClean="0"/>
              <a:t>Step 2: Identifying High Potentials: How Difficult Is This?</a:t>
            </a:r>
          </a:p>
        </p:txBody>
      </p:sp>
      <p:sp>
        <p:nvSpPr>
          <p:cNvPr id="850947" name="Rectangle 3"/>
          <p:cNvSpPr>
            <a:spLocks noGrp="1"/>
          </p:cNvSpPr>
          <p:nvPr>
            <p:ph type="body" sz="half" idx="1"/>
          </p:nvPr>
        </p:nvSpPr>
        <p:spPr>
          <a:xfrm>
            <a:off x="455613" y="1206500"/>
            <a:ext cx="4792662" cy="4876800"/>
          </a:xfrm>
        </p:spPr>
        <p:txBody>
          <a:bodyPr/>
          <a:lstStyle/>
          <a:p>
            <a:pPr>
              <a:spcBef>
                <a:spcPct val="50000"/>
              </a:spcBef>
            </a:pPr>
            <a:r>
              <a:rPr lang="en-US" sz="2200" smtClean="0"/>
              <a:t>“Many measures of potential are worse than chance”</a:t>
            </a:r>
            <a:r>
              <a:rPr lang="en-US" sz="1800" baseline="36000" smtClean="0">
                <a:solidFill>
                  <a:schemeClr val="tx1"/>
                </a:solidFill>
              </a:rPr>
              <a:t>4</a:t>
            </a:r>
          </a:p>
          <a:p>
            <a:pPr>
              <a:spcBef>
                <a:spcPct val="50000"/>
              </a:spcBef>
            </a:pPr>
            <a:r>
              <a:rPr lang="en-US" sz="2200" smtClean="0"/>
              <a:t>At most, 30 percent of high performers are likely to be high potentials</a:t>
            </a:r>
            <a:r>
              <a:rPr lang="en-US" sz="1800" baseline="36000" smtClean="0">
                <a:solidFill>
                  <a:schemeClr val="tx1"/>
                </a:solidFill>
              </a:rPr>
              <a:t>2</a:t>
            </a:r>
          </a:p>
          <a:p>
            <a:pPr>
              <a:spcBef>
                <a:spcPct val="50000"/>
              </a:spcBef>
            </a:pPr>
            <a:r>
              <a:rPr lang="en-US" sz="2200" smtClean="0"/>
              <a:t>For people with two bosses, their bosses disagree more than half the time over the person’s potential to advance</a:t>
            </a:r>
            <a:r>
              <a:rPr lang="en-US" sz="1800" baseline="36000" smtClean="0">
                <a:solidFill>
                  <a:schemeClr val="tx1"/>
                </a:solidFill>
              </a:rPr>
              <a:t>5</a:t>
            </a:r>
            <a:endParaRPr lang="en-US" sz="1800" smtClean="0"/>
          </a:p>
        </p:txBody>
      </p:sp>
      <p:pic>
        <p:nvPicPr>
          <p:cNvPr id="850948" name="Picture 4" descr="86809100"/>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tretch>
            <a:fillRect/>
          </a:stretch>
        </p:blipFill>
        <p:spPr>
          <a:xfrm>
            <a:off x="5878179" y="1206500"/>
            <a:ext cx="1575467" cy="2362200"/>
          </a:xfrm>
          <a:noFill/>
        </p:spPr>
      </p:pic>
    </p:spTree>
    <p:extLst>
      <p:ext uri="{BB962C8B-B14F-4D97-AF65-F5344CB8AC3E}">
        <p14:creationId xmlns:p14="http://schemas.microsoft.com/office/powerpoint/2010/main" val="26444671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Rectangle 2"/>
          <p:cNvSpPr>
            <a:spLocks/>
          </p:cNvSpPr>
          <p:nvPr/>
        </p:nvSpPr>
        <p:spPr bwMode="auto">
          <a:xfrm>
            <a:off x="311150" y="1217613"/>
            <a:ext cx="4176713" cy="5119687"/>
          </a:xfrm>
          <a:prstGeom prst="rect">
            <a:avLst/>
          </a:prstGeom>
          <a:solidFill>
            <a:srgbClr val="018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81000" indent="-381000" algn="ctr" defTabSz="912813">
              <a:buClr>
                <a:schemeClr val="bg1"/>
              </a:buClr>
              <a:buFont typeface="Wingdings" pitchFamily="2" charset="2"/>
              <a:buNone/>
            </a:pPr>
            <a:r>
              <a:rPr lang="en-US" sz="2000" b="1">
                <a:solidFill>
                  <a:schemeClr val="bg1"/>
                </a:solidFill>
              </a:rPr>
              <a:t>Accurately Identify and </a:t>
            </a:r>
          </a:p>
          <a:p>
            <a:pPr marL="381000" indent="-381000" algn="ctr" defTabSz="912813">
              <a:buClr>
                <a:schemeClr val="bg1"/>
              </a:buClr>
              <a:buFont typeface="Wingdings" pitchFamily="2" charset="2"/>
              <a:buNone/>
            </a:pPr>
            <a:r>
              <a:rPr lang="en-US" sz="2000" b="1">
                <a:solidFill>
                  <a:schemeClr val="bg1"/>
                </a:solidFill>
              </a:rPr>
              <a:t>Engage High Potentials</a:t>
            </a:r>
          </a:p>
          <a:p>
            <a:pPr marL="381000" indent="-381000" defTabSz="912813">
              <a:spcBef>
                <a:spcPct val="50000"/>
              </a:spcBef>
              <a:buClr>
                <a:schemeClr val="bg1"/>
              </a:buClr>
              <a:buFont typeface="Wingdings" pitchFamily="2" charset="2"/>
              <a:buAutoNum type="arabicPeriod"/>
            </a:pPr>
            <a:r>
              <a:rPr lang="en-US" sz="2000">
                <a:solidFill>
                  <a:schemeClr val="bg1"/>
                </a:solidFill>
              </a:rPr>
              <a:t>Define required attributes of high-potential leaders</a:t>
            </a:r>
          </a:p>
          <a:p>
            <a:pPr marL="381000" indent="-381000" defTabSz="912813">
              <a:spcBef>
                <a:spcPct val="50000"/>
              </a:spcBef>
              <a:buClr>
                <a:schemeClr val="bg1"/>
              </a:buClr>
              <a:buFont typeface="Wingdings" pitchFamily="2" charset="2"/>
              <a:buAutoNum type="arabicPeriod"/>
            </a:pPr>
            <a:r>
              <a:rPr lang="en-US" sz="2000">
                <a:solidFill>
                  <a:schemeClr val="bg1"/>
                </a:solidFill>
              </a:rPr>
              <a:t>Identify high-potential candidates</a:t>
            </a:r>
          </a:p>
          <a:p>
            <a:pPr marL="381000" indent="-381000" defTabSz="912813">
              <a:spcBef>
                <a:spcPct val="50000"/>
              </a:spcBef>
              <a:buClr>
                <a:schemeClr val="bg1"/>
              </a:buClr>
              <a:buFont typeface="Wingdings" pitchFamily="2" charset="2"/>
              <a:buAutoNum type="arabicPeriod"/>
            </a:pPr>
            <a:r>
              <a:rPr lang="en-US" sz="2000">
                <a:solidFill>
                  <a:schemeClr val="bg1"/>
                </a:solidFill>
              </a:rPr>
              <a:t>Inform and engage</a:t>
            </a:r>
          </a:p>
          <a:p>
            <a:pPr marL="381000" indent="-381000" defTabSz="912813">
              <a:spcBef>
                <a:spcPct val="50000"/>
              </a:spcBef>
              <a:buClr>
                <a:schemeClr val="bg1"/>
              </a:buClr>
              <a:buFont typeface="Wingdings" pitchFamily="2" charset="2"/>
              <a:buAutoNum type="arabicPeriod"/>
            </a:pPr>
            <a:r>
              <a:rPr lang="en-US" sz="2000">
                <a:solidFill>
                  <a:schemeClr val="bg1"/>
                </a:solidFill>
              </a:rPr>
              <a:t>Align with HR systems (e.g., succession, selection/ promotion)</a:t>
            </a:r>
          </a:p>
        </p:txBody>
      </p:sp>
      <p:sp>
        <p:nvSpPr>
          <p:cNvPr id="719875" name="Rectangle 3"/>
          <p:cNvSpPr>
            <a:spLocks/>
          </p:cNvSpPr>
          <p:nvPr/>
        </p:nvSpPr>
        <p:spPr bwMode="auto">
          <a:xfrm>
            <a:off x="4635500" y="1206500"/>
            <a:ext cx="4176713" cy="51419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81000" indent="-381000" algn="ctr" defTabSz="912813">
              <a:spcBef>
                <a:spcPct val="50000"/>
              </a:spcBef>
              <a:buClr>
                <a:schemeClr val="accent1"/>
              </a:buClr>
              <a:buFont typeface="Wingdings" pitchFamily="2" charset="2"/>
              <a:buNone/>
            </a:pPr>
            <a:r>
              <a:rPr lang="en-US" sz="2000" b="1">
                <a:solidFill>
                  <a:schemeClr val="bg1"/>
                </a:solidFill>
              </a:rPr>
              <a:t>Commit and Engage</a:t>
            </a:r>
          </a:p>
          <a:p>
            <a:pPr marL="381000" indent="-381000" defTabSz="912813">
              <a:spcBef>
                <a:spcPct val="50000"/>
              </a:spcBef>
              <a:buClr>
                <a:schemeClr val="bg1"/>
              </a:buClr>
              <a:buFont typeface="Wingdings" pitchFamily="2" charset="2"/>
              <a:buAutoNum type="arabicPeriod"/>
            </a:pPr>
            <a:r>
              <a:rPr lang="en-US" sz="2000">
                <a:solidFill>
                  <a:schemeClr val="bg1"/>
                </a:solidFill>
              </a:rPr>
              <a:t>Understand what it means</a:t>
            </a:r>
          </a:p>
          <a:p>
            <a:pPr marL="381000" indent="-381000" defTabSz="912813">
              <a:spcBef>
                <a:spcPct val="50000"/>
              </a:spcBef>
              <a:buClr>
                <a:schemeClr val="bg1"/>
              </a:buClr>
              <a:buFont typeface="Wingdings" pitchFamily="2" charset="2"/>
              <a:buAutoNum type="arabicPeriod"/>
            </a:pPr>
            <a:r>
              <a:rPr lang="en-US" sz="2000">
                <a:solidFill>
                  <a:schemeClr val="bg1"/>
                </a:solidFill>
              </a:rPr>
              <a:t>Evaluate priorities</a:t>
            </a:r>
          </a:p>
          <a:p>
            <a:pPr marL="381000" indent="-381000" defTabSz="912813">
              <a:spcBef>
                <a:spcPct val="50000"/>
              </a:spcBef>
              <a:buClr>
                <a:schemeClr val="bg1"/>
              </a:buClr>
              <a:buFont typeface="Wingdings" pitchFamily="2" charset="2"/>
              <a:buAutoNum type="arabicPeriod"/>
            </a:pPr>
            <a:r>
              <a:rPr lang="en-US" sz="2000">
                <a:solidFill>
                  <a:schemeClr val="bg1"/>
                </a:solidFill>
              </a:rPr>
              <a:t>Commit to invest time and energy</a:t>
            </a:r>
          </a:p>
          <a:p>
            <a:pPr marL="381000" indent="-381000" defTabSz="912813">
              <a:spcBef>
                <a:spcPct val="50000"/>
              </a:spcBef>
              <a:buClr>
                <a:schemeClr val="bg1"/>
              </a:buClr>
              <a:buFont typeface="Wingdings" pitchFamily="2" charset="2"/>
              <a:buAutoNum type="arabicPeriod"/>
            </a:pPr>
            <a:r>
              <a:rPr lang="en-US" sz="2000">
                <a:solidFill>
                  <a:schemeClr val="bg1"/>
                </a:solidFill>
              </a:rPr>
              <a:t>Maintain humility and perspective</a:t>
            </a:r>
          </a:p>
        </p:txBody>
      </p:sp>
      <p:sp>
        <p:nvSpPr>
          <p:cNvPr id="719876" name="Rectangle 4"/>
          <p:cNvSpPr>
            <a:spLocks noGrp="1"/>
          </p:cNvSpPr>
          <p:nvPr>
            <p:ph type="title"/>
          </p:nvPr>
        </p:nvSpPr>
        <p:spPr>
          <a:xfrm>
            <a:off x="279400" y="0"/>
            <a:ext cx="8628063" cy="830263"/>
          </a:xfrm>
        </p:spPr>
        <p:txBody>
          <a:bodyPr/>
          <a:lstStyle/>
          <a:p>
            <a:r>
              <a:rPr lang="en-US" smtClean="0"/>
              <a:t>Step 2: Identify High Potentials</a:t>
            </a:r>
          </a:p>
        </p:txBody>
      </p:sp>
    </p:spTree>
    <p:extLst>
      <p:ext uri="{BB962C8B-B14F-4D97-AF65-F5344CB8AC3E}">
        <p14:creationId xmlns:p14="http://schemas.microsoft.com/office/powerpoint/2010/main" val="1100163964"/>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987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987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987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987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987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9875">
                                            <p:bg/>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19875">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19875">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19875">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19875">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198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875" grpId="0" build="allAtOnce"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258" name="Rectangle 2"/>
          <p:cNvSpPr>
            <a:spLocks/>
          </p:cNvSpPr>
          <p:nvPr/>
        </p:nvSpPr>
        <p:spPr bwMode="auto">
          <a:xfrm>
            <a:off x="4630738" y="1231900"/>
            <a:ext cx="4160837" cy="512603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81000" indent="-381000" algn="ctr" defTabSz="912813">
              <a:spcBef>
                <a:spcPct val="50000"/>
              </a:spcBef>
              <a:buClr>
                <a:schemeClr val="bg1"/>
              </a:buClr>
              <a:buFont typeface="Wingdings" pitchFamily="2" charset="2"/>
              <a:buNone/>
            </a:pPr>
            <a:r>
              <a:rPr lang="en-US" sz="2000" b="1">
                <a:solidFill>
                  <a:schemeClr val="bg1"/>
                </a:solidFill>
              </a:rPr>
              <a:t>Develop and Learn</a:t>
            </a:r>
          </a:p>
          <a:p>
            <a:pPr marL="381000" indent="-381000" defTabSz="912813">
              <a:spcBef>
                <a:spcPct val="50000"/>
              </a:spcBef>
              <a:buClr>
                <a:schemeClr val="bg1"/>
              </a:buClr>
              <a:buFont typeface="Wingdings" pitchFamily="2" charset="2"/>
              <a:buAutoNum type="arabicPeriod"/>
            </a:pPr>
            <a:r>
              <a:rPr lang="en-US" sz="2000">
                <a:solidFill>
                  <a:schemeClr val="bg1"/>
                </a:solidFill>
              </a:rPr>
              <a:t>Prepare development plans</a:t>
            </a:r>
          </a:p>
          <a:p>
            <a:pPr marL="381000" indent="-381000" defTabSz="912813">
              <a:spcBef>
                <a:spcPct val="50000"/>
              </a:spcBef>
              <a:buClr>
                <a:schemeClr val="bg1"/>
              </a:buClr>
              <a:buFont typeface="Wingdings" pitchFamily="2" charset="2"/>
              <a:buAutoNum type="arabicPeriod"/>
            </a:pPr>
            <a:r>
              <a:rPr lang="en-US" sz="2000">
                <a:solidFill>
                  <a:schemeClr val="bg1"/>
                </a:solidFill>
              </a:rPr>
              <a:t>Learn strategies and skills for self-directed development</a:t>
            </a:r>
          </a:p>
          <a:p>
            <a:pPr marL="381000" indent="-381000" defTabSz="912813">
              <a:spcBef>
                <a:spcPct val="50000"/>
              </a:spcBef>
              <a:buClr>
                <a:schemeClr val="bg1"/>
              </a:buClr>
              <a:buFont typeface="Wingdings" pitchFamily="2" charset="2"/>
              <a:buAutoNum type="arabicPeriod"/>
            </a:pPr>
            <a:r>
              <a:rPr lang="en-US" sz="2000">
                <a:solidFill>
                  <a:schemeClr val="bg1"/>
                </a:solidFill>
              </a:rPr>
              <a:t>Adopt attitude of learning</a:t>
            </a:r>
          </a:p>
          <a:p>
            <a:pPr marL="381000" indent="-381000" defTabSz="912813">
              <a:spcBef>
                <a:spcPct val="50000"/>
              </a:spcBef>
              <a:buClr>
                <a:schemeClr val="bg1"/>
              </a:buClr>
              <a:buFont typeface="Wingdings" pitchFamily="2" charset="2"/>
              <a:buAutoNum type="arabicPeriod"/>
            </a:pPr>
            <a:r>
              <a:rPr lang="en-US" sz="2000">
                <a:solidFill>
                  <a:schemeClr val="bg1"/>
                </a:solidFill>
              </a:rPr>
              <a:t>Engage in development activities and on-the-job learning</a:t>
            </a:r>
          </a:p>
          <a:p>
            <a:pPr marL="381000" indent="-381000" defTabSz="912813">
              <a:spcBef>
                <a:spcPct val="50000"/>
              </a:spcBef>
              <a:buClr>
                <a:schemeClr val="bg1"/>
              </a:buClr>
              <a:buFont typeface="Wingdings" pitchFamily="2" charset="2"/>
              <a:buAutoNum type="arabicPeriod"/>
            </a:pPr>
            <a:r>
              <a:rPr lang="en-US" sz="2000">
                <a:solidFill>
                  <a:schemeClr val="bg1"/>
                </a:solidFill>
              </a:rPr>
              <a:t>Monitor and measure progress</a:t>
            </a:r>
          </a:p>
        </p:txBody>
      </p:sp>
      <p:sp>
        <p:nvSpPr>
          <p:cNvPr id="736259" name="Rectangle 3"/>
          <p:cNvSpPr>
            <a:spLocks/>
          </p:cNvSpPr>
          <p:nvPr/>
        </p:nvSpPr>
        <p:spPr bwMode="auto">
          <a:xfrm>
            <a:off x="549275" y="1231900"/>
            <a:ext cx="3941763" cy="5126038"/>
          </a:xfrm>
          <a:prstGeom prst="rect">
            <a:avLst/>
          </a:prstGeom>
          <a:solidFill>
            <a:srgbClr val="018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81000" indent="-381000" algn="ctr" defTabSz="912813">
              <a:buClr>
                <a:schemeClr val="bg1"/>
              </a:buClr>
              <a:buFont typeface="Wingdings" pitchFamily="2" charset="2"/>
              <a:buNone/>
            </a:pPr>
            <a:r>
              <a:rPr lang="en-US" sz="2000" b="1">
                <a:solidFill>
                  <a:schemeClr val="bg1"/>
                </a:solidFill>
              </a:rPr>
              <a:t>Accelerate Development</a:t>
            </a:r>
          </a:p>
          <a:p>
            <a:pPr marL="381000" indent="-381000" algn="ctr" defTabSz="912813">
              <a:buClr>
                <a:schemeClr val="bg1"/>
              </a:buClr>
              <a:buFont typeface="Wingdings" pitchFamily="2" charset="2"/>
              <a:buNone/>
            </a:pPr>
            <a:r>
              <a:rPr lang="en-US" sz="2000" b="1">
                <a:solidFill>
                  <a:schemeClr val="bg1"/>
                </a:solidFill>
              </a:rPr>
              <a:t>for High Potentials</a:t>
            </a:r>
          </a:p>
          <a:p>
            <a:pPr marL="381000" indent="-381000" defTabSz="912813">
              <a:spcBef>
                <a:spcPct val="50000"/>
              </a:spcBef>
              <a:buClr>
                <a:schemeClr val="bg1"/>
              </a:buClr>
              <a:buFont typeface="Wingdings" pitchFamily="2" charset="2"/>
              <a:buAutoNum type="arabicPeriod"/>
            </a:pPr>
            <a:r>
              <a:rPr lang="en-US" sz="2000">
                <a:solidFill>
                  <a:schemeClr val="bg1"/>
                </a:solidFill>
              </a:rPr>
              <a:t>Drive individual development</a:t>
            </a:r>
          </a:p>
          <a:p>
            <a:pPr marL="381000" indent="-381000" defTabSz="912813">
              <a:spcBef>
                <a:spcPct val="50000"/>
              </a:spcBef>
              <a:buClr>
                <a:schemeClr val="bg1"/>
              </a:buClr>
              <a:buFont typeface="Wingdings" pitchFamily="2" charset="2"/>
              <a:buAutoNum type="arabicPeriod"/>
            </a:pPr>
            <a:r>
              <a:rPr lang="en-US" sz="2000">
                <a:solidFill>
                  <a:schemeClr val="bg1"/>
                </a:solidFill>
              </a:rPr>
              <a:t>Drive systemic development processes</a:t>
            </a:r>
          </a:p>
          <a:p>
            <a:pPr marL="381000" indent="-381000" defTabSz="912813">
              <a:spcBef>
                <a:spcPct val="50000"/>
              </a:spcBef>
              <a:buClr>
                <a:schemeClr val="bg1"/>
              </a:buClr>
              <a:buFont typeface="Wingdings" pitchFamily="2" charset="2"/>
              <a:buAutoNum type="arabicPeriod"/>
            </a:pPr>
            <a:r>
              <a:rPr lang="en-US" sz="2000">
                <a:solidFill>
                  <a:schemeClr val="bg1"/>
                </a:solidFill>
              </a:rPr>
              <a:t>Reinforce a learning culture</a:t>
            </a:r>
          </a:p>
        </p:txBody>
      </p:sp>
      <p:sp>
        <p:nvSpPr>
          <p:cNvPr id="736260" name="Rectangle 4"/>
          <p:cNvSpPr>
            <a:spLocks noGrp="1"/>
          </p:cNvSpPr>
          <p:nvPr>
            <p:ph type="title"/>
          </p:nvPr>
        </p:nvSpPr>
        <p:spPr>
          <a:xfrm>
            <a:off x="279400" y="0"/>
            <a:ext cx="8628063" cy="828675"/>
          </a:xfrm>
        </p:spPr>
        <p:txBody>
          <a:bodyPr>
            <a:normAutofit/>
          </a:bodyPr>
          <a:lstStyle/>
          <a:p>
            <a:r>
              <a:rPr lang="en-US" smtClean="0"/>
              <a:t>Step 3: Develop and Prepare for Future Roles</a:t>
            </a:r>
          </a:p>
        </p:txBody>
      </p:sp>
    </p:spTree>
    <p:extLst>
      <p:ext uri="{BB962C8B-B14F-4D97-AF65-F5344CB8AC3E}">
        <p14:creationId xmlns:p14="http://schemas.microsoft.com/office/powerpoint/2010/main" val="194324528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62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6258"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52994" name="Rectangle 2"/>
          <p:cNvSpPr>
            <a:spLocks noGrp="1"/>
          </p:cNvSpPr>
          <p:nvPr>
            <p:ph type="title"/>
          </p:nvPr>
        </p:nvSpPr>
        <p:spPr>
          <a:xfrm>
            <a:off x="304800" y="0"/>
            <a:ext cx="8407400" cy="868363"/>
          </a:xfrm>
        </p:spPr>
        <p:txBody>
          <a:bodyPr>
            <a:normAutofit/>
          </a:bodyPr>
          <a:lstStyle/>
          <a:p>
            <a:r>
              <a:rPr lang="en-US" smtClean="0"/>
              <a:t>Over 25% 0f High Potentials at Risk of Derailment</a:t>
            </a:r>
            <a:r>
              <a:rPr lang="en-US" b="0" baseline="30000" smtClean="0"/>
              <a:t>3,9</a:t>
            </a:r>
          </a:p>
        </p:txBody>
      </p:sp>
      <p:sp>
        <p:nvSpPr>
          <p:cNvPr id="852995" name="Rectangle 3"/>
          <p:cNvSpPr>
            <a:spLocks noGrp="1"/>
          </p:cNvSpPr>
          <p:nvPr>
            <p:ph idx="1"/>
          </p:nvPr>
        </p:nvSpPr>
        <p:spPr/>
        <p:txBody>
          <a:bodyPr/>
          <a:lstStyle/>
          <a:p>
            <a:r>
              <a:rPr lang="en-US" smtClean="0">
                <a:solidFill>
                  <a:schemeClr val="tx1"/>
                </a:solidFill>
              </a:rPr>
              <a:t>Smart, driven, ambitious, push hard to get things done</a:t>
            </a:r>
          </a:p>
          <a:p>
            <a:pPr lvl="1"/>
            <a:r>
              <a:rPr lang="en-US" smtClean="0"/>
              <a:t>Never learn to delegate and work through others</a:t>
            </a:r>
          </a:p>
          <a:p>
            <a:r>
              <a:rPr lang="en-US" smtClean="0">
                <a:solidFill>
                  <a:schemeClr val="tx1"/>
                </a:solidFill>
              </a:rPr>
              <a:t>Brilliant ideas, quick to reach conclusions</a:t>
            </a:r>
          </a:p>
          <a:p>
            <a:pPr lvl="1"/>
            <a:r>
              <a:rPr lang="en-US" smtClean="0"/>
              <a:t>Assume they are right and appear arrogant</a:t>
            </a:r>
          </a:p>
          <a:p>
            <a:pPr lvl="1"/>
            <a:r>
              <a:rPr lang="en-US" smtClean="0"/>
              <a:t>Never learn to influence, compromise, collaborate, enlist others</a:t>
            </a:r>
          </a:p>
          <a:p>
            <a:r>
              <a:rPr lang="en-US" smtClean="0"/>
              <a:t>Advance rapidly and don’t learn the lessons at each level that others do</a:t>
            </a:r>
          </a:p>
          <a:p>
            <a:r>
              <a:rPr lang="en-US" smtClean="0"/>
              <a:t>Others eventually derail because they were misidentified</a:t>
            </a:r>
          </a:p>
          <a:p>
            <a:pPr lvl="1"/>
            <a:r>
              <a:rPr lang="en-US" smtClean="0"/>
              <a:t>High performing, likeable leaders who avoid conflict</a:t>
            </a:r>
          </a:p>
          <a:p>
            <a:pPr lvl="1"/>
            <a:r>
              <a:rPr lang="en-US" smtClean="0"/>
              <a:t>Smart, creative individual contributors</a:t>
            </a:r>
          </a:p>
        </p:txBody>
      </p:sp>
    </p:spTree>
    <p:extLst>
      <p:ext uri="{BB962C8B-B14F-4D97-AF65-F5344CB8AC3E}">
        <p14:creationId xmlns:p14="http://schemas.microsoft.com/office/powerpoint/2010/main" val="30732010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Line 2"/>
          <p:cNvSpPr>
            <a:spLocks noChangeShapeType="1"/>
          </p:cNvSpPr>
          <p:nvPr/>
        </p:nvSpPr>
        <p:spPr bwMode="auto">
          <a:xfrm>
            <a:off x="2133600" y="4202113"/>
            <a:ext cx="0" cy="1736725"/>
          </a:xfrm>
          <a:prstGeom prst="line">
            <a:avLst/>
          </a:prstGeom>
          <a:noFill/>
          <a:ln w="3175">
            <a:solidFill>
              <a:srgbClr val="63574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79267" name="Line 3"/>
          <p:cNvSpPr>
            <a:spLocks noChangeShapeType="1"/>
          </p:cNvSpPr>
          <p:nvPr/>
        </p:nvSpPr>
        <p:spPr bwMode="auto">
          <a:xfrm>
            <a:off x="5310188" y="4205288"/>
            <a:ext cx="0" cy="1736725"/>
          </a:xfrm>
          <a:prstGeom prst="line">
            <a:avLst/>
          </a:prstGeom>
          <a:noFill/>
          <a:ln w="3175">
            <a:solidFill>
              <a:srgbClr val="63574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79268" name="Line 4"/>
          <p:cNvSpPr>
            <a:spLocks noChangeShapeType="1"/>
          </p:cNvSpPr>
          <p:nvPr/>
        </p:nvSpPr>
        <p:spPr bwMode="auto">
          <a:xfrm>
            <a:off x="6881813" y="4205288"/>
            <a:ext cx="0" cy="1736725"/>
          </a:xfrm>
          <a:prstGeom prst="line">
            <a:avLst/>
          </a:prstGeom>
          <a:noFill/>
          <a:ln w="3175">
            <a:solidFill>
              <a:srgbClr val="63574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779269" name="Picture 5" descr="development_pipeline_artwork_standard"/>
          <p:cNvPicPr>
            <a:picLocks noChangeAspect="1" noChangeArrowheads="1"/>
          </p:cNvPicPr>
          <p:nvPr/>
        </p:nvPicPr>
        <p:blipFill>
          <a:blip r:embed="rId3" cstate="print">
            <a:extLst>
              <a:ext uri="{28A0092B-C50C-407E-A947-70E740481C1C}">
                <a14:useLocalDpi xmlns:a14="http://schemas.microsoft.com/office/drawing/2010/main" val="0"/>
              </a:ext>
            </a:extLst>
          </a:blip>
          <a:srcRect b="25450"/>
          <a:stretch>
            <a:fillRect/>
          </a:stretch>
        </p:blipFill>
        <p:spPr bwMode="auto">
          <a:xfrm>
            <a:off x="342900" y="2384425"/>
            <a:ext cx="8448675" cy="985838"/>
          </a:xfrm>
          <a:prstGeom prst="rect">
            <a:avLst/>
          </a:prstGeom>
          <a:noFill/>
          <a:extLst>
            <a:ext uri="{909E8E84-426E-40dd-AFC4-6F175D3DCCD1}">
              <a14:hiddenFill xmlns:a14="http://schemas.microsoft.com/office/drawing/2010/main">
                <a:solidFill>
                  <a:srgbClr val="FFFFFF"/>
                </a:solidFill>
              </a14:hiddenFill>
            </a:ext>
          </a:extLst>
        </p:spPr>
      </p:pic>
      <p:sp>
        <p:nvSpPr>
          <p:cNvPr id="779271" name="Text Box 7"/>
          <p:cNvSpPr txBox="1">
            <a:spLocks noChangeArrowheads="1"/>
          </p:cNvSpPr>
          <p:nvPr/>
        </p:nvSpPr>
        <p:spPr bwMode="auto">
          <a:xfrm>
            <a:off x="685800" y="4398963"/>
            <a:ext cx="1320800" cy="1306512"/>
          </a:xfrm>
          <a:prstGeom prst="rect">
            <a:avLst/>
          </a:prstGeom>
          <a:noFill/>
          <a:ln>
            <a:noFill/>
          </a:ln>
          <a:effectLst/>
          <a:extLst>
            <a:ext uri="{909E8E84-426E-40dd-AFC4-6F175D3DCCD1}">
              <a14:hiddenFill xmlns:a14="http://schemas.microsoft.com/office/drawing/2010/main">
                <a:solidFill>
                  <a:srgbClr val="BDB6AA">
                    <a:alpha val="64999"/>
                  </a:srgbClr>
                </a:solidFill>
              </a14:hiddenFill>
            </a:ext>
            <a:ext uri="{91240B29-F687-4f45-9708-019B960494DF}">
              <a14:hiddenLine xmlns:a14="http://schemas.microsoft.com/office/drawing/2010/main" w="5715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spAutoFit/>
          </a:bodyPr>
          <a:lstStyle>
            <a:lvl1pPr defTabSz="912813">
              <a:spcBef>
                <a:spcPct val="20000"/>
              </a:spcBef>
              <a:buClr>
                <a:schemeClr val="accent1"/>
              </a:buClr>
              <a:buFont typeface="Wingdings" pitchFamily="2" charset="2"/>
              <a:buChar char="§"/>
              <a:defRPr sz="1600">
                <a:solidFill>
                  <a:srgbClr val="FFFFFF"/>
                </a:solidFill>
                <a:latin typeface="Arial" charset="0"/>
                <a:cs typeface="Arial" charset="0"/>
              </a:defRPr>
            </a:lvl1pPr>
            <a:lvl2pPr marL="114300" defTabSz="912813">
              <a:spcBef>
                <a:spcPct val="20000"/>
              </a:spcBef>
              <a:buClr>
                <a:schemeClr val="accent1"/>
              </a:buClr>
              <a:buFont typeface="Wingdings" pitchFamily="2" charset="2"/>
              <a:buChar char="§"/>
              <a:defRPr sz="1600">
                <a:solidFill>
                  <a:srgbClr val="FFFFFF"/>
                </a:solidFill>
                <a:latin typeface="Arial" charset="0"/>
                <a:cs typeface="Arial" charset="0"/>
              </a:defRPr>
            </a:lvl2pPr>
            <a:lvl3pPr marL="228600" defTabSz="912813">
              <a:spcBef>
                <a:spcPct val="20000"/>
              </a:spcBef>
              <a:buClr>
                <a:schemeClr val="accent1"/>
              </a:buClr>
              <a:buFont typeface="Wingdings" pitchFamily="2" charset="2"/>
              <a:buChar char="§"/>
              <a:defRPr sz="1600">
                <a:solidFill>
                  <a:srgbClr val="FFFFFF"/>
                </a:solidFill>
                <a:latin typeface="Arial" charset="0"/>
                <a:cs typeface="Arial" charset="0"/>
              </a:defRPr>
            </a:lvl3pPr>
            <a:lvl4pPr marL="342900" defTabSz="912813">
              <a:spcBef>
                <a:spcPct val="20000"/>
              </a:spcBef>
              <a:buClr>
                <a:schemeClr val="accent1"/>
              </a:buClr>
              <a:buFont typeface="Wingdings" pitchFamily="2" charset="2"/>
              <a:buChar char="§"/>
              <a:defRPr sz="1600">
                <a:solidFill>
                  <a:srgbClr val="FFFFFF"/>
                </a:solidFill>
                <a:latin typeface="Arial" charset="0"/>
                <a:cs typeface="Arial" charset="0"/>
              </a:defRPr>
            </a:lvl4pPr>
            <a:lvl5pPr defTabSz="912813">
              <a:spcBef>
                <a:spcPct val="20000"/>
              </a:spcBef>
              <a:buClr>
                <a:schemeClr val="accent1"/>
              </a:buClr>
              <a:buFont typeface="Wingdings" pitchFamily="2" charset="2"/>
              <a:buChar char="§"/>
              <a:defRPr sz="1600">
                <a:solidFill>
                  <a:srgbClr val="FFFFFF"/>
                </a:solidFill>
                <a:latin typeface="Arial" charset="0"/>
                <a:cs typeface="Arial" charset="0"/>
              </a:defRPr>
            </a:lvl5pPr>
            <a:lvl6pPr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6pPr>
            <a:lvl7pPr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7pPr>
            <a:lvl8pPr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8pPr>
            <a:lvl9pPr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9pPr>
          </a:lstStyle>
          <a:p>
            <a:pPr>
              <a:lnSpc>
                <a:spcPct val="105000"/>
              </a:lnSpc>
              <a:spcBef>
                <a:spcPts val="1400"/>
              </a:spcBef>
              <a:buFont typeface="Wingdings" pitchFamily="2" charset="2"/>
              <a:buNone/>
            </a:pPr>
            <a:r>
              <a:rPr lang="en-US" sz="1400" b="1">
                <a:solidFill>
                  <a:srgbClr val="325801"/>
                </a:solidFill>
              </a:rPr>
              <a:t>Do they know what they need to develop?</a:t>
            </a:r>
          </a:p>
          <a:p>
            <a:pPr>
              <a:spcBef>
                <a:spcPct val="50000"/>
              </a:spcBef>
              <a:buFont typeface="Wingdings" pitchFamily="2" charset="2"/>
              <a:buNone/>
            </a:pPr>
            <a:endParaRPr lang="en-US" sz="1400" b="1">
              <a:solidFill>
                <a:srgbClr val="325801"/>
              </a:solidFill>
            </a:endParaRPr>
          </a:p>
        </p:txBody>
      </p:sp>
      <p:sp>
        <p:nvSpPr>
          <p:cNvPr id="779272" name="Text Box 8"/>
          <p:cNvSpPr txBox="1">
            <a:spLocks noChangeArrowheads="1"/>
          </p:cNvSpPr>
          <p:nvPr/>
        </p:nvSpPr>
        <p:spPr bwMode="auto">
          <a:xfrm>
            <a:off x="673100" y="3852863"/>
            <a:ext cx="1433513"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marL="341313" indent="-341313" defTabSz="912813">
              <a:spcBef>
                <a:spcPct val="20000"/>
              </a:spcBef>
              <a:buClr>
                <a:schemeClr val="accent1"/>
              </a:buClr>
              <a:buFont typeface="Wingdings" pitchFamily="2" charset="2"/>
              <a:buChar char="§"/>
              <a:defRPr sz="1600">
                <a:solidFill>
                  <a:srgbClr val="FFFFFF"/>
                </a:solidFill>
                <a:latin typeface="Arial" charset="0"/>
                <a:cs typeface="Arial" charset="0"/>
              </a:defRPr>
            </a:lvl1pPr>
            <a:lvl2pPr defTabSz="912813">
              <a:spcBef>
                <a:spcPct val="20000"/>
              </a:spcBef>
              <a:buClr>
                <a:schemeClr val="accent1"/>
              </a:buClr>
              <a:buFont typeface="Wingdings" pitchFamily="2" charset="2"/>
              <a:buChar char="§"/>
              <a:defRPr sz="1600">
                <a:solidFill>
                  <a:srgbClr val="FFFFFF"/>
                </a:solidFill>
                <a:latin typeface="Arial" charset="0"/>
                <a:cs typeface="Arial" charset="0"/>
              </a:defRPr>
            </a:lvl2pPr>
            <a:lvl3pPr defTabSz="912813">
              <a:spcBef>
                <a:spcPct val="20000"/>
              </a:spcBef>
              <a:buClr>
                <a:schemeClr val="accent1"/>
              </a:buClr>
              <a:buFont typeface="Wingdings" pitchFamily="2" charset="2"/>
              <a:buChar char="§"/>
              <a:defRPr sz="1600">
                <a:solidFill>
                  <a:srgbClr val="FFFFFF"/>
                </a:solidFill>
                <a:latin typeface="Arial" charset="0"/>
                <a:cs typeface="Arial" charset="0"/>
              </a:defRPr>
            </a:lvl3pPr>
            <a:lvl4pPr defTabSz="912813">
              <a:spcBef>
                <a:spcPct val="20000"/>
              </a:spcBef>
              <a:buClr>
                <a:schemeClr val="accent1"/>
              </a:buClr>
              <a:buFont typeface="Wingdings" pitchFamily="2" charset="2"/>
              <a:buChar char="§"/>
              <a:defRPr sz="1600">
                <a:solidFill>
                  <a:srgbClr val="FFFFFF"/>
                </a:solidFill>
                <a:latin typeface="Arial" charset="0"/>
                <a:cs typeface="Arial" charset="0"/>
              </a:defRPr>
            </a:lvl4pPr>
            <a:lvl5pPr defTabSz="912813">
              <a:spcBef>
                <a:spcPct val="20000"/>
              </a:spcBef>
              <a:buClr>
                <a:schemeClr val="accent1"/>
              </a:buClr>
              <a:buFont typeface="Wingdings" pitchFamily="2" charset="2"/>
              <a:buChar char="§"/>
              <a:defRPr sz="1600">
                <a:solidFill>
                  <a:srgbClr val="FFFFFF"/>
                </a:solidFill>
                <a:latin typeface="Arial" charset="0"/>
                <a:cs typeface="Arial" charset="0"/>
              </a:defRPr>
            </a:lvl5pPr>
            <a:lvl6pPr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6pPr>
            <a:lvl7pPr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7pPr>
            <a:lvl8pPr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8pPr>
            <a:lvl9pPr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9pPr>
          </a:lstStyle>
          <a:p>
            <a:pPr>
              <a:spcBef>
                <a:spcPct val="50000"/>
              </a:spcBef>
              <a:buFont typeface="Wingdings" pitchFamily="2" charset="2"/>
              <a:buNone/>
            </a:pPr>
            <a:r>
              <a:rPr lang="en-US" sz="1200" b="1">
                <a:solidFill>
                  <a:srgbClr val="325801"/>
                </a:solidFill>
              </a:rPr>
              <a:t>INSIGHT</a:t>
            </a:r>
          </a:p>
        </p:txBody>
      </p:sp>
      <p:sp>
        <p:nvSpPr>
          <p:cNvPr id="779274" name="Text Box 10"/>
          <p:cNvSpPr txBox="1">
            <a:spLocks noChangeArrowheads="1"/>
          </p:cNvSpPr>
          <p:nvPr/>
        </p:nvSpPr>
        <p:spPr bwMode="auto">
          <a:xfrm>
            <a:off x="2286000" y="4400550"/>
            <a:ext cx="1363663" cy="1211263"/>
          </a:xfrm>
          <a:prstGeom prst="rect">
            <a:avLst/>
          </a:prstGeom>
          <a:noFill/>
          <a:ln>
            <a:noFill/>
          </a:ln>
          <a:effectLst/>
          <a:extLst>
            <a:ext uri="{909E8E84-426E-40dd-AFC4-6F175D3DCCD1}">
              <a14:hiddenFill xmlns:a14="http://schemas.microsoft.com/office/drawing/2010/main">
                <a:solidFill>
                  <a:srgbClr val="BDB6AA">
                    <a:alpha val="64999"/>
                  </a:srgbClr>
                </a:solidFill>
              </a14:hiddenFill>
            </a:ext>
            <a:ext uri="{91240B29-F687-4f45-9708-019B960494DF}">
              <a14:hiddenLine xmlns:a14="http://schemas.microsoft.com/office/drawing/2010/main" w="5715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spAutoFit/>
          </a:bodyPr>
          <a:lstStyle>
            <a:lvl1pPr defTabSz="912813">
              <a:spcBef>
                <a:spcPct val="20000"/>
              </a:spcBef>
              <a:buClr>
                <a:schemeClr val="accent1"/>
              </a:buClr>
              <a:buFont typeface="Wingdings" pitchFamily="2" charset="2"/>
              <a:buChar char="§"/>
              <a:defRPr sz="1600">
                <a:solidFill>
                  <a:srgbClr val="FFFFFF"/>
                </a:solidFill>
                <a:latin typeface="Arial" charset="0"/>
                <a:cs typeface="Arial" charset="0"/>
              </a:defRPr>
            </a:lvl1pPr>
            <a:lvl2pPr marL="114300" defTabSz="912813">
              <a:spcBef>
                <a:spcPct val="20000"/>
              </a:spcBef>
              <a:buClr>
                <a:schemeClr val="accent1"/>
              </a:buClr>
              <a:buFont typeface="Wingdings" pitchFamily="2" charset="2"/>
              <a:buChar char="§"/>
              <a:defRPr sz="1600">
                <a:solidFill>
                  <a:srgbClr val="FFFFFF"/>
                </a:solidFill>
                <a:latin typeface="Arial" charset="0"/>
                <a:cs typeface="Arial" charset="0"/>
              </a:defRPr>
            </a:lvl2pPr>
            <a:lvl3pPr marL="228600" defTabSz="912813">
              <a:spcBef>
                <a:spcPct val="20000"/>
              </a:spcBef>
              <a:buClr>
                <a:schemeClr val="accent1"/>
              </a:buClr>
              <a:buFont typeface="Wingdings" pitchFamily="2" charset="2"/>
              <a:buChar char="§"/>
              <a:defRPr sz="1600">
                <a:solidFill>
                  <a:srgbClr val="FFFFFF"/>
                </a:solidFill>
                <a:latin typeface="Arial" charset="0"/>
                <a:cs typeface="Arial" charset="0"/>
              </a:defRPr>
            </a:lvl3pPr>
            <a:lvl4pPr marL="342900" defTabSz="912813">
              <a:spcBef>
                <a:spcPct val="20000"/>
              </a:spcBef>
              <a:buClr>
                <a:schemeClr val="accent1"/>
              </a:buClr>
              <a:buFont typeface="Wingdings" pitchFamily="2" charset="2"/>
              <a:buChar char="§"/>
              <a:defRPr sz="1600">
                <a:solidFill>
                  <a:srgbClr val="FFFFFF"/>
                </a:solidFill>
                <a:latin typeface="Arial" charset="0"/>
                <a:cs typeface="Arial" charset="0"/>
              </a:defRPr>
            </a:lvl4pPr>
            <a:lvl5pPr defTabSz="912813">
              <a:spcBef>
                <a:spcPct val="20000"/>
              </a:spcBef>
              <a:buClr>
                <a:schemeClr val="accent1"/>
              </a:buClr>
              <a:buFont typeface="Wingdings" pitchFamily="2" charset="2"/>
              <a:buChar char="§"/>
              <a:defRPr sz="1600">
                <a:solidFill>
                  <a:srgbClr val="FFFFFF"/>
                </a:solidFill>
                <a:latin typeface="Arial" charset="0"/>
                <a:cs typeface="Arial" charset="0"/>
              </a:defRPr>
            </a:lvl5pPr>
            <a:lvl6pPr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6pPr>
            <a:lvl7pPr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7pPr>
            <a:lvl8pPr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8pPr>
            <a:lvl9pPr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9pPr>
          </a:lstStyle>
          <a:p>
            <a:pPr>
              <a:lnSpc>
                <a:spcPct val="105000"/>
              </a:lnSpc>
              <a:spcBef>
                <a:spcPts val="1400"/>
              </a:spcBef>
              <a:buFont typeface="Wingdings" pitchFamily="2" charset="2"/>
              <a:buNone/>
            </a:pPr>
            <a:r>
              <a:rPr lang="en-US" sz="1400" b="1">
                <a:solidFill>
                  <a:srgbClr val="54301A"/>
                </a:solidFill>
              </a:rPr>
              <a:t>Are they willing to </a:t>
            </a:r>
            <a:br>
              <a:rPr lang="en-US" sz="1400" b="1">
                <a:solidFill>
                  <a:srgbClr val="54301A"/>
                </a:solidFill>
              </a:rPr>
            </a:br>
            <a:r>
              <a:rPr lang="en-US" sz="1400" b="1">
                <a:solidFill>
                  <a:srgbClr val="54301A"/>
                </a:solidFill>
              </a:rPr>
              <a:t>invest the time and energy it takes?</a:t>
            </a:r>
          </a:p>
        </p:txBody>
      </p:sp>
      <p:sp>
        <p:nvSpPr>
          <p:cNvPr id="779275" name="Text Box 11"/>
          <p:cNvSpPr txBox="1">
            <a:spLocks noChangeArrowheads="1"/>
          </p:cNvSpPr>
          <p:nvPr/>
        </p:nvSpPr>
        <p:spPr bwMode="auto">
          <a:xfrm>
            <a:off x="2286000" y="3852863"/>
            <a:ext cx="1546225"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marL="341313" indent="-341313" defTabSz="912813">
              <a:spcBef>
                <a:spcPct val="20000"/>
              </a:spcBef>
              <a:buClr>
                <a:schemeClr val="accent1"/>
              </a:buClr>
              <a:buFont typeface="Wingdings" pitchFamily="2" charset="2"/>
              <a:buChar char="§"/>
              <a:defRPr sz="1600">
                <a:solidFill>
                  <a:srgbClr val="FFFFFF"/>
                </a:solidFill>
                <a:latin typeface="Arial" charset="0"/>
                <a:cs typeface="Arial" charset="0"/>
              </a:defRPr>
            </a:lvl1pPr>
            <a:lvl2pPr defTabSz="912813">
              <a:spcBef>
                <a:spcPct val="20000"/>
              </a:spcBef>
              <a:buClr>
                <a:schemeClr val="accent1"/>
              </a:buClr>
              <a:buFont typeface="Wingdings" pitchFamily="2" charset="2"/>
              <a:buChar char="§"/>
              <a:defRPr sz="1600">
                <a:solidFill>
                  <a:srgbClr val="FFFFFF"/>
                </a:solidFill>
                <a:latin typeface="Arial" charset="0"/>
                <a:cs typeface="Arial" charset="0"/>
              </a:defRPr>
            </a:lvl2pPr>
            <a:lvl3pPr defTabSz="912813">
              <a:spcBef>
                <a:spcPct val="20000"/>
              </a:spcBef>
              <a:buClr>
                <a:schemeClr val="accent1"/>
              </a:buClr>
              <a:buFont typeface="Wingdings" pitchFamily="2" charset="2"/>
              <a:buChar char="§"/>
              <a:defRPr sz="1600">
                <a:solidFill>
                  <a:srgbClr val="FFFFFF"/>
                </a:solidFill>
                <a:latin typeface="Arial" charset="0"/>
                <a:cs typeface="Arial" charset="0"/>
              </a:defRPr>
            </a:lvl3pPr>
            <a:lvl4pPr defTabSz="912813">
              <a:spcBef>
                <a:spcPct val="20000"/>
              </a:spcBef>
              <a:buClr>
                <a:schemeClr val="accent1"/>
              </a:buClr>
              <a:buFont typeface="Wingdings" pitchFamily="2" charset="2"/>
              <a:buChar char="§"/>
              <a:defRPr sz="1600">
                <a:solidFill>
                  <a:srgbClr val="FFFFFF"/>
                </a:solidFill>
                <a:latin typeface="Arial" charset="0"/>
                <a:cs typeface="Arial" charset="0"/>
              </a:defRPr>
            </a:lvl4pPr>
            <a:lvl5pPr defTabSz="912813">
              <a:spcBef>
                <a:spcPct val="20000"/>
              </a:spcBef>
              <a:buClr>
                <a:schemeClr val="accent1"/>
              </a:buClr>
              <a:buFont typeface="Wingdings" pitchFamily="2" charset="2"/>
              <a:buChar char="§"/>
              <a:defRPr sz="1600">
                <a:solidFill>
                  <a:srgbClr val="FFFFFF"/>
                </a:solidFill>
                <a:latin typeface="Arial" charset="0"/>
                <a:cs typeface="Arial" charset="0"/>
              </a:defRPr>
            </a:lvl5pPr>
            <a:lvl6pPr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6pPr>
            <a:lvl7pPr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7pPr>
            <a:lvl8pPr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8pPr>
            <a:lvl9pPr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9pPr>
          </a:lstStyle>
          <a:p>
            <a:pPr>
              <a:spcBef>
                <a:spcPct val="50000"/>
              </a:spcBef>
              <a:buFont typeface="Wingdings" pitchFamily="2" charset="2"/>
              <a:buNone/>
            </a:pPr>
            <a:r>
              <a:rPr lang="en-US" sz="1200" b="1">
                <a:solidFill>
                  <a:srgbClr val="54301A"/>
                </a:solidFill>
              </a:rPr>
              <a:t>MOTIVATION</a:t>
            </a:r>
          </a:p>
        </p:txBody>
      </p:sp>
      <p:sp>
        <p:nvSpPr>
          <p:cNvPr id="779277" name="Text Box 13"/>
          <p:cNvSpPr txBox="1">
            <a:spLocks noChangeArrowheads="1"/>
          </p:cNvSpPr>
          <p:nvPr/>
        </p:nvSpPr>
        <p:spPr bwMode="auto">
          <a:xfrm>
            <a:off x="3889375" y="4387850"/>
            <a:ext cx="1430338" cy="1211263"/>
          </a:xfrm>
          <a:prstGeom prst="rect">
            <a:avLst/>
          </a:prstGeom>
          <a:noFill/>
          <a:ln>
            <a:noFill/>
          </a:ln>
          <a:effectLst/>
          <a:extLst>
            <a:ext uri="{909E8E84-426E-40dd-AFC4-6F175D3DCCD1}">
              <a14:hiddenFill xmlns:a14="http://schemas.microsoft.com/office/drawing/2010/main">
                <a:solidFill>
                  <a:srgbClr val="BDB6AA">
                    <a:alpha val="64999"/>
                  </a:srgbClr>
                </a:solidFill>
              </a14:hiddenFill>
            </a:ext>
            <a:ext uri="{91240B29-F687-4f45-9708-019B960494DF}">
              <a14:hiddenLine xmlns:a14="http://schemas.microsoft.com/office/drawing/2010/main" w="5715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spAutoFit/>
          </a:bodyPr>
          <a:lstStyle>
            <a:lvl1pPr defTabSz="912813">
              <a:spcBef>
                <a:spcPct val="20000"/>
              </a:spcBef>
              <a:buClr>
                <a:schemeClr val="accent1"/>
              </a:buClr>
              <a:buFont typeface="Wingdings" pitchFamily="2" charset="2"/>
              <a:buChar char="§"/>
              <a:defRPr sz="1600">
                <a:solidFill>
                  <a:srgbClr val="FFFFFF"/>
                </a:solidFill>
                <a:latin typeface="Arial" charset="0"/>
                <a:cs typeface="Arial" charset="0"/>
              </a:defRPr>
            </a:lvl1pPr>
            <a:lvl2pPr marL="114300" defTabSz="912813">
              <a:spcBef>
                <a:spcPct val="20000"/>
              </a:spcBef>
              <a:buClr>
                <a:schemeClr val="accent1"/>
              </a:buClr>
              <a:buFont typeface="Wingdings" pitchFamily="2" charset="2"/>
              <a:buChar char="§"/>
              <a:defRPr sz="1600">
                <a:solidFill>
                  <a:srgbClr val="FFFFFF"/>
                </a:solidFill>
                <a:latin typeface="Arial" charset="0"/>
                <a:cs typeface="Arial" charset="0"/>
              </a:defRPr>
            </a:lvl2pPr>
            <a:lvl3pPr marL="228600" defTabSz="912813">
              <a:spcBef>
                <a:spcPct val="20000"/>
              </a:spcBef>
              <a:buClr>
                <a:schemeClr val="accent1"/>
              </a:buClr>
              <a:buFont typeface="Wingdings" pitchFamily="2" charset="2"/>
              <a:buChar char="§"/>
              <a:defRPr sz="1600">
                <a:solidFill>
                  <a:srgbClr val="FFFFFF"/>
                </a:solidFill>
                <a:latin typeface="Arial" charset="0"/>
                <a:cs typeface="Arial" charset="0"/>
              </a:defRPr>
            </a:lvl3pPr>
            <a:lvl4pPr marL="342900" defTabSz="912813">
              <a:spcBef>
                <a:spcPct val="20000"/>
              </a:spcBef>
              <a:buClr>
                <a:schemeClr val="accent1"/>
              </a:buClr>
              <a:buFont typeface="Wingdings" pitchFamily="2" charset="2"/>
              <a:buChar char="§"/>
              <a:defRPr sz="1600">
                <a:solidFill>
                  <a:srgbClr val="FFFFFF"/>
                </a:solidFill>
                <a:latin typeface="Arial" charset="0"/>
                <a:cs typeface="Arial" charset="0"/>
              </a:defRPr>
            </a:lvl4pPr>
            <a:lvl5pPr defTabSz="912813">
              <a:spcBef>
                <a:spcPct val="20000"/>
              </a:spcBef>
              <a:buClr>
                <a:schemeClr val="accent1"/>
              </a:buClr>
              <a:buFont typeface="Wingdings" pitchFamily="2" charset="2"/>
              <a:buChar char="§"/>
              <a:defRPr sz="1600">
                <a:solidFill>
                  <a:srgbClr val="FFFFFF"/>
                </a:solidFill>
                <a:latin typeface="Arial" charset="0"/>
                <a:cs typeface="Arial" charset="0"/>
              </a:defRPr>
            </a:lvl5pPr>
            <a:lvl6pPr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6pPr>
            <a:lvl7pPr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7pPr>
            <a:lvl8pPr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8pPr>
            <a:lvl9pPr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9pPr>
          </a:lstStyle>
          <a:p>
            <a:pPr>
              <a:lnSpc>
                <a:spcPct val="105000"/>
              </a:lnSpc>
              <a:spcBef>
                <a:spcPts val="1400"/>
              </a:spcBef>
              <a:buFont typeface="Wingdings" pitchFamily="2" charset="2"/>
              <a:buNone/>
            </a:pPr>
            <a:r>
              <a:rPr lang="en-US" sz="1400" b="1">
                <a:solidFill>
                  <a:srgbClr val="635741"/>
                </a:solidFill>
              </a:rPr>
              <a:t>Do they have the skills and knowledge required for success?</a:t>
            </a:r>
          </a:p>
        </p:txBody>
      </p:sp>
      <p:sp>
        <p:nvSpPr>
          <p:cNvPr id="779278" name="Text Box 14"/>
          <p:cNvSpPr txBox="1">
            <a:spLocks noChangeArrowheads="1"/>
          </p:cNvSpPr>
          <p:nvPr/>
        </p:nvSpPr>
        <p:spPr bwMode="auto">
          <a:xfrm>
            <a:off x="3889375" y="3852863"/>
            <a:ext cx="1546225"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marL="341313" indent="-341313" defTabSz="912813">
              <a:spcBef>
                <a:spcPct val="20000"/>
              </a:spcBef>
              <a:buClr>
                <a:schemeClr val="accent1"/>
              </a:buClr>
              <a:buFont typeface="Wingdings" pitchFamily="2" charset="2"/>
              <a:buChar char="§"/>
              <a:defRPr sz="1600">
                <a:solidFill>
                  <a:srgbClr val="FFFFFF"/>
                </a:solidFill>
                <a:latin typeface="Arial" charset="0"/>
                <a:cs typeface="Arial" charset="0"/>
              </a:defRPr>
            </a:lvl1pPr>
            <a:lvl2pPr defTabSz="912813">
              <a:spcBef>
                <a:spcPct val="20000"/>
              </a:spcBef>
              <a:buClr>
                <a:schemeClr val="accent1"/>
              </a:buClr>
              <a:buFont typeface="Wingdings" pitchFamily="2" charset="2"/>
              <a:buChar char="§"/>
              <a:defRPr sz="1600">
                <a:solidFill>
                  <a:srgbClr val="FFFFFF"/>
                </a:solidFill>
                <a:latin typeface="Arial" charset="0"/>
                <a:cs typeface="Arial" charset="0"/>
              </a:defRPr>
            </a:lvl2pPr>
            <a:lvl3pPr defTabSz="912813">
              <a:spcBef>
                <a:spcPct val="20000"/>
              </a:spcBef>
              <a:buClr>
                <a:schemeClr val="accent1"/>
              </a:buClr>
              <a:buFont typeface="Wingdings" pitchFamily="2" charset="2"/>
              <a:buChar char="§"/>
              <a:defRPr sz="1600">
                <a:solidFill>
                  <a:srgbClr val="FFFFFF"/>
                </a:solidFill>
                <a:latin typeface="Arial" charset="0"/>
                <a:cs typeface="Arial" charset="0"/>
              </a:defRPr>
            </a:lvl3pPr>
            <a:lvl4pPr defTabSz="912813">
              <a:spcBef>
                <a:spcPct val="20000"/>
              </a:spcBef>
              <a:buClr>
                <a:schemeClr val="accent1"/>
              </a:buClr>
              <a:buFont typeface="Wingdings" pitchFamily="2" charset="2"/>
              <a:buChar char="§"/>
              <a:defRPr sz="1600">
                <a:solidFill>
                  <a:srgbClr val="FFFFFF"/>
                </a:solidFill>
                <a:latin typeface="Arial" charset="0"/>
                <a:cs typeface="Arial" charset="0"/>
              </a:defRPr>
            </a:lvl4pPr>
            <a:lvl5pPr defTabSz="912813">
              <a:spcBef>
                <a:spcPct val="20000"/>
              </a:spcBef>
              <a:buClr>
                <a:schemeClr val="accent1"/>
              </a:buClr>
              <a:buFont typeface="Wingdings" pitchFamily="2" charset="2"/>
              <a:buChar char="§"/>
              <a:defRPr sz="1600">
                <a:solidFill>
                  <a:srgbClr val="FFFFFF"/>
                </a:solidFill>
                <a:latin typeface="Arial" charset="0"/>
                <a:cs typeface="Arial" charset="0"/>
              </a:defRPr>
            </a:lvl5pPr>
            <a:lvl6pPr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6pPr>
            <a:lvl7pPr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7pPr>
            <a:lvl8pPr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8pPr>
            <a:lvl9pPr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9pPr>
          </a:lstStyle>
          <a:p>
            <a:pPr>
              <a:spcBef>
                <a:spcPct val="50000"/>
              </a:spcBef>
              <a:buFont typeface="Wingdings" pitchFamily="2" charset="2"/>
              <a:buNone/>
            </a:pPr>
            <a:r>
              <a:rPr lang="en-US" sz="1200" b="1">
                <a:solidFill>
                  <a:srgbClr val="635741"/>
                </a:solidFill>
              </a:rPr>
              <a:t>CAPABILITIES</a:t>
            </a:r>
          </a:p>
        </p:txBody>
      </p:sp>
      <p:sp>
        <p:nvSpPr>
          <p:cNvPr id="779279" name="Text Box 15"/>
          <p:cNvSpPr txBox="1">
            <a:spLocks noChangeArrowheads="1"/>
          </p:cNvSpPr>
          <p:nvPr/>
        </p:nvSpPr>
        <p:spPr bwMode="auto">
          <a:xfrm>
            <a:off x="5386388" y="4386263"/>
            <a:ext cx="1422400" cy="1435100"/>
          </a:xfrm>
          <a:prstGeom prst="rect">
            <a:avLst/>
          </a:prstGeom>
          <a:noFill/>
          <a:ln>
            <a:noFill/>
          </a:ln>
          <a:effectLst/>
          <a:extLst>
            <a:ext uri="{909E8E84-426E-40dd-AFC4-6F175D3DCCD1}">
              <a14:hiddenFill xmlns:a14="http://schemas.microsoft.com/office/drawing/2010/main">
                <a:solidFill>
                  <a:srgbClr val="BDB6AA">
                    <a:alpha val="64999"/>
                  </a:srgbClr>
                </a:solidFill>
              </a14:hiddenFill>
            </a:ext>
            <a:ext uri="{91240B29-F687-4f45-9708-019B960494DF}">
              <a14:hiddenLine xmlns:a14="http://schemas.microsoft.com/office/drawing/2010/main" w="5715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spAutoFit/>
          </a:bodyPr>
          <a:lstStyle>
            <a:lvl1pPr defTabSz="912813">
              <a:spcBef>
                <a:spcPct val="20000"/>
              </a:spcBef>
              <a:buClr>
                <a:schemeClr val="accent1"/>
              </a:buClr>
              <a:buFont typeface="Wingdings" pitchFamily="2" charset="2"/>
              <a:buChar char="§"/>
              <a:defRPr sz="1600">
                <a:solidFill>
                  <a:srgbClr val="FFFFFF"/>
                </a:solidFill>
                <a:latin typeface="Arial" charset="0"/>
                <a:cs typeface="Arial" charset="0"/>
              </a:defRPr>
            </a:lvl1pPr>
            <a:lvl2pPr marL="114300" defTabSz="912813">
              <a:spcBef>
                <a:spcPct val="20000"/>
              </a:spcBef>
              <a:buClr>
                <a:schemeClr val="accent1"/>
              </a:buClr>
              <a:buFont typeface="Wingdings" pitchFamily="2" charset="2"/>
              <a:buChar char="§"/>
              <a:defRPr sz="1600">
                <a:solidFill>
                  <a:srgbClr val="FFFFFF"/>
                </a:solidFill>
                <a:latin typeface="Arial" charset="0"/>
                <a:cs typeface="Arial" charset="0"/>
              </a:defRPr>
            </a:lvl2pPr>
            <a:lvl3pPr marL="228600" defTabSz="912813">
              <a:spcBef>
                <a:spcPct val="20000"/>
              </a:spcBef>
              <a:buClr>
                <a:schemeClr val="accent1"/>
              </a:buClr>
              <a:buFont typeface="Wingdings" pitchFamily="2" charset="2"/>
              <a:buChar char="§"/>
              <a:defRPr sz="1600">
                <a:solidFill>
                  <a:srgbClr val="FFFFFF"/>
                </a:solidFill>
                <a:latin typeface="Arial" charset="0"/>
                <a:cs typeface="Arial" charset="0"/>
              </a:defRPr>
            </a:lvl3pPr>
            <a:lvl4pPr marL="342900" defTabSz="912813">
              <a:spcBef>
                <a:spcPct val="20000"/>
              </a:spcBef>
              <a:buClr>
                <a:schemeClr val="accent1"/>
              </a:buClr>
              <a:buFont typeface="Wingdings" pitchFamily="2" charset="2"/>
              <a:buChar char="§"/>
              <a:defRPr sz="1600">
                <a:solidFill>
                  <a:srgbClr val="FFFFFF"/>
                </a:solidFill>
                <a:latin typeface="Arial" charset="0"/>
                <a:cs typeface="Arial" charset="0"/>
              </a:defRPr>
            </a:lvl4pPr>
            <a:lvl5pPr defTabSz="912813">
              <a:spcBef>
                <a:spcPct val="20000"/>
              </a:spcBef>
              <a:buClr>
                <a:schemeClr val="accent1"/>
              </a:buClr>
              <a:buFont typeface="Wingdings" pitchFamily="2" charset="2"/>
              <a:buChar char="§"/>
              <a:defRPr sz="1600">
                <a:solidFill>
                  <a:srgbClr val="FFFFFF"/>
                </a:solidFill>
                <a:latin typeface="Arial" charset="0"/>
                <a:cs typeface="Arial" charset="0"/>
              </a:defRPr>
            </a:lvl5pPr>
            <a:lvl6pPr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6pPr>
            <a:lvl7pPr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7pPr>
            <a:lvl8pPr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8pPr>
            <a:lvl9pPr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9pPr>
          </a:lstStyle>
          <a:p>
            <a:pPr>
              <a:lnSpc>
                <a:spcPct val="105000"/>
              </a:lnSpc>
              <a:spcBef>
                <a:spcPts val="1400"/>
              </a:spcBef>
              <a:buFont typeface="Wingdings" pitchFamily="2" charset="2"/>
              <a:buNone/>
            </a:pPr>
            <a:r>
              <a:rPr lang="en-US" sz="1400" b="1">
                <a:solidFill>
                  <a:srgbClr val="B15C11"/>
                </a:solidFill>
              </a:rPr>
              <a:t>Do they take advantage of opportunities to use their skills where it matters?</a:t>
            </a:r>
          </a:p>
        </p:txBody>
      </p:sp>
      <p:sp>
        <p:nvSpPr>
          <p:cNvPr id="779280" name="Text Box 16"/>
          <p:cNvSpPr txBox="1">
            <a:spLocks noChangeArrowheads="1"/>
          </p:cNvSpPr>
          <p:nvPr/>
        </p:nvSpPr>
        <p:spPr bwMode="auto">
          <a:xfrm>
            <a:off x="5391150" y="3852863"/>
            <a:ext cx="1379538"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912813">
              <a:spcBef>
                <a:spcPct val="20000"/>
              </a:spcBef>
              <a:buClr>
                <a:schemeClr val="accent1"/>
              </a:buClr>
              <a:buFont typeface="Wingdings" pitchFamily="2" charset="2"/>
              <a:buChar char="§"/>
              <a:defRPr sz="1600">
                <a:solidFill>
                  <a:srgbClr val="FFFFFF"/>
                </a:solidFill>
                <a:latin typeface="Arial" charset="0"/>
                <a:cs typeface="Arial" charset="0"/>
              </a:defRPr>
            </a:lvl1pPr>
            <a:lvl2pPr marL="461963" defTabSz="912813">
              <a:spcBef>
                <a:spcPct val="20000"/>
              </a:spcBef>
              <a:buClr>
                <a:schemeClr val="accent1"/>
              </a:buClr>
              <a:buFont typeface="Wingdings" pitchFamily="2" charset="2"/>
              <a:buChar char="§"/>
              <a:defRPr sz="1600">
                <a:solidFill>
                  <a:srgbClr val="FFFFFF"/>
                </a:solidFill>
                <a:latin typeface="Arial" charset="0"/>
                <a:cs typeface="Arial" charset="0"/>
              </a:defRPr>
            </a:lvl2pPr>
            <a:lvl3pPr defTabSz="912813">
              <a:spcBef>
                <a:spcPct val="20000"/>
              </a:spcBef>
              <a:buClr>
                <a:schemeClr val="accent1"/>
              </a:buClr>
              <a:buFont typeface="Wingdings" pitchFamily="2" charset="2"/>
              <a:buChar char="§"/>
              <a:defRPr sz="1600">
                <a:solidFill>
                  <a:srgbClr val="FFFFFF"/>
                </a:solidFill>
                <a:latin typeface="Arial" charset="0"/>
                <a:cs typeface="Arial" charset="0"/>
              </a:defRPr>
            </a:lvl3pPr>
            <a:lvl4pPr defTabSz="912813">
              <a:spcBef>
                <a:spcPct val="20000"/>
              </a:spcBef>
              <a:buClr>
                <a:schemeClr val="accent1"/>
              </a:buClr>
              <a:buFont typeface="Wingdings" pitchFamily="2" charset="2"/>
              <a:buChar char="§"/>
              <a:defRPr sz="1600">
                <a:solidFill>
                  <a:srgbClr val="FFFFFF"/>
                </a:solidFill>
                <a:latin typeface="Arial" charset="0"/>
                <a:cs typeface="Arial" charset="0"/>
              </a:defRPr>
            </a:lvl4pPr>
            <a:lvl5pPr defTabSz="912813">
              <a:spcBef>
                <a:spcPct val="20000"/>
              </a:spcBef>
              <a:buClr>
                <a:schemeClr val="accent1"/>
              </a:buClr>
              <a:buFont typeface="Wingdings" pitchFamily="2" charset="2"/>
              <a:buChar char="§"/>
              <a:defRPr sz="1600">
                <a:solidFill>
                  <a:srgbClr val="FFFFFF"/>
                </a:solidFill>
                <a:latin typeface="Arial" charset="0"/>
                <a:cs typeface="Arial" charset="0"/>
              </a:defRPr>
            </a:lvl5pPr>
            <a:lvl6pPr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6pPr>
            <a:lvl7pPr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7pPr>
            <a:lvl8pPr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8pPr>
            <a:lvl9pPr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9pPr>
          </a:lstStyle>
          <a:p>
            <a:pPr>
              <a:spcBef>
                <a:spcPct val="50000"/>
              </a:spcBef>
              <a:buFont typeface="Wingdings" pitchFamily="2" charset="2"/>
              <a:buNone/>
            </a:pPr>
            <a:r>
              <a:rPr lang="en-US" sz="1200" b="1">
                <a:solidFill>
                  <a:srgbClr val="B15C11"/>
                </a:solidFill>
              </a:rPr>
              <a:t>REAL-WORLD</a:t>
            </a:r>
            <a:r>
              <a:rPr lang="en-US" sz="1100" b="1">
                <a:solidFill>
                  <a:srgbClr val="B15C11"/>
                </a:solidFill>
              </a:rPr>
              <a:t> </a:t>
            </a:r>
            <a:br>
              <a:rPr lang="en-US" sz="1100" b="1">
                <a:solidFill>
                  <a:srgbClr val="B15C11"/>
                </a:solidFill>
              </a:rPr>
            </a:br>
            <a:r>
              <a:rPr lang="en-US" sz="1200" b="1">
                <a:solidFill>
                  <a:srgbClr val="B15C11"/>
                </a:solidFill>
              </a:rPr>
              <a:t>PRACTICE</a:t>
            </a:r>
          </a:p>
        </p:txBody>
      </p:sp>
      <p:sp>
        <p:nvSpPr>
          <p:cNvPr id="779282" name="Text Box 18"/>
          <p:cNvSpPr txBox="1">
            <a:spLocks noChangeArrowheads="1"/>
          </p:cNvSpPr>
          <p:nvPr/>
        </p:nvSpPr>
        <p:spPr bwMode="auto">
          <a:xfrm>
            <a:off x="7065963" y="4384675"/>
            <a:ext cx="1230312" cy="1658938"/>
          </a:xfrm>
          <a:prstGeom prst="rect">
            <a:avLst/>
          </a:prstGeom>
          <a:noFill/>
          <a:ln>
            <a:noFill/>
          </a:ln>
          <a:effectLst/>
          <a:extLst>
            <a:ext uri="{909E8E84-426E-40dd-AFC4-6F175D3DCCD1}">
              <a14:hiddenFill xmlns:a14="http://schemas.microsoft.com/office/drawing/2010/main">
                <a:solidFill>
                  <a:srgbClr val="BDB6AA">
                    <a:alpha val="64999"/>
                  </a:srgbClr>
                </a:solidFill>
              </a14:hiddenFill>
            </a:ext>
            <a:ext uri="{91240B29-F687-4f45-9708-019B960494DF}">
              <a14:hiddenLine xmlns:a14="http://schemas.microsoft.com/office/drawing/2010/main" w="5715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spAutoFit/>
          </a:bodyPr>
          <a:lstStyle>
            <a:lvl1pPr defTabSz="912813">
              <a:spcBef>
                <a:spcPct val="20000"/>
              </a:spcBef>
              <a:buClr>
                <a:schemeClr val="accent1"/>
              </a:buClr>
              <a:buFont typeface="Wingdings" pitchFamily="2" charset="2"/>
              <a:buChar char="§"/>
              <a:defRPr sz="1600">
                <a:solidFill>
                  <a:srgbClr val="FFFFFF"/>
                </a:solidFill>
                <a:latin typeface="Arial" charset="0"/>
                <a:cs typeface="Arial" charset="0"/>
              </a:defRPr>
            </a:lvl1pPr>
            <a:lvl2pPr marL="114300" defTabSz="912813">
              <a:spcBef>
                <a:spcPct val="20000"/>
              </a:spcBef>
              <a:buClr>
                <a:schemeClr val="accent1"/>
              </a:buClr>
              <a:buFont typeface="Wingdings" pitchFamily="2" charset="2"/>
              <a:buChar char="§"/>
              <a:defRPr sz="1600">
                <a:solidFill>
                  <a:srgbClr val="FFFFFF"/>
                </a:solidFill>
                <a:latin typeface="Arial" charset="0"/>
                <a:cs typeface="Arial" charset="0"/>
              </a:defRPr>
            </a:lvl2pPr>
            <a:lvl3pPr marL="228600" defTabSz="912813">
              <a:spcBef>
                <a:spcPct val="20000"/>
              </a:spcBef>
              <a:buClr>
                <a:schemeClr val="accent1"/>
              </a:buClr>
              <a:buFont typeface="Wingdings" pitchFamily="2" charset="2"/>
              <a:buChar char="§"/>
              <a:defRPr sz="1600">
                <a:solidFill>
                  <a:srgbClr val="FFFFFF"/>
                </a:solidFill>
                <a:latin typeface="Arial" charset="0"/>
                <a:cs typeface="Arial" charset="0"/>
              </a:defRPr>
            </a:lvl3pPr>
            <a:lvl4pPr marL="342900" defTabSz="912813">
              <a:spcBef>
                <a:spcPct val="20000"/>
              </a:spcBef>
              <a:buClr>
                <a:schemeClr val="accent1"/>
              </a:buClr>
              <a:buFont typeface="Wingdings" pitchFamily="2" charset="2"/>
              <a:buChar char="§"/>
              <a:defRPr sz="1600">
                <a:solidFill>
                  <a:srgbClr val="FFFFFF"/>
                </a:solidFill>
                <a:latin typeface="Arial" charset="0"/>
                <a:cs typeface="Arial" charset="0"/>
              </a:defRPr>
            </a:lvl4pPr>
            <a:lvl5pPr defTabSz="912813">
              <a:spcBef>
                <a:spcPct val="20000"/>
              </a:spcBef>
              <a:buClr>
                <a:schemeClr val="accent1"/>
              </a:buClr>
              <a:buFont typeface="Wingdings" pitchFamily="2" charset="2"/>
              <a:buChar char="§"/>
              <a:defRPr sz="1600">
                <a:solidFill>
                  <a:srgbClr val="FFFFFF"/>
                </a:solidFill>
                <a:latin typeface="Arial" charset="0"/>
                <a:cs typeface="Arial" charset="0"/>
              </a:defRPr>
            </a:lvl5pPr>
            <a:lvl6pPr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6pPr>
            <a:lvl7pPr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7pPr>
            <a:lvl8pPr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8pPr>
            <a:lvl9pPr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9pPr>
          </a:lstStyle>
          <a:p>
            <a:pPr>
              <a:lnSpc>
                <a:spcPct val="105000"/>
              </a:lnSpc>
              <a:spcBef>
                <a:spcPts val="1400"/>
              </a:spcBef>
              <a:buFont typeface="Wingdings" pitchFamily="2" charset="2"/>
              <a:buNone/>
            </a:pPr>
            <a:r>
              <a:rPr lang="en-US" sz="1400" b="1">
                <a:solidFill>
                  <a:srgbClr val="01525C"/>
                </a:solidFill>
              </a:rPr>
              <a:t>Do they feel accountable to use their capabilities to improve performance and results?</a:t>
            </a:r>
          </a:p>
        </p:txBody>
      </p:sp>
      <p:sp>
        <p:nvSpPr>
          <p:cNvPr id="779283" name="Text Box 19"/>
          <p:cNvSpPr txBox="1">
            <a:spLocks noChangeArrowheads="1"/>
          </p:cNvSpPr>
          <p:nvPr/>
        </p:nvSpPr>
        <p:spPr bwMode="auto">
          <a:xfrm>
            <a:off x="7065963" y="3852863"/>
            <a:ext cx="2041525"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912813">
              <a:spcBef>
                <a:spcPct val="20000"/>
              </a:spcBef>
              <a:buClr>
                <a:schemeClr val="accent1"/>
              </a:buClr>
              <a:buFont typeface="Wingdings" pitchFamily="2" charset="2"/>
              <a:buChar char="§"/>
              <a:defRPr sz="1600">
                <a:solidFill>
                  <a:srgbClr val="FFFFFF"/>
                </a:solidFill>
                <a:latin typeface="Arial" charset="0"/>
                <a:cs typeface="Arial" charset="0"/>
              </a:defRPr>
            </a:lvl1pPr>
            <a:lvl2pPr marL="461963" defTabSz="912813">
              <a:spcBef>
                <a:spcPct val="20000"/>
              </a:spcBef>
              <a:buClr>
                <a:schemeClr val="accent1"/>
              </a:buClr>
              <a:buFont typeface="Wingdings" pitchFamily="2" charset="2"/>
              <a:buChar char="§"/>
              <a:defRPr sz="1600">
                <a:solidFill>
                  <a:srgbClr val="FFFFFF"/>
                </a:solidFill>
                <a:latin typeface="Arial" charset="0"/>
                <a:cs typeface="Arial" charset="0"/>
              </a:defRPr>
            </a:lvl2pPr>
            <a:lvl3pPr defTabSz="912813">
              <a:spcBef>
                <a:spcPct val="20000"/>
              </a:spcBef>
              <a:buClr>
                <a:schemeClr val="accent1"/>
              </a:buClr>
              <a:buFont typeface="Wingdings" pitchFamily="2" charset="2"/>
              <a:buChar char="§"/>
              <a:defRPr sz="1600">
                <a:solidFill>
                  <a:srgbClr val="FFFFFF"/>
                </a:solidFill>
                <a:latin typeface="Arial" charset="0"/>
                <a:cs typeface="Arial" charset="0"/>
              </a:defRPr>
            </a:lvl3pPr>
            <a:lvl4pPr defTabSz="912813">
              <a:spcBef>
                <a:spcPct val="20000"/>
              </a:spcBef>
              <a:buClr>
                <a:schemeClr val="accent1"/>
              </a:buClr>
              <a:buFont typeface="Wingdings" pitchFamily="2" charset="2"/>
              <a:buChar char="§"/>
              <a:defRPr sz="1600">
                <a:solidFill>
                  <a:srgbClr val="FFFFFF"/>
                </a:solidFill>
                <a:latin typeface="Arial" charset="0"/>
                <a:cs typeface="Arial" charset="0"/>
              </a:defRPr>
            </a:lvl4pPr>
            <a:lvl5pPr defTabSz="912813">
              <a:spcBef>
                <a:spcPct val="20000"/>
              </a:spcBef>
              <a:buClr>
                <a:schemeClr val="accent1"/>
              </a:buClr>
              <a:buFont typeface="Wingdings" pitchFamily="2" charset="2"/>
              <a:buChar char="§"/>
              <a:defRPr sz="1600">
                <a:solidFill>
                  <a:srgbClr val="FFFFFF"/>
                </a:solidFill>
                <a:latin typeface="Arial" charset="0"/>
                <a:cs typeface="Arial" charset="0"/>
              </a:defRPr>
            </a:lvl5pPr>
            <a:lvl6pPr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6pPr>
            <a:lvl7pPr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7pPr>
            <a:lvl8pPr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8pPr>
            <a:lvl9pPr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9pPr>
          </a:lstStyle>
          <a:p>
            <a:pPr>
              <a:spcBef>
                <a:spcPct val="50000"/>
              </a:spcBef>
              <a:buFont typeface="Wingdings" pitchFamily="2" charset="2"/>
              <a:buNone/>
            </a:pPr>
            <a:r>
              <a:rPr lang="en-US" sz="1200" b="1">
                <a:solidFill>
                  <a:srgbClr val="01525C"/>
                </a:solidFill>
              </a:rPr>
              <a:t>ACCOUNTABILITY</a:t>
            </a:r>
          </a:p>
        </p:txBody>
      </p:sp>
      <p:sp>
        <p:nvSpPr>
          <p:cNvPr id="779284" name="Line 20"/>
          <p:cNvSpPr>
            <a:spLocks noChangeShapeType="1"/>
          </p:cNvSpPr>
          <p:nvPr/>
        </p:nvSpPr>
        <p:spPr bwMode="auto">
          <a:xfrm>
            <a:off x="3743325" y="4205288"/>
            <a:ext cx="0" cy="1736725"/>
          </a:xfrm>
          <a:prstGeom prst="line">
            <a:avLst/>
          </a:prstGeom>
          <a:noFill/>
          <a:ln w="3175">
            <a:solidFill>
              <a:srgbClr val="63574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79285" name="Title 1"/>
          <p:cNvSpPr>
            <a:spLocks/>
          </p:cNvSpPr>
          <p:nvPr/>
        </p:nvSpPr>
        <p:spPr bwMode="auto">
          <a:xfrm>
            <a:off x="422275" y="1182688"/>
            <a:ext cx="8137525"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nchor="b"/>
          <a:lstStyle/>
          <a:p>
            <a:pPr algn="ctr" defTabSz="912813"/>
            <a:r>
              <a:rPr lang="en-US" sz="2400" b="1">
                <a:solidFill>
                  <a:srgbClr val="018F9F"/>
                </a:solidFill>
              </a:rPr>
              <a:t>PDI Development Pipeline</a:t>
            </a:r>
            <a:r>
              <a:rPr lang="en-US" sz="2400" b="1" baseline="33000">
                <a:solidFill>
                  <a:srgbClr val="018F9F"/>
                </a:solidFill>
              </a:rPr>
              <a:t>®</a:t>
            </a:r>
            <a:r>
              <a:rPr lang="en-US" sz="2400" b="1">
                <a:solidFill>
                  <a:srgbClr val="018F9F"/>
                </a:solidFill>
              </a:rPr>
              <a:t/>
            </a:r>
            <a:br>
              <a:rPr lang="en-US" sz="2400" b="1">
                <a:solidFill>
                  <a:srgbClr val="018F9F"/>
                </a:solidFill>
              </a:rPr>
            </a:br>
            <a:r>
              <a:rPr lang="en-US" sz="1900" b="1">
                <a:solidFill>
                  <a:srgbClr val="7F9D01"/>
                </a:solidFill>
              </a:rPr>
              <a:t>Necessary Conditions for Learning</a:t>
            </a:r>
            <a:endParaRPr lang="en-US" sz="1900" b="1" baseline="30000">
              <a:solidFill>
                <a:srgbClr val="7F9D01"/>
              </a:solidFill>
            </a:endParaRPr>
          </a:p>
        </p:txBody>
      </p:sp>
      <p:sp>
        <p:nvSpPr>
          <p:cNvPr id="779286" name="Title 1"/>
          <p:cNvSpPr>
            <a:spLocks/>
          </p:cNvSpPr>
          <p:nvPr/>
        </p:nvSpPr>
        <p:spPr bwMode="auto">
          <a:xfrm>
            <a:off x="457200" y="0"/>
            <a:ext cx="8334375"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nchor="b"/>
          <a:lstStyle/>
          <a:p>
            <a:pPr defTabSz="912813"/>
            <a:r>
              <a:rPr lang="en-US" sz="2400" b="1">
                <a:solidFill>
                  <a:schemeClr val="bg1"/>
                </a:solidFill>
                <a:latin typeface="Georgia" pitchFamily="18" charset="0"/>
              </a:rPr>
              <a:t>How D0 You Accelerate Development </a:t>
            </a:r>
            <a:br>
              <a:rPr lang="en-US" sz="2400" b="1">
                <a:solidFill>
                  <a:schemeClr val="bg1"/>
                </a:solidFill>
                <a:latin typeface="Georgia" pitchFamily="18" charset="0"/>
              </a:rPr>
            </a:br>
            <a:r>
              <a:rPr lang="en-US" sz="2400" b="1">
                <a:solidFill>
                  <a:schemeClr val="bg1"/>
                </a:solidFill>
                <a:latin typeface="Georgia" pitchFamily="18" charset="0"/>
              </a:rPr>
              <a:t>for High Potentials?</a:t>
            </a:r>
          </a:p>
        </p:txBody>
      </p:sp>
      <p:sp>
        <p:nvSpPr>
          <p:cNvPr id="779287" name="Line 23"/>
          <p:cNvSpPr>
            <a:spLocks noChangeShapeType="1"/>
          </p:cNvSpPr>
          <p:nvPr/>
        </p:nvSpPr>
        <p:spPr bwMode="auto">
          <a:xfrm>
            <a:off x="549275" y="4213225"/>
            <a:ext cx="0" cy="1736725"/>
          </a:xfrm>
          <a:prstGeom prst="line">
            <a:avLst/>
          </a:prstGeom>
          <a:noFill/>
          <a:ln w="3175">
            <a:solidFill>
              <a:srgbClr val="63574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extLst>
      <p:ext uri="{BB962C8B-B14F-4D97-AF65-F5344CB8AC3E}">
        <p14:creationId xmlns:p14="http://schemas.microsoft.com/office/powerpoint/2010/main" val="12368892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55043" name="Rectangle 3"/>
          <p:cNvSpPr>
            <a:spLocks noGrp="1"/>
          </p:cNvSpPr>
          <p:nvPr>
            <p:ph type="title"/>
          </p:nvPr>
        </p:nvSpPr>
        <p:spPr>
          <a:xfrm>
            <a:off x="168275" y="0"/>
            <a:ext cx="8864600" cy="868363"/>
          </a:xfrm>
        </p:spPr>
        <p:txBody>
          <a:bodyPr>
            <a:normAutofit/>
          </a:bodyPr>
          <a:lstStyle/>
          <a:p>
            <a:r>
              <a:rPr lang="en-US" smtClean="0"/>
              <a:t>Reasons High Potentials </a:t>
            </a:r>
            <a:br>
              <a:rPr lang="en-US" smtClean="0"/>
            </a:br>
            <a:r>
              <a:rPr lang="en-US" smtClean="0"/>
              <a:t>May Not Be Good Learners . . .</a:t>
            </a:r>
          </a:p>
        </p:txBody>
      </p:sp>
      <p:pic>
        <p:nvPicPr>
          <p:cNvPr id="855042" name="Picture 2" descr="greyworld"/>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0" y="957263"/>
            <a:ext cx="9144000" cy="5378450"/>
          </a:xfrm>
          <a:ln/>
        </p:spPr>
      </p:pic>
      <p:sp>
        <p:nvSpPr>
          <p:cNvPr id="855044" name="Rectangle 4"/>
          <p:cNvSpPr>
            <a:spLocks noGrp="1"/>
          </p:cNvSpPr>
          <p:nvPr>
            <p:ph type="body" idx="4294967295"/>
          </p:nvPr>
        </p:nvSpPr>
        <p:spPr>
          <a:xfrm>
            <a:off x="0" y="1035050"/>
            <a:ext cx="8229600" cy="4819650"/>
          </a:xfrm>
          <a:noFill/>
        </p:spPr>
        <p:txBody>
          <a:bodyPr>
            <a:spAutoFit/>
          </a:bodyPr>
          <a:lstStyle/>
          <a:p>
            <a:pPr>
              <a:buFont typeface="Wingdings" pitchFamily="2" charset="2"/>
              <a:buNone/>
            </a:pPr>
            <a:r>
              <a:rPr lang="en-US" sz="2000" b="1" smtClean="0">
                <a:solidFill>
                  <a:srgbClr val="325801"/>
                </a:solidFill>
              </a:rPr>
              <a:t>Insight</a:t>
            </a:r>
          </a:p>
          <a:p>
            <a:pPr marL="571500" lvl="1" indent="-223838">
              <a:buClr>
                <a:srgbClr val="325801"/>
              </a:buClr>
            </a:pPr>
            <a:r>
              <a:rPr lang="en-US" sz="1800" smtClean="0">
                <a:solidFill>
                  <a:srgbClr val="325801"/>
                </a:solidFill>
              </a:rPr>
              <a:t>Smart, self-confident; may dismiss feedback</a:t>
            </a:r>
          </a:p>
          <a:p>
            <a:pPr marL="571500" lvl="1" indent="-223838">
              <a:buClr>
                <a:srgbClr val="325801"/>
              </a:buClr>
            </a:pPr>
            <a:r>
              <a:rPr lang="en-US" sz="1800" smtClean="0">
                <a:solidFill>
                  <a:srgbClr val="325801"/>
                </a:solidFill>
              </a:rPr>
              <a:t>Most feedback is positive; may not get well-rounded perspective</a:t>
            </a:r>
          </a:p>
          <a:p>
            <a:pPr marL="571500" lvl="1" indent="-223838">
              <a:buClr>
                <a:srgbClr val="325801"/>
              </a:buClr>
            </a:pPr>
            <a:r>
              <a:rPr lang="en-US" sz="1800" smtClean="0">
                <a:solidFill>
                  <a:srgbClr val="325801"/>
                </a:solidFill>
              </a:rPr>
              <a:t>Actual negatives may be avoided to avoid demotivating</a:t>
            </a:r>
          </a:p>
          <a:p>
            <a:pPr>
              <a:buFont typeface="Wingdings" pitchFamily="2" charset="2"/>
              <a:buNone/>
            </a:pPr>
            <a:r>
              <a:rPr lang="en-US" sz="2000" b="1" smtClean="0">
                <a:solidFill>
                  <a:srgbClr val="54301A"/>
                </a:solidFill>
              </a:rPr>
              <a:t>Motivation</a:t>
            </a:r>
          </a:p>
          <a:p>
            <a:pPr marL="571500" lvl="1" indent="-223838">
              <a:buClr>
                <a:srgbClr val="54301A"/>
              </a:buClr>
            </a:pPr>
            <a:r>
              <a:rPr lang="en-US" sz="1800" smtClean="0">
                <a:solidFill>
                  <a:srgbClr val="54301A"/>
                </a:solidFill>
              </a:rPr>
              <a:t>Intense task focus; channel energy into achieving (not learning)</a:t>
            </a:r>
          </a:p>
          <a:p>
            <a:pPr marL="571500" lvl="1" indent="-223838">
              <a:buClr>
                <a:srgbClr val="54301A"/>
              </a:buClr>
            </a:pPr>
            <a:r>
              <a:rPr lang="en-US" sz="1800" smtClean="0">
                <a:solidFill>
                  <a:srgbClr val="54301A"/>
                </a:solidFill>
              </a:rPr>
              <a:t>Willing to work long hours to achieve</a:t>
            </a:r>
          </a:p>
          <a:p>
            <a:pPr>
              <a:buFont typeface="Wingdings" pitchFamily="2" charset="2"/>
              <a:buNone/>
            </a:pPr>
            <a:r>
              <a:rPr lang="en-US" sz="2000" b="1" smtClean="0">
                <a:solidFill>
                  <a:srgbClr val="635741"/>
                </a:solidFill>
              </a:rPr>
              <a:t>Capabilities</a:t>
            </a:r>
          </a:p>
          <a:p>
            <a:pPr marL="571500" lvl="1" indent="-223838">
              <a:buClr>
                <a:srgbClr val="635741"/>
              </a:buClr>
            </a:pPr>
            <a:r>
              <a:rPr lang="en-US" sz="1800" smtClean="0">
                <a:solidFill>
                  <a:srgbClr val="635741"/>
                </a:solidFill>
              </a:rPr>
              <a:t>Advance rapidly; may not learn all the lessons that others do</a:t>
            </a:r>
          </a:p>
          <a:p>
            <a:pPr marL="571500" lvl="1" indent="-223838">
              <a:buClr>
                <a:srgbClr val="635741"/>
              </a:buClr>
            </a:pPr>
            <a:r>
              <a:rPr lang="en-US" sz="1800" smtClean="0">
                <a:solidFill>
                  <a:srgbClr val="635741"/>
                </a:solidFill>
              </a:rPr>
              <a:t>Action-oriented; rarely reflect on what works and what doesn’t</a:t>
            </a:r>
          </a:p>
          <a:p>
            <a:pPr>
              <a:buFont typeface="Wingdings" pitchFamily="2" charset="2"/>
              <a:buNone/>
            </a:pPr>
            <a:r>
              <a:rPr lang="en-US" sz="2000" b="1" smtClean="0">
                <a:solidFill>
                  <a:schemeClr val="folHlink"/>
                </a:solidFill>
              </a:rPr>
              <a:t>Real-world Practice</a:t>
            </a:r>
          </a:p>
          <a:p>
            <a:pPr marL="571500" lvl="1" indent="-223838">
              <a:buClr>
                <a:schemeClr val="folHlink"/>
              </a:buClr>
            </a:pPr>
            <a:r>
              <a:rPr lang="en-US" sz="1800" smtClean="0">
                <a:solidFill>
                  <a:schemeClr val="folHlink"/>
                </a:solidFill>
              </a:rPr>
              <a:t>Move so fast they miss opportunities</a:t>
            </a:r>
          </a:p>
          <a:p>
            <a:pPr>
              <a:buFont typeface="Wingdings" pitchFamily="2" charset="2"/>
              <a:buNone/>
            </a:pPr>
            <a:r>
              <a:rPr lang="en-US" sz="2000" b="1" smtClean="0">
                <a:solidFill>
                  <a:schemeClr val="accent1"/>
                </a:solidFill>
              </a:rPr>
              <a:t>Accountability</a:t>
            </a:r>
          </a:p>
          <a:p>
            <a:pPr marL="571500" lvl="1" indent="-223838"/>
            <a:r>
              <a:rPr lang="en-US" sz="1800" smtClean="0">
                <a:solidFill>
                  <a:schemeClr val="accent1"/>
                </a:solidFill>
              </a:rPr>
              <a:t>They get promoted anyway</a:t>
            </a:r>
          </a:p>
        </p:txBody>
      </p:sp>
    </p:spTree>
    <p:extLst>
      <p:ext uri="{BB962C8B-B14F-4D97-AF65-F5344CB8AC3E}">
        <p14:creationId xmlns:p14="http://schemas.microsoft.com/office/powerpoint/2010/main" val="59810587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5504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5504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5504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55044">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5504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55044">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55044">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55044">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55044">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55044">
                                            <p:txEl>
                                              <p:pRg st="9" end="9"/>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55044">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55044">
                                            <p:txEl>
                                              <p:pRg st="11" end="11"/>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55044">
                                            <p:txEl>
                                              <p:pRg st="12" end="1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5504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5044"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3363" name="Rectangle 3"/>
          <p:cNvSpPr>
            <a:spLocks noGrp="1"/>
          </p:cNvSpPr>
          <p:nvPr>
            <p:ph type="title"/>
          </p:nvPr>
        </p:nvSpPr>
        <p:spPr/>
        <p:txBody>
          <a:bodyPr>
            <a:normAutofit/>
          </a:bodyPr>
          <a:lstStyle/>
          <a:p>
            <a:r>
              <a:rPr lang="en-US" smtClean="0"/>
              <a:t>High Potentials Need a </a:t>
            </a:r>
            <a:br>
              <a:rPr lang="en-US" smtClean="0"/>
            </a:br>
            <a:r>
              <a:rPr lang="en-US" smtClean="0"/>
              <a:t>Different Approach to Maximize Learning</a:t>
            </a:r>
          </a:p>
        </p:txBody>
      </p:sp>
      <p:sp>
        <p:nvSpPr>
          <p:cNvPr id="783364" name="Rectangle 4"/>
          <p:cNvSpPr>
            <a:spLocks noGrp="1"/>
          </p:cNvSpPr>
          <p:nvPr>
            <p:ph type="body" sz="half" idx="1"/>
          </p:nvPr>
        </p:nvSpPr>
        <p:spPr/>
        <p:txBody>
          <a:bodyPr/>
          <a:lstStyle/>
          <a:p>
            <a:pPr marL="381000" indent="-381000">
              <a:buClr>
                <a:schemeClr val="bg1"/>
              </a:buClr>
              <a:buFont typeface="Wingdings" pitchFamily="2" charset="2"/>
              <a:buAutoNum type="arabicPeriod"/>
            </a:pPr>
            <a:r>
              <a:rPr lang="en-US" sz="2200" smtClean="0">
                <a:solidFill>
                  <a:schemeClr val="bg1"/>
                </a:solidFill>
              </a:rPr>
              <a:t>Holistic, whole-person development</a:t>
            </a:r>
          </a:p>
          <a:p>
            <a:pPr marL="381000" indent="-381000">
              <a:buClr>
                <a:schemeClr val="bg1"/>
              </a:buClr>
              <a:buFont typeface="Wingdings" pitchFamily="2" charset="2"/>
              <a:buAutoNum type="arabicPeriod"/>
            </a:pPr>
            <a:r>
              <a:rPr lang="en-US" sz="2200" smtClean="0">
                <a:solidFill>
                  <a:schemeClr val="bg1"/>
                </a:solidFill>
              </a:rPr>
              <a:t>Long-term, future focus</a:t>
            </a:r>
          </a:p>
          <a:p>
            <a:pPr marL="381000" indent="-381000">
              <a:buClr>
                <a:schemeClr val="bg1"/>
              </a:buClr>
              <a:buFont typeface="Wingdings" pitchFamily="2" charset="2"/>
              <a:buAutoNum type="arabicPeriod"/>
            </a:pPr>
            <a:r>
              <a:rPr lang="en-US" sz="2200" smtClean="0">
                <a:solidFill>
                  <a:schemeClr val="bg1"/>
                </a:solidFill>
              </a:rPr>
              <a:t>Visibility</a:t>
            </a:r>
          </a:p>
          <a:p>
            <a:pPr marL="381000" indent="-381000">
              <a:buClr>
                <a:schemeClr val="bg1"/>
              </a:buClr>
              <a:buFont typeface="Wingdings" pitchFamily="2" charset="2"/>
              <a:buAutoNum type="arabicPeriod"/>
            </a:pPr>
            <a:r>
              <a:rPr lang="en-US" sz="2200" smtClean="0">
                <a:solidFill>
                  <a:schemeClr val="bg1"/>
                </a:solidFill>
              </a:rPr>
              <a:t>Relationships and networking</a:t>
            </a:r>
          </a:p>
          <a:p>
            <a:pPr marL="381000" indent="-381000">
              <a:buClr>
                <a:schemeClr val="bg1"/>
              </a:buClr>
              <a:buFont typeface="Wingdings" pitchFamily="2" charset="2"/>
              <a:buAutoNum type="arabicPeriod" startAt="5"/>
            </a:pPr>
            <a:r>
              <a:rPr lang="en-US" sz="2200" smtClean="0">
                <a:solidFill>
                  <a:schemeClr val="bg1"/>
                </a:solidFill>
              </a:rPr>
              <a:t>Learning-to-learn</a:t>
            </a:r>
          </a:p>
          <a:p>
            <a:pPr marL="381000" indent="-381000">
              <a:buClr>
                <a:schemeClr val="bg1"/>
              </a:buClr>
              <a:buFont typeface="Wingdings" pitchFamily="2" charset="2"/>
              <a:buAutoNum type="arabicPeriod" startAt="5"/>
            </a:pPr>
            <a:r>
              <a:rPr lang="en-US" sz="2200" smtClean="0">
                <a:solidFill>
                  <a:schemeClr val="bg1"/>
                </a:solidFill>
              </a:rPr>
              <a:t>Versatility</a:t>
            </a:r>
          </a:p>
          <a:p>
            <a:pPr marL="381000" indent="-381000">
              <a:buClr>
                <a:schemeClr val="bg1"/>
              </a:buClr>
              <a:buFont typeface="Wingdings" pitchFamily="2" charset="2"/>
              <a:buAutoNum type="arabicPeriod" startAt="5"/>
            </a:pPr>
            <a:r>
              <a:rPr lang="en-US" sz="2200" smtClean="0">
                <a:solidFill>
                  <a:schemeClr val="bg1"/>
                </a:solidFill>
              </a:rPr>
              <a:t>Challenge and stretch</a:t>
            </a:r>
          </a:p>
          <a:p>
            <a:pPr marL="381000" indent="-381000">
              <a:buClr>
                <a:schemeClr val="bg1"/>
              </a:buClr>
              <a:buFont typeface="Wingdings" pitchFamily="2" charset="2"/>
              <a:buAutoNum type="arabicPeriod" startAt="5"/>
            </a:pPr>
            <a:r>
              <a:rPr lang="en-US" sz="2200" smtClean="0">
                <a:solidFill>
                  <a:schemeClr val="bg1"/>
                </a:solidFill>
              </a:rPr>
              <a:t>Feedback rich</a:t>
            </a:r>
          </a:p>
        </p:txBody>
      </p:sp>
      <p:pic>
        <p:nvPicPr>
          <p:cNvPr id="783362" name="Picture 2" descr="83017290"/>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76994" y="941388"/>
            <a:ext cx="9142413" cy="5416550"/>
          </a:xfrm>
        </p:spPr>
      </p:pic>
      <p:sp>
        <p:nvSpPr>
          <p:cNvPr id="3" name="TextBox 2"/>
          <p:cNvSpPr txBox="1"/>
          <p:nvPr/>
        </p:nvSpPr>
        <p:spPr>
          <a:xfrm>
            <a:off x="455613" y="1669143"/>
            <a:ext cx="4038600" cy="369332"/>
          </a:xfrm>
          <a:prstGeom prst="rect">
            <a:avLst/>
          </a:prstGeom>
          <a:noFill/>
        </p:spPr>
        <p:txBody>
          <a:bodyPr wrap="square" rtlCol="0">
            <a:spAutoFit/>
          </a:bodyPr>
          <a:lstStyle/>
          <a:p>
            <a:pPr marL="285750" indent="-285750">
              <a:buFont typeface="Arial" pitchFamily="34" charset="0"/>
              <a:buChar char="•"/>
            </a:pPr>
            <a:endParaRPr lang="en-US" dirty="0"/>
          </a:p>
        </p:txBody>
      </p:sp>
      <p:sp>
        <p:nvSpPr>
          <p:cNvPr id="4" name="TextBox 3"/>
          <p:cNvSpPr txBox="1"/>
          <p:nvPr/>
        </p:nvSpPr>
        <p:spPr>
          <a:xfrm>
            <a:off x="174170" y="1074069"/>
            <a:ext cx="5399316" cy="4678204"/>
          </a:xfrm>
          <a:prstGeom prst="rect">
            <a:avLst/>
          </a:prstGeom>
          <a:noFill/>
        </p:spPr>
        <p:txBody>
          <a:bodyPr wrap="square" rtlCol="0">
            <a:spAutoFit/>
          </a:bodyPr>
          <a:lstStyle/>
          <a:p>
            <a:pPr marL="457200" indent="-457200">
              <a:spcBef>
                <a:spcPts val="1200"/>
              </a:spcBef>
              <a:buFont typeface="+mj-lt"/>
              <a:buAutoNum type="arabicPeriod"/>
            </a:pPr>
            <a:r>
              <a:rPr lang="en-US" sz="2400" b="1" dirty="0" smtClean="0"/>
              <a:t>Holistic, whole-person development</a:t>
            </a:r>
          </a:p>
          <a:p>
            <a:pPr marL="457200" indent="-457200">
              <a:spcBef>
                <a:spcPts val="1200"/>
              </a:spcBef>
              <a:buFont typeface="+mj-lt"/>
              <a:buAutoNum type="arabicPeriod"/>
            </a:pPr>
            <a:r>
              <a:rPr lang="en-US" sz="2400" b="1" dirty="0" smtClean="0"/>
              <a:t>Long-term, future focus</a:t>
            </a:r>
          </a:p>
          <a:p>
            <a:pPr marL="457200" indent="-457200">
              <a:spcBef>
                <a:spcPts val="1200"/>
              </a:spcBef>
              <a:buFont typeface="+mj-lt"/>
              <a:buAutoNum type="arabicPeriod"/>
            </a:pPr>
            <a:r>
              <a:rPr lang="en-US" sz="2400" b="1" dirty="0" smtClean="0"/>
              <a:t>Visibility</a:t>
            </a:r>
          </a:p>
          <a:p>
            <a:pPr marL="457200" indent="-457200">
              <a:spcBef>
                <a:spcPts val="1200"/>
              </a:spcBef>
              <a:buFont typeface="+mj-lt"/>
              <a:buAutoNum type="arabicPeriod"/>
            </a:pPr>
            <a:r>
              <a:rPr lang="en-US" sz="2400" b="1" dirty="0" smtClean="0"/>
              <a:t>Relationships and networking</a:t>
            </a:r>
          </a:p>
          <a:p>
            <a:pPr marL="457200" indent="-457200">
              <a:spcBef>
                <a:spcPts val="1200"/>
              </a:spcBef>
              <a:buFont typeface="+mj-lt"/>
              <a:buAutoNum type="arabicPeriod"/>
            </a:pPr>
            <a:r>
              <a:rPr lang="en-US" sz="2400" b="1" dirty="0" smtClean="0"/>
              <a:t>Learning to Learn</a:t>
            </a:r>
          </a:p>
          <a:p>
            <a:pPr marL="457200" indent="-457200">
              <a:spcBef>
                <a:spcPts val="1200"/>
              </a:spcBef>
              <a:buFont typeface="+mj-lt"/>
              <a:buAutoNum type="arabicPeriod"/>
            </a:pPr>
            <a:r>
              <a:rPr lang="en-US" sz="2400" b="1" dirty="0" smtClean="0"/>
              <a:t>Versatility</a:t>
            </a:r>
          </a:p>
          <a:p>
            <a:pPr marL="457200" indent="-457200">
              <a:spcBef>
                <a:spcPts val="1200"/>
              </a:spcBef>
              <a:buFont typeface="+mj-lt"/>
              <a:buAutoNum type="arabicPeriod"/>
            </a:pPr>
            <a:r>
              <a:rPr lang="en-US" sz="2400" b="1" dirty="0" smtClean="0"/>
              <a:t>Challenge and Stretch</a:t>
            </a:r>
          </a:p>
          <a:p>
            <a:pPr marL="457200" indent="-457200">
              <a:spcBef>
                <a:spcPts val="1200"/>
              </a:spcBef>
              <a:buFont typeface="+mj-lt"/>
              <a:buAutoNum type="arabicPeriod"/>
            </a:pPr>
            <a:r>
              <a:rPr lang="en-US" sz="2400" b="1" dirty="0" smtClean="0"/>
              <a:t>Feedback-Rich</a:t>
            </a:r>
          </a:p>
          <a:p>
            <a:endParaRPr lang="en-US" dirty="0"/>
          </a:p>
          <a:p>
            <a:endParaRPr lang="en-US" dirty="0"/>
          </a:p>
        </p:txBody>
      </p:sp>
    </p:spTree>
    <p:extLst>
      <p:ext uri="{BB962C8B-B14F-4D97-AF65-F5344CB8AC3E}">
        <p14:creationId xmlns:p14="http://schemas.microsoft.com/office/powerpoint/2010/main" val="339610767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5" name="Rectangle 5"/>
          <p:cNvSpPr>
            <a:spLocks noGrp="1"/>
          </p:cNvSpPr>
          <p:nvPr>
            <p:ph type="title"/>
          </p:nvPr>
        </p:nvSpPr>
        <p:spPr>
          <a:xfrm>
            <a:off x="279400" y="0"/>
            <a:ext cx="8864600" cy="868363"/>
          </a:xfrm>
        </p:spPr>
        <p:txBody>
          <a:bodyPr>
            <a:normAutofit/>
          </a:bodyPr>
          <a:lstStyle/>
          <a:p>
            <a:r>
              <a:rPr lang="en-US" smtClean="0"/>
              <a:t>Provide Four Types of  Valuable Learning Experiences</a:t>
            </a:r>
          </a:p>
        </p:txBody>
      </p:sp>
      <p:pic>
        <p:nvPicPr>
          <p:cNvPr id="327690" name="Picture 10" descr="HPPL_graphics_handout v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4250" y="1130300"/>
            <a:ext cx="702310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56293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p:cNvSpPr>
          <p:nvPr>
            <p:ph type="title"/>
          </p:nvPr>
        </p:nvSpPr>
        <p:spPr/>
        <p:txBody>
          <a:bodyPr/>
          <a:lstStyle/>
          <a:p>
            <a:r>
              <a:rPr lang="en-US" dirty="0" smtClean="0"/>
              <a:t>Step 4: Transition into New Roles: Major Risks</a:t>
            </a:r>
          </a:p>
        </p:txBody>
      </p:sp>
      <p:sp>
        <p:nvSpPr>
          <p:cNvPr id="861187" name="Rectangle 3"/>
          <p:cNvSpPr>
            <a:spLocks noGrp="1"/>
          </p:cNvSpPr>
          <p:nvPr>
            <p:ph type="body" sz="half" idx="1"/>
          </p:nvPr>
        </p:nvSpPr>
        <p:spPr>
          <a:xfrm>
            <a:off x="252413" y="1206500"/>
            <a:ext cx="4716462" cy="5127625"/>
          </a:xfrm>
        </p:spPr>
        <p:txBody>
          <a:bodyPr/>
          <a:lstStyle/>
          <a:p>
            <a:pPr>
              <a:buFont typeface="Wingdings" pitchFamily="2" charset="2"/>
              <a:buNone/>
            </a:pPr>
            <a:r>
              <a:rPr lang="en-US" sz="2200" b="1" smtClean="0"/>
              <a:t>Transitions are danger zones</a:t>
            </a:r>
          </a:p>
          <a:p>
            <a:r>
              <a:rPr lang="en-US" sz="2000" smtClean="0">
                <a:solidFill>
                  <a:schemeClr val="accent2"/>
                </a:solidFill>
              </a:rPr>
              <a:t>40% of high-potential promotions fail</a:t>
            </a:r>
            <a:r>
              <a:rPr lang="en-US" sz="2000" baseline="30000" smtClean="0">
                <a:solidFill>
                  <a:schemeClr val="accent2"/>
                </a:solidFill>
              </a:rPr>
              <a:t>2</a:t>
            </a:r>
          </a:p>
          <a:p>
            <a:pPr>
              <a:buFont typeface="Wingdings" pitchFamily="2" charset="2"/>
              <a:buNone/>
            </a:pPr>
            <a:r>
              <a:rPr lang="en-US" sz="2200" b="1" smtClean="0"/>
              <a:t>Why?</a:t>
            </a:r>
          </a:p>
          <a:p>
            <a:r>
              <a:rPr lang="en-US" sz="2000" smtClean="0">
                <a:solidFill>
                  <a:schemeClr val="accent2"/>
                </a:solidFill>
              </a:rPr>
              <a:t>Never learned how to manage transition process</a:t>
            </a:r>
          </a:p>
          <a:p>
            <a:r>
              <a:rPr lang="en-US" sz="2000" smtClean="0">
                <a:solidFill>
                  <a:schemeClr val="accent2"/>
                </a:solidFill>
              </a:rPr>
              <a:t>Peter Principle; high performers who have been misidentified</a:t>
            </a:r>
          </a:p>
          <a:p>
            <a:r>
              <a:rPr lang="en-US" sz="2000" smtClean="0">
                <a:solidFill>
                  <a:schemeClr val="accent2"/>
                </a:solidFill>
              </a:rPr>
              <a:t>Lack of support for </a:t>
            </a:r>
            <a:r>
              <a:rPr lang="en-US" sz="2000" i="1" smtClean="0">
                <a:solidFill>
                  <a:schemeClr val="accent1"/>
                </a:solidFill>
              </a:rPr>
              <a:t>big</a:t>
            </a:r>
            <a:r>
              <a:rPr lang="en-US" sz="2000" smtClean="0">
                <a:solidFill>
                  <a:schemeClr val="accent2"/>
                </a:solidFill>
              </a:rPr>
              <a:t> stretch assignments</a:t>
            </a:r>
          </a:p>
          <a:p>
            <a:r>
              <a:rPr lang="en-US" sz="2000" smtClean="0">
                <a:solidFill>
                  <a:schemeClr val="accent2"/>
                </a:solidFill>
              </a:rPr>
              <a:t>Lack of clarity around expectations</a:t>
            </a:r>
          </a:p>
          <a:p>
            <a:r>
              <a:rPr lang="en-US" sz="2000" smtClean="0">
                <a:solidFill>
                  <a:schemeClr val="accent2"/>
                </a:solidFill>
              </a:rPr>
              <a:t>Radically different success factors in new role</a:t>
            </a:r>
          </a:p>
        </p:txBody>
      </p:sp>
      <p:pic>
        <p:nvPicPr>
          <p:cNvPr id="861188" name="Picture 4" descr="86510004"/>
          <p:cNvPicPr>
            <a:picLocks noGrp="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6613" y="2298700"/>
            <a:ext cx="4038600" cy="2692400"/>
          </a:xfrm>
          <a:ln/>
        </p:spPr>
      </p:pic>
    </p:spTree>
    <p:extLst>
      <p:ext uri="{BB962C8B-B14F-4D97-AF65-F5344CB8AC3E}">
        <p14:creationId xmlns:p14="http://schemas.microsoft.com/office/powerpoint/2010/main" val="196987362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4" name="Rectangle 2"/>
          <p:cNvSpPr>
            <a:spLocks/>
          </p:cNvSpPr>
          <p:nvPr/>
        </p:nvSpPr>
        <p:spPr bwMode="auto">
          <a:xfrm>
            <a:off x="4646613" y="1206500"/>
            <a:ext cx="4038600" cy="48768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292100" indent="-292100" algn="ctr" defTabSz="912813">
              <a:buClr>
                <a:schemeClr val="bg1"/>
              </a:buClr>
              <a:buFont typeface="Wingdings" pitchFamily="2" charset="2"/>
              <a:buNone/>
            </a:pPr>
            <a:r>
              <a:rPr lang="en-US" sz="2000" b="1">
                <a:solidFill>
                  <a:schemeClr val="bg1"/>
                </a:solidFill>
              </a:rPr>
              <a:t>Transition and Perform</a:t>
            </a:r>
          </a:p>
          <a:p>
            <a:pPr marL="292100" indent="-292100" algn="ctr" defTabSz="912813">
              <a:buClr>
                <a:schemeClr val="bg1"/>
              </a:buClr>
              <a:buFont typeface="Wingdings" pitchFamily="2" charset="2"/>
              <a:buNone/>
            </a:pPr>
            <a:r>
              <a:rPr lang="en-US" sz="2000" b="1">
                <a:solidFill>
                  <a:schemeClr val="bg1"/>
                </a:solidFill>
              </a:rPr>
              <a:t>In New Role</a:t>
            </a:r>
          </a:p>
          <a:p>
            <a:pPr marL="292100" indent="-292100" defTabSz="912813">
              <a:spcBef>
                <a:spcPct val="50000"/>
              </a:spcBef>
              <a:buClr>
                <a:schemeClr val="bg1"/>
              </a:buClr>
              <a:buFont typeface="Wingdings" pitchFamily="2" charset="2"/>
              <a:buAutoNum type="arabicPeriod"/>
            </a:pPr>
            <a:r>
              <a:rPr lang="en-US" sz="2000">
                <a:solidFill>
                  <a:schemeClr val="bg1"/>
                </a:solidFill>
              </a:rPr>
              <a:t>Evaluate offer and decide whether to accept position</a:t>
            </a:r>
          </a:p>
          <a:p>
            <a:pPr marL="292100" indent="-292100" defTabSz="912813">
              <a:spcBef>
                <a:spcPct val="50000"/>
              </a:spcBef>
              <a:buClr>
                <a:schemeClr val="bg1"/>
              </a:buClr>
              <a:buFont typeface="Wingdings" pitchFamily="2" charset="2"/>
              <a:buAutoNum type="arabicPeriod"/>
            </a:pPr>
            <a:r>
              <a:rPr lang="en-US" sz="2000">
                <a:solidFill>
                  <a:schemeClr val="bg1"/>
                </a:solidFill>
              </a:rPr>
              <a:t>Clarify expectations, priorities, and objectives for the role</a:t>
            </a:r>
          </a:p>
          <a:p>
            <a:pPr marL="292100" indent="-292100" defTabSz="912813">
              <a:spcBef>
                <a:spcPct val="50000"/>
              </a:spcBef>
              <a:buClr>
                <a:schemeClr val="bg1"/>
              </a:buClr>
              <a:buFont typeface="Wingdings" pitchFamily="2" charset="2"/>
              <a:buAutoNum type="arabicPeriod"/>
            </a:pPr>
            <a:r>
              <a:rPr lang="en-US" sz="2000">
                <a:solidFill>
                  <a:schemeClr val="bg1"/>
                </a:solidFill>
              </a:rPr>
              <a:t>Manage your Five Agendas as a leader</a:t>
            </a:r>
          </a:p>
          <a:p>
            <a:pPr marL="635000" lvl="1" indent="-177800" defTabSz="912813">
              <a:spcBef>
                <a:spcPct val="10000"/>
              </a:spcBef>
              <a:buClr>
                <a:schemeClr val="bg1"/>
              </a:buClr>
              <a:buFont typeface="Wingdings" pitchFamily="2" charset="2"/>
              <a:buChar char="§"/>
            </a:pPr>
            <a:r>
              <a:rPr lang="en-US" sz="2000">
                <a:solidFill>
                  <a:schemeClr val="bg1"/>
                </a:solidFill>
              </a:rPr>
              <a:t>Business agenda</a:t>
            </a:r>
          </a:p>
          <a:p>
            <a:pPr marL="635000" lvl="1" indent="-177800" defTabSz="912813">
              <a:spcBef>
                <a:spcPct val="10000"/>
              </a:spcBef>
              <a:buClr>
                <a:schemeClr val="bg1"/>
              </a:buClr>
              <a:buFont typeface="Wingdings" pitchFamily="2" charset="2"/>
              <a:buChar char="§"/>
            </a:pPr>
            <a:r>
              <a:rPr lang="en-US" sz="2000">
                <a:solidFill>
                  <a:schemeClr val="bg1"/>
                </a:solidFill>
              </a:rPr>
              <a:t>Leadership agenda</a:t>
            </a:r>
          </a:p>
          <a:p>
            <a:pPr marL="635000" lvl="1" indent="-177800" defTabSz="912813">
              <a:spcBef>
                <a:spcPct val="10000"/>
              </a:spcBef>
              <a:buClr>
                <a:schemeClr val="bg1"/>
              </a:buClr>
              <a:buFont typeface="Wingdings" pitchFamily="2" charset="2"/>
              <a:buChar char="§"/>
            </a:pPr>
            <a:r>
              <a:rPr lang="en-US" sz="2000">
                <a:solidFill>
                  <a:schemeClr val="bg1"/>
                </a:solidFill>
              </a:rPr>
              <a:t>Relationship agenda</a:t>
            </a:r>
          </a:p>
          <a:p>
            <a:pPr marL="635000" lvl="1" indent="-177800" defTabSz="912813">
              <a:spcBef>
                <a:spcPct val="10000"/>
              </a:spcBef>
              <a:buClr>
                <a:schemeClr val="bg1"/>
              </a:buClr>
              <a:buFont typeface="Wingdings" pitchFamily="2" charset="2"/>
              <a:buChar char="§"/>
            </a:pPr>
            <a:r>
              <a:rPr lang="en-US" sz="2000">
                <a:solidFill>
                  <a:schemeClr val="bg1"/>
                </a:solidFill>
              </a:rPr>
              <a:t>Personal agenda</a:t>
            </a:r>
          </a:p>
          <a:p>
            <a:pPr marL="635000" lvl="1" indent="-177800" defTabSz="912813">
              <a:spcBef>
                <a:spcPct val="10000"/>
              </a:spcBef>
              <a:buClr>
                <a:schemeClr val="bg1"/>
              </a:buClr>
              <a:buFont typeface="Wingdings" pitchFamily="2" charset="2"/>
              <a:buChar char="§"/>
            </a:pPr>
            <a:r>
              <a:rPr lang="en-US" sz="2000">
                <a:solidFill>
                  <a:schemeClr val="bg1"/>
                </a:solidFill>
              </a:rPr>
              <a:t>Learning agenda</a:t>
            </a:r>
          </a:p>
        </p:txBody>
      </p:sp>
      <p:sp>
        <p:nvSpPr>
          <p:cNvPr id="750595" name="Rectangle 3"/>
          <p:cNvSpPr>
            <a:spLocks/>
          </p:cNvSpPr>
          <p:nvPr/>
        </p:nvSpPr>
        <p:spPr bwMode="auto">
          <a:xfrm>
            <a:off x="455613" y="1206500"/>
            <a:ext cx="4038600" cy="4876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292100" indent="-292100" algn="ctr" defTabSz="912813">
              <a:buClr>
                <a:schemeClr val="bg1"/>
              </a:buClr>
              <a:buFont typeface="Wingdings" pitchFamily="2" charset="2"/>
              <a:buNone/>
            </a:pPr>
            <a:r>
              <a:rPr lang="en-US" sz="2000" b="1">
                <a:solidFill>
                  <a:schemeClr val="bg1"/>
                </a:solidFill>
              </a:rPr>
              <a:t>Manage Transitions</a:t>
            </a:r>
          </a:p>
          <a:p>
            <a:pPr marL="292100" indent="-292100" algn="ctr" defTabSz="912813">
              <a:buClr>
                <a:schemeClr val="bg1"/>
              </a:buClr>
              <a:buFont typeface="Wingdings" pitchFamily="2" charset="2"/>
              <a:buNone/>
            </a:pPr>
            <a:r>
              <a:rPr lang="en-US" sz="2000" b="1">
                <a:solidFill>
                  <a:schemeClr val="bg1"/>
                </a:solidFill>
              </a:rPr>
              <a:t>into New Roles</a:t>
            </a:r>
          </a:p>
          <a:p>
            <a:pPr marL="292100" indent="-292100" defTabSz="912813">
              <a:spcBef>
                <a:spcPct val="50000"/>
              </a:spcBef>
              <a:buClr>
                <a:schemeClr val="bg1"/>
              </a:buClr>
              <a:buFont typeface="Wingdings" pitchFamily="2" charset="2"/>
              <a:buAutoNum type="arabicPeriod"/>
            </a:pPr>
            <a:r>
              <a:rPr lang="en-US" sz="2000">
                <a:solidFill>
                  <a:schemeClr val="bg1"/>
                </a:solidFill>
              </a:rPr>
              <a:t>Assess readiness and fit for relevant roles</a:t>
            </a:r>
          </a:p>
          <a:p>
            <a:pPr marL="292100" indent="-292100" defTabSz="912813">
              <a:spcBef>
                <a:spcPct val="50000"/>
              </a:spcBef>
              <a:buClr>
                <a:schemeClr val="bg1"/>
              </a:buClr>
              <a:buFont typeface="Wingdings" pitchFamily="2" charset="2"/>
              <a:buAutoNum type="arabicPeriod"/>
            </a:pPr>
            <a:r>
              <a:rPr lang="en-US" sz="2000">
                <a:solidFill>
                  <a:schemeClr val="bg1"/>
                </a:solidFill>
              </a:rPr>
              <a:t>Select based on fit and opportunity for continued development</a:t>
            </a:r>
          </a:p>
          <a:p>
            <a:pPr marL="292100" indent="-292100" defTabSz="912813">
              <a:spcBef>
                <a:spcPct val="50000"/>
              </a:spcBef>
              <a:buClr>
                <a:schemeClr val="bg1"/>
              </a:buClr>
              <a:buFont typeface="Wingdings" pitchFamily="2" charset="2"/>
              <a:buAutoNum type="arabicPeriod"/>
            </a:pPr>
            <a:r>
              <a:rPr lang="en-US" sz="2000">
                <a:solidFill>
                  <a:schemeClr val="bg1"/>
                </a:solidFill>
              </a:rPr>
              <a:t>Support transitions</a:t>
            </a:r>
          </a:p>
          <a:p>
            <a:pPr marL="292100" indent="-292100" defTabSz="912813">
              <a:spcBef>
                <a:spcPct val="50000"/>
              </a:spcBef>
              <a:buClr>
                <a:schemeClr val="bg1"/>
              </a:buClr>
              <a:buFont typeface="Wingdings" pitchFamily="2" charset="2"/>
              <a:buAutoNum type="arabicPeriod"/>
            </a:pPr>
            <a:r>
              <a:rPr lang="en-US" sz="2000">
                <a:solidFill>
                  <a:schemeClr val="bg1"/>
                </a:solidFill>
              </a:rPr>
              <a:t>Reset expectations for the leader</a:t>
            </a:r>
          </a:p>
          <a:p>
            <a:pPr marL="292100" indent="-292100" defTabSz="912813">
              <a:spcBef>
                <a:spcPct val="50000"/>
              </a:spcBef>
              <a:buClr>
                <a:schemeClr val="bg1"/>
              </a:buClr>
              <a:buFont typeface="Wingdings" pitchFamily="2" charset="2"/>
              <a:buAutoNum type="arabicPeriod"/>
            </a:pPr>
            <a:r>
              <a:rPr lang="en-US" sz="2000">
                <a:solidFill>
                  <a:schemeClr val="bg1"/>
                </a:solidFill>
              </a:rPr>
              <a:t>Maintain focus on engaging and meeting the broader needs of the leader</a:t>
            </a:r>
          </a:p>
        </p:txBody>
      </p:sp>
      <p:sp>
        <p:nvSpPr>
          <p:cNvPr id="750596" name="Rectangle 4"/>
          <p:cNvSpPr>
            <a:spLocks noGrp="1"/>
          </p:cNvSpPr>
          <p:nvPr>
            <p:ph type="title"/>
          </p:nvPr>
        </p:nvSpPr>
        <p:spPr>
          <a:xfrm>
            <a:off x="279400" y="0"/>
            <a:ext cx="8628063" cy="828675"/>
          </a:xfrm>
        </p:spPr>
        <p:txBody>
          <a:bodyPr/>
          <a:lstStyle/>
          <a:p>
            <a:r>
              <a:rPr lang="en-US" smtClean="0"/>
              <a:t>Step 4: Transition into New Roles</a:t>
            </a:r>
          </a:p>
        </p:txBody>
      </p:sp>
    </p:spTree>
    <p:extLst>
      <p:ext uri="{BB962C8B-B14F-4D97-AF65-F5344CB8AC3E}">
        <p14:creationId xmlns:p14="http://schemas.microsoft.com/office/powerpoint/2010/main" val="233571514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05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059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6" name="Picture 6" descr="green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l="4802" t="4474" r="5556" b="4906"/>
          <a:stretch>
            <a:fillRect/>
          </a:stretch>
        </p:blipFill>
        <p:spPr bwMode="auto">
          <a:xfrm>
            <a:off x="0" y="950913"/>
            <a:ext cx="9144000" cy="539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207" name="Rectangle 7"/>
          <p:cNvSpPr>
            <a:spLocks noGrp="1"/>
          </p:cNvSpPr>
          <p:nvPr>
            <p:ph type="title"/>
          </p:nvPr>
        </p:nvSpPr>
        <p:spPr/>
        <p:txBody>
          <a:bodyPr/>
          <a:lstStyle/>
          <a:p>
            <a:r>
              <a:rPr lang="en-US" smtClean="0"/>
              <a:t>Objectives</a:t>
            </a:r>
          </a:p>
        </p:txBody>
      </p:sp>
      <p:sp>
        <p:nvSpPr>
          <p:cNvPr id="179202" name="Rectangle 8"/>
          <p:cNvSpPr>
            <a:spLocks noGrp="1"/>
          </p:cNvSpPr>
          <p:nvPr>
            <p:ph idx="1"/>
          </p:nvPr>
        </p:nvSpPr>
        <p:spPr/>
        <p:txBody>
          <a:bodyPr/>
          <a:lstStyle/>
          <a:p>
            <a:pPr marL="342900" indent="-342900" defTabSz="914400"/>
            <a:r>
              <a:rPr lang="en-US" dirty="0" smtClean="0">
                <a:solidFill>
                  <a:schemeClr val="bg1"/>
                </a:solidFill>
              </a:rPr>
              <a:t>Examine tools and frameworks, and gain new insights into how to:</a:t>
            </a:r>
          </a:p>
          <a:p>
            <a:pPr marL="742950" lvl="1" indent="-285750" defTabSz="914400">
              <a:spcBef>
                <a:spcPct val="40000"/>
              </a:spcBef>
            </a:pPr>
            <a:r>
              <a:rPr lang="en-US" sz="2400" dirty="0" smtClean="0">
                <a:solidFill>
                  <a:schemeClr val="tx1"/>
                </a:solidFill>
              </a:rPr>
              <a:t>Accurately identify high potentials</a:t>
            </a:r>
          </a:p>
          <a:p>
            <a:pPr marL="742950" lvl="1" indent="-285750" defTabSz="914400">
              <a:spcBef>
                <a:spcPct val="40000"/>
              </a:spcBef>
            </a:pPr>
            <a:r>
              <a:rPr lang="en-US" sz="2400" dirty="0" smtClean="0">
                <a:solidFill>
                  <a:schemeClr val="tx1"/>
                </a:solidFill>
              </a:rPr>
              <a:t>Accelerate high-potential development</a:t>
            </a:r>
          </a:p>
          <a:p>
            <a:pPr marL="742950" lvl="1" indent="-285750" defTabSz="914400">
              <a:spcBef>
                <a:spcPct val="40000"/>
              </a:spcBef>
            </a:pPr>
            <a:r>
              <a:rPr lang="en-US" sz="2400" dirty="0" smtClean="0">
                <a:solidFill>
                  <a:schemeClr val="tx1"/>
                </a:solidFill>
              </a:rPr>
              <a:t>Enhance your organization's ability to engage and retain high potentials</a:t>
            </a:r>
          </a:p>
          <a:p>
            <a:pPr marL="342900" indent="-342900" defTabSz="914400"/>
            <a:r>
              <a:rPr lang="en-US" dirty="0" smtClean="0">
                <a:solidFill>
                  <a:schemeClr val="bg1"/>
                </a:solidFill>
              </a:rPr>
              <a:t>Introduce </a:t>
            </a:r>
            <a:r>
              <a:rPr lang="en-US" dirty="0" err="1" smtClean="0">
                <a:solidFill>
                  <a:schemeClr val="bg1"/>
                </a:solidFill>
              </a:rPr>
              <a:t>Krannert’s</a:t>
            </a:r>
            <a:r>
              <a:rPr lang="en-US" dirty="0" smtClean="0">
                <a:solidFill>
                  <a:schemeClr val="bg1"/>
                </a:solidFill>
              </a:rPr>
              <a:t> new approach to high potential development for Professional Masters students</a:t>
            </a:r>
          </a:p>
          <a:p>
            <a:pPr marL="850900" lvl="1" indent="-342900" defTabSz="914400"/>
            <a:r>
              <a:rPr lang="en-US" dirty="0" smtClean="0">
                <a:solidFill>
                  <a:schemeClr val="tx1"/>
                </a:solidFill>
              </a:rPr>
              <a:t>And your potential involvement!</a:t>
            </a:r>
          </a:p>
          <a:p>
            <a:pPr marL="457200" lvl="1" indent="0" defTabSz="914400">
              <a:spcBef>
                <a:spcPct val="40000"/>
              </a:spcBef>
              <a:buNone/>
            </a:pPr>
            <a:endParaRPr lang="en-US" sz="3100" dirty="0" smtClean="0">
              <a:solidFill>
                <a:schemeClr val="tx1"/>
              </a:solidFill>
            </a:endParaRPr>
          </a:p>
        </p:txBody>
      </p:sp>
    </p:spTree>
    <p:extLst>
      <p:ext uri="{BB962C8B-B14F-4D97-AF65-F5344CB8AC3E}">
        <p14:creationId xmlns:p14="http://schemas.microsoft.com/office/powerpoint/2010/main" val="40596742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38" name="Rectangle 2"/>
          <p:cNvSpPr>
            <a:spLocks/>
          </p:cNvSpPr>
          <p:nvPr/>
        </p:nvSpPr>
        <p:spPr bwMode="auto">
          <a:xfrm>
            <a:off x="4646613" y="1206500"/>
            <a:ext cx="4038600" cy="48768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292100" indent="-292100" algn="ctr" defTabSz="912813">
              <a:buClr>
                <a:schemeClr val="bg1"/>
              </a:buClr>
              <a:buFont typeface="Wingdings" pitchFamily="2" charset="2"/>
              <a:buNone/>
            </a:pPr>
            <a:r>
              <a:rPr lang="en-US" sz="2000" b="1">
                <a:solidFill>
                  <a:schemeClr val="bg1"/>
                </a:solidFill>
              </a:rPr>
              <a:t>Manage Work and</a:t>
            </a:r>
          </a:p>
          <a:p>
            <a:pPr marL="292100" indent="-292100" algn="ctr" defTabSz="912813">
              <a:buClr>
                <a:schemeClr val="bg1"/>
              </a:buClr>
              <a:buFont typeface="Wingdings" pitchFamily="2" charset="2"/>
              <a:buNone/>
            </a:pPr>
            <a:r>
              <a:rPr lang="en-US" sz="2000" b="1">
                <a:solidFill>
                  <a:schemeClr val="bg1"/>
                </a:solidFill>
              </a:rPr>
              <a:t>Non-work Priorities</a:t>
            </a:r>
          </a:p>
          <a:p>
            <a:pPr marL="292100" indent="-292100" defTabSz="912813">
              <a:spcBef>
                <a:spcPct val="40000"/>
              </a:spcBef>
              <a:buClr>
                <a:schemeClr val="bg1"/>
              </a:buClr>
              <a:buFont typeface="Wingdings" pitchFamily="2" charset="2"/>
              <a:buAutoNum type="arabicPeriod"/>
            </a:pPr>
            <a:r>
              <a:rPr lang="en-US" sz="2000">
                <a:solidFill>
                  <a:schemeClr val="bg1"/>
                </a:solidFill>
              </a:rPr>
              <a:t>Develop an authentic, holistic vision for yourself and your life</a:t>
            </a:r>
          </a:p>
          <a:p>
            <a:pPr marL="292100" indent="-292100" defTabSz="912813">
              <a:spcBef>
                <a:spcPct val="40000"/>
              </a:spcBef>
              <a:buClr>
                <a:schemeClr val="bg1"/>
              </a:buClr>
              <a:buFont typeface="Wingdings" pitchFamily="2" charset="2"/>
              <a:buAutoNum type="arabicPeriod"/>
            </a:pPr>
            <a:r>
              <a:rPr lang="en-US" sz="2000">
                <a:solidFill>
                  <a:schemeClr val="bg1"/>
                </a:solidFill>
              </a:rPr>
              <a:t>Make appropriate choices to integrate work and non-work priorities</a:t>
            </a:r>
          </a:p>
          <a:p>
            <a:pPr marL="685800" lvl="1" indent="-228600" defTabSz="912813">
              <a:spcBef>
                <a:spcPct val="10000"/>
              </a:spcBef>
              <a:buClr>
                <a:schemeClr val="bg1"/>
              </a:buClr>
              <a:buFont typeface="Wingdings" pitchFamily="2" charset="2"/>
              <a:buChar char="§"/>
            </a:pPr>
            <a:r>
              <a:rPr lang="en-US" sz="2000">
                <a:solidFill>
                  <a:schemeClr val="bg1"/>
                </a:solidFill>
              </a:rPr>
              <a:t>Family</a:t>
            </a:r>
          </a:p>
          <a:p>
            <a:pPr marL="685800" lvl="1" indent="-228600" defTabSz="912813">
              <a:spcBef>
                <a:spcPct val="10000"/>
              </a:spcBef>
              <a:buClr>
                <a:schemeClr val="bg1"/>
              </a:buClr>
              <a:buFont typeface="Wingdings" pitchFamily="2" charset="2"/>
              <a:buChar char="§"/>
            </a:pPr>
            <a:r>
              <a:rPr lang="en-US" sz="2000">
                <a:solidFill>
                  <a:schemeClr val="bg1"/>
                </a:solidFill>
              </a:rPr>
              <a:t>Health and fitness</a:t>
            </a:r>
          </a:p>
          <a:p>
            <a:pPr marL="685800" lvl="1" indent="-228600" defTabSz="912813">
              <a:spcBef>
                <a:spcPct val="10000"/>
              </a:spcBef>
              <a:buClr>
                <a:schemeClr val="bg1"/>
              </a:buClr>
              <a:buFont typeface="Wingdings" pitchFamily="2" charset="2"/>
              <a:buChar char="§"/>
            </a:pPr>
            <a:r>
              <a:rPr lang="en-US" sz="2000">
                <a:solidFill>
                  <a:schemeClr val="bg1"/>
                </a:solidFill>
              </a:rPr>
              <a:t>Financial</a:t>
            </a:r>
          </a:p>
          <a:p>
            <a:pPr marL="685800" lvl="1" indent="-228600" defTabSz="912813">
              <a:spcBef>
                <a:spcPct val="10000"/>
              </a:spcBef>
              <a:buClr>
                <a:schemeClr val="bg1"/>
              </a:buClr>
              <a:buFont typeface="Wingdings" pitchFamily="2" charset="2"/>
              <a:buChar char="§"/>
            </a:pPr>
            <a:r>
              <a:rPr lang="en-US" sz="2000">
                <a:solidFill>
                  <a:schemeClr val="bg1"/>
                </a:solidFill>
              </a:rPr>
              <a:t>Community and social life</a:t>
            </a:r>
          </a:p>
          <a:p>
            <a:pPr marL="685800" lvl="1" indent="-228600" defTabSz="912813">
              <a:spcBef>
                <a:spcPct val="10000"/>
              </a:spcBef>
              <a:buClr>
                <a:schemeClr val="bg1"/>
              </a:buClr>
              <a:buFont typeface="Wingdings" pitchFamily="2" charset="2"/>
              <a:buChar char="§"/>
            </a:pPr>
            <a:r>
              <a:rPr lang="en-US" sz="2000">
                <a:solidFill>
                  <a:schemeClr val="bg1"/>
                </a:solidFill>
              </a:rPr>
              <a:t>Recreation and leisure</a:t>
            </a:r>
          </a:p>
          <a:p>
            <a:pPr marL="685800" lvl="1" indent="-228600" defTabSz="912813">
              <a:spcBef>
                <a:spcPct val="10000"/>
              </a:spcBef>
              <a:buClr>
                <a:schemeClr val="bg1"/>
              </a:buClr>
              <a:buFont typeface="Wingdings" pitchFamily="2" charset="2"/>
              <a:buChar char="§"/>
            </a:pPr>
            <a:r>
              <a:rPr lang="en-US" sz="2000">
                <a:solidFill>
                  <a:schemeClr val="bg1"/>
                </a:solidFill>
              </a:rPr>
              <a:t>Spiritual</a:t>
            </a:r>
          </a:p>
        </p:txBody>
      </p:sp>
      <p:sp>
        <p:nvSpPr>
          <p:cNvPr id="756739" name="Rectangle 3"/>
          <p:cNvSpPr>
            <a:spLocks/>
          </p:cNvSpPr>
          <p:nvPr/>
        </p:nvSpPr>
        <p:spPr bwMode="auto">
          <a:xfrm>
            <a:off x="293688" y="1206500"/>
            <a:ext cx="4200525" cy="4876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292100" indent="-292100" algn="ctr" defTabSz="912813">
              <a:buClr>
                <a:schemeClr val="bg1"/>
              </a:buClr>
              <a:buFont typeface="Wingdings" pitchFamily="2" charset="2"/>
              <a:buNone/>
            </a:pPr>
            <a:r>
              <a:rPr lang="en-US" sz="2000" b="1">
                <a:solidFill>
                  <a:schemeClr val="bg1"/>
                </a:solidFill>
              </a:rPr>
              <a:t>Address Governance,</a:t>
            </a:r>
          </a:p>
          <a:p>
            <a:pPr marL="292100" indent="-292100" algn="ctr" defTabSz="912813">
              <a:buClr>
                <a:schemeClr val="bg1"/>
              </a:buClr>
              <a:buFont typeface="Wingdings" pitchFamily="2" charset="2"/>
              <a:buNone/>
            </a:pPr>
            <a:r>
              <a:rPr lang="en-US" sz="2000" b="1">
                <a:solidFill>
                  <a:schemeClr val="bg1"/>
                </a:solidFill>
              </a:rPr>
              <a:t> Communication, and Evaluation</a:t>
            </a:r>
          </a:p>
          <a:p>
            <a:pPr marL="292100" indent="-292100" defTabSz="912813">
              <a:spcBef>
                <a:spcPct val="30000"/>
              </a:spcBef>
              <a:buClr>
                <a:schemeClr val="bg1"/>
              </a:buClr>
              <a:buFont typeface="Wingdings" pitchFamily="2" charset="2"/>
              <a:buAutoNum type="arabicPeriod"/>
            </a:pPr>
            <a:r>
              <a:rPr lang="en-US" sz="2000">
                <a:solidFill>
                  <a:schemeClr val="bg1"/>
                </a:solidFill>
              </a:rPr>
              <a:t>Set up management system and programs</a:t>
            </a:r>
          </a:p>
          <a:p>
            <a:pPr marL="292100" indent="-292100" defTabSz="912813">
              <a:spcBef>
                <a:spcPct val="30000"/>
              </a:spcBef>
              <a:buClr>
                <a:schemeClr val="bg1"/>
              </a:buClr>
              <a:buFont typeface="Wingdings" pitchFamily="2" charset="2"/>
              <a:buAutoNum type="arabicPeriod"/>
            </a:pPr>
            <a:r>
              <a:rPr lang="en-US" sz="2000">
                <a:solidFill>
                  <a:schemeClr val="bg1"/>
                </a:solidFill>
              </a:rPr>
              <a:t>Clarify policies and practices</a:t>
            </a:r>
          </a:p>
          <a:p>
            <a:pPr marL="292100" indent="-292100" defTabSz="912813">
              <a:spcBef>
                <a:spcPct val="30000"/>
              </a:spcBef>
              <a:buClr>
                <a:schemeClr val="bg1"/>
              </a:buClr>
              <a:buFont typeface="Wingdings" pitchFamily="2" charset="2"/>
              <a:buAutoNum type="arabicPeriod"/>
            </a:pPr>
            <a:r>
              <a:rPr lang="en-US" sz="2000">
                <a:solidFill>
                  <a:schemeClr val="bg1"/>
                </a:solidFill>
              </a:rPr>
              <a:t>Create and implement a communication plan</a:t>
            </a:r>
          </a:p>
          <a:p>
            <a:pPr marL="292100" indent="-292100" defTabSz="912813">
              <a:spcBef>
                <a:spcPct val="30000"/>
              </a:spcBef>
              <a:buClr>
                <a:schemeClr val="bg1"/>
              </a:buClr>
              <a:buFont typeface="Wingdings" pitchFamily="2" charset="2"/>
              <a:buAutoNum type="arabicPeriod"/>
            </a:pPr>
            <a:r>
              <a:rPr lang="en-US" sz="2000">
                <a:solidFill>
                  <a:schemeClr val="bg1"/>
                </a:solidFill>
              </a:rPr>
              <a:t>Ensure management support and alignment</a:t>
            </a:r>
          </a:p>
          <a:p>
            <a:pPr marL="292100" indent="-292100" defTabSz="912813">
              <a:spcBef>
                <a:spcPct val="30000"/>
              </a:spcBef>
              <a:buClr>
                <a:schemeClr val="bg1"/>
              </a:buClr>
              <a:buFont typeface="Wingdings" pitchFamily="2" charset="2"/>
              <a:buAutoNum type="arabicPeriod"/>
            </a:pPr>
            <a:r>
              <a:rPr lang="en-US" sz="2000">
                <a:solidFill>
                  <a:schemeClr val="bg1"/>
                </a:solidFill>
              </a:rPr>
              <a:t>Define employee “brand” and value proposition and how they apply to high-potential leaders</a:t>
            </a:r>
          </a:p>
          <a:p>
            <a:pPr marL="292100" indent="-292100" defTabSz="912813">
              <a:spcBef>
                <a:spcPct val="30000"/>
              </a:spcBef>
              <a:buClr>
                <a:schemeClr val="bg1"/>
              </a:buClr>
              <a:buFont typeface="Wingdings" pitchFamily="2" charset="2"/>
              <a:buAutoNum type="arabicPeriod"/>
            </a:pPr>
            <a:r>
              <a:rPr lang="en-US" altLang="ja-JP" sz="2000">
                <a:solidFill>
                  <a:schemeClr val="bg1"/>
                </a:solidFill>
                <a:ea typeface="MS PGothic" pitchFamily="34" charset="-128"/>
              </a:rPr>
              <a:t>Evaluate impact and effectiveness</a:t>
            </a:r>
            <a:endParaRPr lang="en-US" sz="2000">
              <a:solidFill>
                <a:schemeClr val="bg1"/>
              </a:solidFill>
            </a:endParaRPr>
          </a:p>
        </p:txBody>
      </p:sp>
      <p:sp>
        <p:nvSpPr>
          <p:cNvPr id="756740" name="Rectangle 4"/>
          <p:cNvSpPr>
            <a:spLocks noGrp="1"/>
          </p:cNvSpPr>
          <p:nvPr>
            <p:ph type="title"/>
          </p:nvPr>
        </p:nvSpPr>
        <p:spPr>
          <a:xfrm>
            <a:off x="279400" y="0"/>
            <a:ext cx="8628063" cy="828675"/>
          </a:xfrm>
        </p:spPr>
        <p:txBody>
          <a:bodyPr>
            <a:normAutofit/>
          </a:bodyPr>
          <a:lstStyle/>
          <a:p>
            <a:r>
              <a:rPr lang="en-US" smtClean="0"/>
              <a:t>Step 5: Manage the Broader Context</a:t>
            </a:r>
          </a:p>
        </p:txBody>
      </p:sp>
    </p:spTree>
    <p:extLst>
      <p:ext uri="{BB962C8B-B14F-4D97-AF65-F5344CB8AC3E}">
        <p14:creationId xmlns:p14="http://schemas.microsoft.com/office/powerpoint/2010/main" val="224051569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67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67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Rectangle 2"/>
          <p:cNvSpPr>
            <a:spLocks noChangeArrowheads="1"/>
          </p:cNvSpPr>
          <p:nvPr/>
        </p:nvSpPr>
        <p:spPr bwMode="auto">
          <a:xfrm>
            <a:off x="469900" y="5141913"/>
            <a:ext cx="8382000" cy="827087"/>
          </a:xfrm>
          <a:prstGeom prst="rect">
            <a:avLst/>
          </a:prstGeom>
          <a:gradFill rotWithShape="1">
            <a:gsLst>
              <a:gs pos="0">
                <a:srgbClr val="018F9A">
                  <a:alpha val="25000"/>
                </a:srgbClr>
              </a:gs>
              <a:gs pos="100000">
                <a:srgbClr val="7F9D01">
                  <a:alpha val="25000"/>
                </a:srgbClr>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89507" name="Rectangle 3"/>
          <p:cNvSpPr>
            <a:spLocks noChangeArrowheads="1"/>
          </p:cNvSpPr>
          <p:nvPr/>
        </p:nvSpPr>
        <p:spPr bwMode="auto">
          <a:xfrm>
            <a:off x="469900" y="4354513"/>
            <a:ext cx="8382000" cy="739775"/>
          </a:xfrm>
          <a:prstGeom prst="rect">
            <a:avLst/>
          </a:prstGeom>
          <a:gradFill rotWithShape="1">
            <a:gsLst>
              <a:gs pos="0">
                <a:srgbClr val="018F9A">
                  <a:alpha val="25000"/>
                </a:srgbClr>
              </a:gs>
              <a:gs pos="100000">
                <a:srgbClr val="7F9D01">
                  <a:alpha val="25000"/>
                </a:srgbClr>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89508" name="Rectangle 4"/>
          <p:cNvSpPr>
            <a:spLocks noChangeArrowheads="1"/>
          </p:cNvSpPr>
          <p:nvPr/>
        </p:nvSpPr>
        <p:spPr bwMode="auto">
          <a:xfrm>
            <a:off x="469900" y="3490913"/>
            <a:ext cx="8382000" cy="815975"/>
          </a:xfrm>
          <a:prstGeom prst="rect">
            <a:avLst/>
          </a:prstGeom>
          <a:gradFill rotWithShape="1">
            <a:gsLst>
              <a:gs pos="0">
                <a:srgbClr val="018F9A">
                  <a:alpha val="25000"/>
                </a:srgbClr>
              </a:gs>
              <a:gs pos="100000">
                <a:srgbClr val="7F9D01">
                  <a:alpha val="25000"/>
                </a:srgbClr>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89509" name="Rectangle 5"/>
          <p:cNvSpPr>
            <a:spLocks noChangeArrowheads="1"/>
          </p:cNvSpPr>
          <p:nvPr/>
        </p:nvSpPr>
        <p:spPr bwMode="auto">
          <a:xfrm>
            <a:off x="469900" y="2767013"/>
            <a:ext cx="8382000" cy="676275"/>
          </a:xfrm>
          <a:prstGeom prst="rect">
            <a:avLst/>
          </a:prstGeom>
          <a:gradFill rotWithShape="1">
            <a:gsLst>
              <a:gs pos="0">
                <a:srgbClr val="018F9A">
                  <a:alpha val="25000"/>
                </a:srgbClr>
              </a:gs>
              <a:gs pos="100000">
                <a:srgbClr val="7F9D01">
                  <a:alpha val="25000"/>
                </a:srgbClr>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89510" name="Rectangle 6"/>
          <p:cNvSpPr>
            <a:spLocks noChangeArrowheads="1"/>
          </p:cNvSpPr>
          <p:nvPr/>
        </p:nvSpPr>
        <p:spPr bwMode="auto">
          <a:xfrm>
            <a:off x="469900" y="2033588"/>
            <a:ext cx="8382000" cy="685800"/>
          </a:xfrm>
          <a:prstGeom prst="rect">
            <a:avLst/>
          </a:prstGeom>
          <a:gradFill rotWithShape="1">
            <a:gsLst>
              <a:gs pos="0">
                <a:srgbClr val="018F9A">
                  <a:alpha val="25000"/>
                </a:srgbClr>
              </a:gs>
              <a:gs pos="100000">
                <a:srgbClr val="7F9D01">
                  <a:alpha val="25000"/>
                </a:srgbClr>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89511" name="Rectangle 7"/>
          <p:cNvSpPr>
            <a:spLocks noGrp="1"/>
          </p:cNvSpPr>
          <p:nvPr>
            <p:ph type="title"/>
          </p:nvPr>
        </p:nvSpPr>
        <p:spPr>
          <a:xfrm>
            <a:off x="279400" y="0"/>
            <a:ext cx="8628063" cy="758825"/>
          </a:xfrm>
        </p:spPr>
        <p:txBody>
          <a:bodyPr>
            <a:normAutofit/>
          </a:bodyPr>
          <a:lstStyle/>
          <a:p>
            <a:r>
              <a:rPr lang="en-US" smtClean="0"/>
              <a:t>Where Will You Take Action?</a:t>
            </a:r>
            <a:endParaRPr lang="en-US" b="0" baseline="30000" smtClean="0"/>
          </a:p>
        </p:txBody>
      </p:sp>
      <p:sp>
        <p:nvSpPr>
          <p:cNvPr id="789512" name="Text Box 8"/>
          <p:cNvSpPr txBox="1">
            <a:spLocks noChangeArrowheads="1"/>
          </p:cNvSpPr>
          <p:nvPr/>
        </p:nvSpPr>
        <p:spPr bwMode="auto">
          <a:xfrm>
            <a:off x="441325" y="1719263"/>
            <a:ext cx="2587625" cy="4592637"/>
          </a:xfrm>
          <a:prstGeom prst="rect">
            <a:avLst/>
          </a:prstGeom>
          <a:noFill/>
          <a:ln>
            <a:noFill/>
          </a:ln>
          <a:effectLst/>
          <a:extLst>
            <a:ext uri="{909E8E84-426E-40dd-AFC4-6F175D3DCCD1}">
              <a14:hiddenFill xmlns:a14="http://schemas.microsoft.com/office/drawing/2010/main">
                <a:solidFill>
                  <a:srgbClr val="018F9A"/>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defTabSz="912813">
              <a:spcBef>
                <a:spcPct val="20000"/>
              </a:spcBef>
              <a:buClr>
                <a:schemeClr val="accent1"/>
              </a:buClr>
              <a:buFont typeface="Wingdings" pitchFamily="2" charset="2"/>
              <a:buChar char="§"/>
              <a:defRPr sz="1600">
                <a:solidFill>
                  <a:srgbClr val="FFFFFF"/>
                </a:solidFill>
                <a:latin typeface="Arial" charset="0"/>
                <a:cs typeface="Arial" charset="0"/>
              </a:defRPr>
            </a:lvl1pPr>
            <a:lvl2pPr marL="800100" indent="-342900" defTabSz="912813">
              <a:spcBef>
                <a:spcPct val="20000"/>
              </a:spcBef>
              <a:buClr>
                <a:schemeClr val="accent1"/>
              </a:buClr>
              <a:buFont typeface="Wingdings" pitchFamily="2" charset="2"/>
              <a:buChar char="§"/>
              <a:defRPr sz="1600">
                <a:solidFill>
                  <a:srgbClr val="FFFFFF"/>
                </a:solidFill>
                <a:latin typeface="Arial" charset="0"/>
                <a:cs typeface="Arial" charset="0"/>
              </a:defRPr>
            </a:lvl2pPr>
            <a:lvl3pPr marL="1257300" indent="-342900" defTabSz="912813">
              <a:spcBef>
                <a:spcPct val="20000"/>
              </a:spcBef>
              <a:buClr>
                <a:schemeClr val="accent1"/>
              </a:buClr>
              <a:buFont typeface="Wingdings" pitchFamily="2" charset="2"/>
              <a:buChar char="§"/>
              <a:defRPr sz="1600">
                <a:solidFill>
                  <a:srgbClr val="FFFFFF"/>
                </a:solidFill>
                <a:latin typeface="Arial" charset="0"/>
                <a:cs typeface="Arial" charset="0"/>
              </a:defRPr>
            </a:lvl3pPr>
            <a:lvl4pPr marL="1714500" indent="-342900" defTabSz="912813">
              <a:spcBef>
                <a:spcPct val="20000"/>
              </a:spcBef>
              <a:buClr>
                <a:schemeClr val="accent1"/>
              </a:buClr>
              <a:buFont typeface="Wingdings" pitchFamily="2" charset="2"/>
              <a:buChar char="§"/>
              <a:defRPr sz="1600">
                <a:solidFill>
                  <a:srgbClr val="FFFFFF"/>
                </a:solidFill>
                <a:latin typeface="Arial" charset="0"/>
                <a:cs typeface="Arial" charset="0"/>
              </a:defRPr>
            </a:lvl4pPr>
            <a:lvl5pPr marL="2171700" indent="-342900" defTabSz="912813">
              <a:spcBef>
                <a:spcPct val="20000"/>
              </a:spcBef>
              <a:buClr>
                <a:schemeClr val="accent1"/>
              </a:buClr>
              <a:buFont typeface="Wingdings" pitchFamily="2" charset="2"/>
              <a:buChar char="§"/>
              <a:defRPr sz="1600">
                <a:solidFill>
                  <a:srgbClr val="FFFFFF"/>
                </a:solidFill>
                <a:latin typeface="Arial" charset="0"/>
                <a:cs typeface="Arial" charset="0"/>
              </a:defRPr>
            </a:lvl5pPr>
            <a:lvl6pPr marL="2628900" indent="-342900"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6pPr>
            <a:lvl7pPr marL="3086100" indent="-342900"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7pPr>
            <a:lvl8pPr marL="3543300" indent="-342900"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8pPr>
            <a:lvl9pPr marL="4000500" indent="-342900"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9pPr>
          </a:lstStyle>
          <a:p>
            <a:pPr algn="ctr">
              <a:spcBef>
                <a:spcPct val="0"/>
              </a:spcBef>
              <a:buFont typeface="Wingdings" pitchFamily="2" charset="2"/>
              <a:buNone/>
            </a:pPr>
            <a:r>
              <a:rPr lang="en-US" b="1">
                <a:solidFill>
                  <a:schemeClr val="tx1"/>
                </a:solidFill>
              </a:rPr>
              <a:t>Organization’s Process</a:t>
            </a:r>
            <a:endParaRPr lang="en-US">
              <a:solidFill>
                <a:schemeClr val="tx1"/>
              </a:solidFill>
            </a:endParaRPr>
          </a:p>
          <a:p>
            <a:pPr>
              <a:spcBef>
                <a:spcPct val="50000"/>
              </a:spcBef>
              <a:buClr>
                <a:schemeClr val="tx1"/>
              </a:buClr>
              <a:buFont typeface="Wingdings" pitchFamily="2" charset="2"/>
              <a:buAutoNum type="arabicPeriod"/>
            </a:pPr>
            <a:r>
              <a:rPr lang="en-US">
                <a:solidFill>
                  <a:schemeClr val="tx1"/>
                </a:solidFill>
              </a:rPr>
              <a:t>Forecast talent needs and requirements</a:t>
            </a:r>
          </a:p>
          <a:p>
            <a:pPr>
              <a:spcBef>
                <a:spcPct val="100000"/>
              </a:spcBef>
              <a:buClr>
                <a:schemeClr val="tx1"/>
              </a:buClr>
              <a:buFont typeface="Wingdings" pitchFamily="2" charset="2"/>
              <a:buAutoNum type="arabicPeriod"/>
            </a:pPr>
            <a:r>
              <a:rPr lang="en-US">
                <a:solidFill>
                  <a:schemeClr val="tx1"/>
                </a:solidFill>
              </a:rPr>
              <a:t>Accurately identify and engage high potentials</a:t>
            </a:r>
          </a:p>
          <a:p>
            <a:pPr>
              <a:lnSpc>
                <a:spcPct val="90000"/>
              </a:lnSpc>
              <a:spcBef>
                <a:spcPct val="100000"/>
              </a:spcBef>
              <a:buClr>
                <a:schemeClr val="tx1"/>
              </a:buClr>
              <a:buFont typeface="Wingdings" pitchFamily="2" charset="2"/>
              <a:buAutoNum type="arabicPeriod"/>
            </a:pPr>
            <a:r>
              <a:rPr lang="en-US">
                <a:solidFill>
                  <a:schemeClr val="tx1"/>
                </a:solidFill>
              </a:rPr>
              <a:t>Accelerate development for </a:t>
            </a:r>
            <a:br>
              <a:rPr lang="en-US">
                <a:solidFill>
                  <a:schemeClr val="tx1"/>
                </a:solidFill>
              </a:rPr>
            </a:br>
            <a:r>
              <a:rPr lang="en-US">
                <a:solidFill>
                  <a:schemeClr val="tx1"/>
                </a:solidFill>
              </a:rPr>
              <a:t>high potentials</a:t>
            </a:r>
          </a:p>
          <a:p>
            <a:pPr>
              <a:spcBef>
                <a:spcPct val="100000"/>
              </a:spcBef>
              <a:buClr>
                <a:schemeClr val="tx1"/>
              </a:buClr>
              <a:buFont typeface="Wingdings" pitchFamily="2" charset="2"/>
              <a:buAutoNum type="arabicPeriod"/>
            </a:pPr>
            <a:r>
              <a:rPr lang="en-US">
                <a:solidFill>
                  <a:schemeClr val="tx1"/>
                </a:solidFill>
              </a:rPr>
              <a:t>Manage transitions</a:t>
            </a:r>
            <a:br>
              <a:rPr lang="en-US">
                <a:solidFill>
                  <a:schemeClr val="tx1"/>
                </a:solidFill>
              </a:rPr>
            </a:br>
            <a:r>
              <a:rPr lang="en-US">
                <a:solidFill>
                  <a:schemeClr val="tx1"/>
                </a:solidFill>
              </a:rPr>
              <a:t>into new roles</a:t>
            </a:r>
          </a:p>
          <a:p>
            <a:pPr>
              <a:spcBef>
                <a:spcPct val="100000"/>
              </a:spcBef>
              <a:buClr>
                <a:schemeClr val="tx1"/>
              </a:buClr>
              <a:buFont typeface="Wingdings" pitchFamily="2" charset="2"/>
              <a:buAutoNum type="arabicPeriod"/>
            </a:pPr>
            <a:r>
              <a:rPr lang="en-US">
                <a:solidFill>
                  <a:schemeClr val="tx1"/>
                </a:solidFill>
              </a:rPr>
              <a:t>Address governance, communication, and evaluation</a:t>
            </a:r>
          </a:p>
          <a:p>
            <a:pPr>
              <a:buClr>
                <a:schemeClr val="tx1"/>
              </a:buClr>
              <a:buFont typeface="Wingdings" pitchFamily="2" charset="2"/>
              <a:buNone/>
            </a:pPr>
            <a:endParaRPr lang="en-US">
              <a:solidFill>
                <a:schemeClr val="tx1"/>
              </a:solidFill>
            </a:endParaRPr>
          </a:p>
        </p:txBody>
      </p:sp>
      <p:grpSp>
        <p:nvGrpSpPr>
          <p:cNvPr id="789513" name="Group 9"/>
          <p:cNvGrpSpPr>
            <a:grpSpLocks/>
          </p:cNvGrpSpPr>
          <p:nvPr/>
        </p:nvGrpSpPr>
        <p:grpSpPr bwMode="auto">
          <a:xfrm>
            <a:off x="3195638" y="2438400"/>
            <a:ext cx="3013075" cy="3151188"/>
            <a:chOff x="2013" y="1427"/>
            <a:chExt cx="1898" cy="1985"/>
          </a:xfrm>
        </p:grpSpPr>
        <p:pic>
          <p:nvPicPr>
            <p:cNvPr id="789514" name="Picture 10" descr="HPPL_circ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3" y="1514"/>
              <a:ext cx="1898" cy="1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9515" name="WordArt 11"/>
            <p:cNvSpPr>
              <a:spLocks noChangeArrowheads="1" noChangeShapeType="1" noTextEdit="1"/>
            </p:cNvSpPr>
            <p:nvPr/>
          </p:nvSpPr>
          <p:spPr bwMode="auto">
            <a:xfrm>
              <a:off x="2264" y="1427"/>
              <a:ext cx="1396" cy="87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2171932"/>
                </a:avLst>
              </a:prstTxWarp>
            </a:bodyPr>
            <a:lstStyle/>
            <a:p>
              <a:pPr algn="ctr"/>
              <a:r>
                <a:rPr lang="en-US" sz="1800" kern="10">
                  <a:ln w="9525">
                    <a:solidFill>
                      <a:srgbClr val="675C53"/>
                    </a:solidFill>
                    <a:round/>
                    <a:headEnd/>
                    <a:tailEnd/>
                  </a:ln>
                  <a:solidFill>
                    <a:srgbClr val="000000"/>
                  </a:solidFill>
                  <a:latin typeface="Arial"/>
                  <a:cs typeface="Arial"/>
                </a:rPr>
                <a:t>High-Potential Experience Cycle™</a:t>
              </a:r>
            </a:p>
          </p:txBody>
        </p:sp>
      </p:grpSp>
      <p:grpSp>
        <p:nvGrpSpPr>
          <p:cNvPr id="789516" name="Group 12"/>
          <p:cNvGrpSpPr>
            <a:grpSpLocks/>
          </p:cNvGrpSpPr>
          <p:nvPr/>
        </p:nvGrpSpPr>
        <p:grpSpPr bwMode="auto">
          <a:xfrm>
            <a:off x="4121150" y="3929063"/>
            <a:ext cx="1173163" cy="319087"/>
            <a:chOff x="2596" y="2361"/>
            <a:chExt cx="739" cy="201"/>
          </a:xfrm>
        </p:grpSpPr>
        <p:pic>
          <p:nvPicPr>
            <p:cNvPr id="789517" name="Picture 11" descr="Hipo_Bar.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6" y="2361"/>
              <a:ext cx="739"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9518" name="TextBox 38"/>
            <p:cNvSpPr txBox="1">
              <a:spLocks noChangeArrowheads="1"/>
            </p:cNvSpPr>
            <p:nvPr/>
          </p:nvSpPr>
          <p:spPr bwMode="auto">
            <a:xfrm>
              <a:off x="2612" y="2382"/>
              <a:ext cx="69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938">
                <a:spcBef>
                  <a:spcPct val="20000"/>
                </a:spcBef>
                <a:buClr>
                  <a:schemeClr val="accent1"/>
                </a:buClr>
                <a:buFont typeface="Wingdings" pitchFamily="2" charset="2"/>
                <a:buChar char="§"/>
                <a:defRPr sz="1600">
                  <a:solidFill>
                    <a:srgbClr val="FFFFFF"/>
                  </a:solidFill>
                  <a:latin typeface="Arial" charset="0"/>
                  <a:cs typeface="Arial" charset="0"/>
                </a:defRPr>
              </a:lvl1pPr>
              <a:lvl2pPr marL="37931725" indent="-37474525">
                <a:spcBef>
                  <a:spcPct val="20000"/>
                </a:spcBef>
                <a:buClr>
                  <a:schemeClr val="accent1"/>
                </a:buClr>
                <a:buFont typeface="Wingdings" pitchFamily="2" charset="2"/>
                <a:buChar char="§"/>
                <a:defRPr sz="1600">
                  <a:solidFill>
                    <a:srgbClr val="FFFFFF"/>
                  </a:solidFill>
                  <a:latin typeface="Arial" charset="0"/>
                  <a:cs typeface="Arial" charset="0"/>
                </a:defRPr>
              </a:lvl2pPr>
              <a:lvl3pPr>
                <a:spcBef>
                  <a:spcPct val="20000"/>
                </a:spcBef>
                <a:defRPr sz="1600">
                  <a:solidFill>
                    <a:srgbClr val="FFFFFF"/>
                  </a:solidFill>
                  <a:latin typeface="Arial" charset="0"/>
                  <a:cs typeface="Arial" charset="0"/>
                </a:defRPr>
              </a:lvl3pPr>
              <a:lvl4pPr>
                <a:spcBef>
                  <a:spcPct val="20000"/>
                </a:spcBef>
                <a:defRPr sz="1600">
                  <a:solidFill>
                    <a:srgbClr val="FFFFFF"/>
                  </a:solidFill>
                  <a:latin typeface="Arial" charset="0"/>
                  <a:cs typeface="Arial" charset="0"/>
                </a:defRPr>
              </a:lvl4pPr>
              <a:lvl5pPr>
                <a:spcBef>
                  <a:spcPct val="20000"/>
                </a:spcBef>
                <a:defRPr sz="1600">
                  <a:solidFill>
                    <a:srgbClr val="FFFFFF"/>
                  </a:solidFill>
                  <a:latin typeface="Arial" charset="0"/>
                  <a:cs typeface="Arial" charset="0"/>
                </a:defRPr>
              </a:lvl5pPr>
              <a:lvl6pPr marL="457200" fontAlgn="base">
                <a:spcBef>
                  <a:spcPct val="20000"/>
                </a:spcBef>
                <a:spcAft>
                  <a:spcPct val="0"/>
                </a:spcAft>
                <a:defRPr sz="1600">
                  <a:solidFill>
                    <a:srgbClr val="FFFFFF"/>
                  </a:solidFill>
                  <a:latin typeface="Arial" charset="0"/>
                  <a:cs typeface="Arial" charset="0"/>
                </a:defRPr>
              </a:lvl6pPr>
              <a:lvl7pPr marL="914400" fontAlgn="base">
                <a:spcBef>
                  <a:spcPct val="20000"/>
                </a:spcBef>
                <a:spcAft>
                  <a:spcPct val="0"/>
                </a:spcAft>
                <a:defRPr sz="1600">
                  <a:solidFill>
                    <a:srgbClr val="FFFFFF"/>
                  </a:solidFill>
                  <a:latin typeface="Arial" charset="0"/>
                  <a:cs typeface="Arial" charset="0"/>
                </a:defRPr>
              </a:lvl7pPr>
              <a:lvl8pPr marL="1371600" fontAlgn="base">
                <a:spcBef>
                  <a:spcPct val="20000"/>
                </a:spcBef>
                <a:spcAft>
                  <a:spcPct val="0"/>
                </a:spcAft>
                <a:defRPr sz="1600">
                  <a:solidFill>
                    <a:srgbClr val="FFFFFF"/>
                  </a:solidFill>
                  <a:latin typeface="Arial" charset="0"/>
                  <a:cs typeface="Arial" charset="0"/>
                </a:defRPr>
              </a:lvl8pPr>
              <a:lvl9pPr marL="1828800" fontAlgn="base">
                <a:spcBef>
                  <a:spcPct val="20000"/>
                </a:spcBef>
                <a:spcAft>
                  <a:spcPct val="0"/>
                </a:spcAft>
                <a:defRPr sz="1600">
                  <a:solidFill>
                    <a:srgbClr val="FFFFFF"/>
                  </a:solidFill>
                  <a:latin typeface="Arial" charset="0"/>
                  <a:cs typeface="Arial" charset="0"/>
                </a:defRPr>
              </a:lvl9pPr>
            </a:lstStyle>
            <a:p>
              <a:pPr algn="ctr">
                <a:buFont typeface="Wingdings" pitchFamily="2" charset="2"/>
                <a:buNone/>
              </a:pPr>
              <a:r>
                <a:rPr lang="en-US" sz="1000" b="1">
                  <a:solidFill>
                    <a:schemeClr val="bg1"/>
                  </a:solidFill>
                  <a:latin typeface="Arial Bold" pitchFamily="-106" charset="0"/>
                  <a:cs typeface="Arial Bold" pitchFamily="-106" charset="0"/>
                </a:rPr>
                <a:t>3 Develop</a:t>
              </a:r>
              <a:endParaRPr lang="en-US" sz="1000" b="1">
                <a:solidFill>
                  <a:schemeClr val="bg1"/>
                </a:solidFill>
              </a:endParaRPr>
            </a:p>
          </p:txBody>
        </p:sp>
      </p:grpSp>
      <p:grpSp>
        <p:nvGrpSpPr>
          <p:cNvPr id="789519" name="Group 15"/>
          <p:cNvGrpSpPr>
            <a:grpSpLocks/>
          </p:cNvGrpSpPr>
          <p:nvPr/>
        </p:nvGrpSpPr>
        <p:grpSpPr bwMode="auto">
          <a:xfrm>
            <a:off x="4148138" y="4516438"/>
            <a:ext cx="1109662" cy="303212"/>
            <a:chOff x="2613" y="2731"/>
            <a:chExt cx="699" cy="191"/>
          </a:xfrm>
        </p:grpSpPr>
        <p:pic>
          <p:nvPicPr>
            <p:cNvPr id="789520" name="Picture 11" descr="Hipo_Bar.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13" y="2731"/>
              <a:ext cx="699"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9521" name="TextBox 38"/>
            <p:cNvSpPr txBox="1">
              <a:spLocks noChangeArrowheads="1"/>
            </p:cNvSpPr>
            <p:nvPr/>
          </p:nvSpPr>
          <p:spPr bwMode="auto">
            <a:xfrm>
              <a:off x="2630" y="2750"/>
              <a:ext cx="66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938">
                <a:spcBef>
                  <a:spcPct val="20000"/>
                </a:spcBef>
                <a:buClr>
                  <a:schemeClr val="accent1"/>
                </a:buClr>
                <a:buFont typeface="Wingdings" pitchFamily="2" charset="2"/>
                <a:buChar char="§"/>
                <a:defRPr sz="1600">
                  <a:solidFill>
                    <a:srgbClr val="FFFFFF"/>
                  </a:solidFill>
                  <a:latin typeface="Arial" charset="0"/>
                  <a:cs typeface="Arial" charset="0"/>
                </a:defRPr>
              </a:lvl1pPr>
              <a:lvl2pPr marL="37931725" indent="-37474525">
                <a:spcBef>
                  <a:spcPct val="20000"/>
                </a:spcBef>
                <a:buClr>
                  <a:schemeClr val="accent1"/>
                </a:buClr>
                <a:buFont typeface="Wingdings" pitchFamily="2" charset="2"/>
                <a:buChar char="§"/>
                <a:defRPr sz="1600">
                  <a:solidFill>
                    <a:srgbClr val="FFFFFF"/>
                  </a:solidFill>
                  <a:latin typeface="Arial" charset="0"/>
                  <a:cs typeface="Arial" charset="0"/>
                </a:defRPr>
              </a:lvl2pPr>
              <a:lvl3pPr>
                <a:spcBef>
                  <a:spcPct val="20000"/>
                </a:spcBef>
                <a:defRPr sz="1600">
                  <a:solidFill>
                    <a:srgbClr val="FFFFFF"/>
                  </a:solidFill>
                  <a:latin typeface="Arial" charset="0"/>
                  <a:cs typeface="Arial" charset="0"/>
                </a:defRPr>
              </a:lvl3pPr>
              <a:lvl4pPr>
                <a:spcBef>
                  <a:spcPct val="20000"/>
                </a:spcBef>
                <a:defRPr sz="1600">
                  <a:solidFill>
                    <a:srgbClr val="FFFFFF"/>
                  </a:solidFill>
                  <a:latin typeface="Arial" charset="0"/>
                  <a:cs typeface="Arial" charset="0"/>
                </a:defRPr>
              </a:lvl4pPr>
              <a:lvl5pPr>
                <a:spcBef>
                  <a:spcPct val="20000"/>
                </a:spcBef>
                <a:defRPr sz="1600">
                  <a:solidFill>
                    <a:srgbClr val="FFFFFF"/>
                  </a:solidFill>
                  <a:latin typeface="Arial" charset="0"/>
                  <a:cs typeface="Arial" charset="0"/>
                </a:defRPr>
              </a:lvl5pPr>
              <a:lvl6pPr marL="457200" fontAlgn="base">
                <a:spcBef>
                  <a:spcPct val="20000"/>
                </a:spcBef>
                <a:spcAft>
                  <a:spcPct val="0"/>
                </a:spcAft>
                <a:defRPr sz="1600">
                  <a:solidFill>
                    <a:srgbClr val="FFFFFF"/>
                  </a:solidFill>
                  <a:latin typeface="Arial" charset="0"/>
                  <a:cs typeface="Arial" charset="0"/>
                </a:defRPr>
              </a:lvl6pPr>
              <a:lvl7pPr marL="914400" fontAlgn="base">
                <a:spcBef>
                  <a:spcPct val="20000"/>
                </a:spcBef>
                <a:spcAft>
                  <a:spcPct val="0"/>
                </a:spcAft>
                <a:defRPr sz="1600">
                  <a:solidFill>
                    <a:srgbClr val="FFFFFF"/>
                  </a:solidFill>
                  <a:latin typeface="Arial" charset="0"/>
                  <a:cs typeface="Arial" charset="0"/>
                </a:defRPr>
              </a:lvl7pPr>
              <a:lvl8pPr marL="1371600" fontAlgn="base">
                <a:spcBef>
                  <a:spcPct val="20000"/>
                </a:spcBef>
                <a:spcAft>
                  <a:spcPct val="0"/>
                </a:spcAft>
                <a:defRPr sz="1600">
                  <a:solidFill>
                    <a:srgbClr val="FFFFFF"/>
                  </a:solidFill>
                  <a:latin typeface="Arial" charset="0"/>
                  <a:cs typeface="Arial" charset="0"/>
                </a:defRPr>
              </a:lvl8pPr>
              <a:lvl9pPr marL="1828800" fontAlgn="base">
                <a:spcBef>
                  <a:spcPct val="20000"/>
                </a:spcBef>
                <a:spcAft>
                  <a:spcPct val="0"/>
                </a:spcAft>
                <a:defRPr sz="1600">
                  <a:solidFill>
                    <a:srgbClr val="FFFFFF"/>
                  </a:solidFill>
                  <a:latin typeface="Arial" charset="0"/>
                  <a:cs typeface="Arial" charset="0"/>
                </a:defRPr>
              </a:lvl9pPr>
            </a:lstStyle>
            <a:p>
              <a:pPr algn="ctr">
                <a:buFont typeface="Wingdings" pitchFamily="2" charset="2"/>
                <a:buNone/>
              </a:pPr>
              <a:r>
                <a:rPr lang="en-US" sz="1000" b="1">
                  <a:solidFill>
                    <a:schemeClr val="bg1"/>
                  </a:solidFill>
                  <a:latin typeface="Arial Bold" pitchFamily="-106" charset="0"/>
                  <a:cs typeface="Arial Bold" pitchFamily="-106" charset="0"/>
                </a:rPr>
                <a:t>4 Transition</a:t>
              </a:r>
              <a:endParaRPr lang="en-US" sz="1000" b="1">
                <a:solidFill>
                  <a:schemeClr val="bg1"/>
                </a:solidFill>
              </a:endParaRPr>
            </a:p>
          </p:txBody>
        </p:sp>
      </p:grpSp>
      <p:grpSp>
        <p:nvGrpSpPr>
          <p:cNvPr id="789522" name="Group 18"/>
          <p:cNvGrpSpPr>
            <a:grpSpLocks/>
          </p:cNvGrpSpPr>
          <p:nvPr/>
        </p:nvGrpSpPr>
        <p:grpSpPr bwMode="auto">
          <a:xfrm>
            <a:off x="4143375" y="3340100"/>
            <a:ext cx="1173163" cy="319088"/>
            <a:chOff x="2610" y="1990"/>
            <a:chExt cx="739" cy="201"/>
          </a:xfrm>
        </p:grpSpPr>
        <p:pic>
          <p:nvPicPr>
            <p:cNvPr id="789523" name="Picture 11" descr="Hipo_Bar.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10" y="1990"/>
              <a:ext cx="739"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9524" name="TextBox 38"/>
            <p:cNvSpPr txBox="1">
              <a:spLocks noChangeArrowheads="1"/>
            </p:cNvSpPr>
            <p:nvPr/>
          </p:nvSpPr>
          <p:spPr bwMode="auto">
            <a:xfrm>
              <a:off x="2630" y="2011"/>
              <a:ext cx="69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938">
                <a:spcBef>
                  <a:spcPct val="20000"/>
                </a:spcBef>
                <a:buClr>
                  <a:schemeClr val="accent1"/>
                </a:buClr>
                <a:buFont typeface="Wingdings" pitchFamily="2" charset="2"/>
                <a:buChar char="§"/>
                <a:defRPr sz="1600">
                  <a:solidFill>
                    <a:srgbClr val="FFFFFF"/>
                  </a:solidFill>
                  <a:latin typeface="Arial" charset="0"/>
                  <a:cs typeface="Arial" charset="0"/>
                </a:defRPr>
              </a:lvl1pPr>
              <a:lvl2pPr marL="37931725" indent="-37474525">
                <a:spcBef>
                  <a:spcPct val="20000"/>
                </a:spcBef>
                <a:buClr>
                  <a:schemeClr val="accent1"/>
                </a:buClr>
                <a:buFont typeface="Wingdings" pitchFamily="2" charset="2"/>
                <a:buChar char="§"/>
                <a:defRPr sz="1600">
                  <a:solidFill>
                    <a:srgbClr val="FFFFFF"/>
                  </a:solidFill>
                  <a:latin typeface="Arial" charset="0"/>
                  <a:cs typeface="Arial" charset="0"/>
                </a:defRPr>
              </a:lvl2pPr>
              <a:lvl3pPr>
                <a:spcBef>
                  <a:spcPct val="20000"/>
                </a:spcBef>
                <a:defRPr sz="1600">
                  <a:solidFill>
                    <a:srgbClr val="FFFFFF"/>
                  </a:solidFill>
                  <a:latin typeface="Arial" charset="0"/>
                  <a:cs typeface="Arial" charset="0"/>
                </a:defRPr>
              </a:lvl3pPr>
              <a:lvl4pPr>
                <a:spcBef>
                  <a:spcPct val="20000"/>
                </a:spcBef>
                <a:defRPr sz="1600">
                  <a:solidFill>
                    <a:srgbClr val="FFFFFF"/>
                  </a:solidFill>
                  <a:latin typeface="Arial" charset="0"/>
                  <a:cs typeface="Arial" charset="0"/>
                </a:defRPr>
              </a:lvl4pPr>
              <a:lvl5pPr>
                <a:spcBef>
                  <a:spcPct val="20000"/>
                </a:spcBef>
                <a:defRPr sz="1600">
                  <a:solidFill>
                    <a:srgbClr val="FFFFFF"/>
                  </a:solidFill>
                  <a:latin typeface="Arial" charset="0"/>
                  <a:cs typeface="Arial" charset="0"/>
                </a:defRPr>
              </a:lvl5pPr>
              <a:lvl6pPr marL="457200" fontAlgn="base">
                <a:spcBef>
                  <a:spcPct val="20000"/>
                </a:spcBef>
                <a:spcAft>
                  <a:spcPct val="0"/>
                </a:spcAft>
                <a:defRPr sz="1600">
                  <a:solidFill>
                    <a:srgbClr val="FFFFFF"/>
                  </a:solidFill>
                  <a:latin typeface="Arial" charset="0"/>
                  <a:cs typeface="Arial" charset="0"/>
                </a:defRPr>
              </a:lvl6pPr>
              <a:lvl7pPr marL="914400" fontAlgn="base">
                <a:spcBef>
                  <a:spcPct val="20000"/>
                </a:spcBef>
                <a:spcAft>
                  <a:spcPct val="0"/>
                </a:spcAft>
                <a:defRPr sz="1600">
                  <a:solidFill>
                    <a:srgbClr val="FFFFFF"/>
                  </a:solidFill>
                  <a:latin typeface="Arial" charset="0"/>
                  <a:cs typeface="Arial" charset="0"/>
                </a:defRPr>
              </a:lvl7pPr>
              <a:lvl8pPr marL="1371600" fontAlgn="base">
                <a:spcBef>
                  <a:spcPct val="20000"/>
                </a:spcBef>
                <a:spcAft>
                  <a:spcPct val="0"/>
                </a:spcAft>
                <a:defRPr sz="1600">
                  <a:solidFill>
                    <a:srgbClr val="FFFFFF"/>
                  </a:solidFill>
                  <a:latin typeface="Arial" charset="0"/>
                  <a:cs typeface="Arial" charset="0"/>
                </a:defRPr>
              </a:lvl8pPr>
              <a:lvl9pPr marL="1828800" fontAlgn="base">
                <a:spcBef>
                  <a:spcPct val="20000"/>
                </a:spcBef>
                <a:spcAft>
                  <a:spcPct val="0"/>
                </a:spcAft>
                <a:defRPr sz="1600">
                  <a:solidFill>
                    <a:srgbClr val="FFFFFF"/>
                  </a:solidFill>
                  <a:latin typeface="Arial" charset="0"/>
                  <a:cs typeface="Arial" charset="0"/>
                </a:defRPr>
              </a:lvl9pPr>
            </a:lstStyle>
            <a:p>
              <a:pPr algn="ctr">
                <a:buFont typeface="Wingdings" pitchFamily="2" charset="2"/>
                <a:buNone/>
              </a:pPr>
              <a:r>
                <a:rPr lang="en-US" sz="1000" b="1">
                  <a:solidFill>
                    <a:schemeClr val="bg1"/>
                  </a:solidFill>
                  <a:latin typeface="Arial Bold" pitchFamily="-106" charset="0"/>
                  <a:cs typeface="Arial Bold" pitchFamily="-106" charset="0"/>
                </a:rPr>
                <a:t>2 Identify</a:t>
              </a:r>
              <a:endParaRPr lang="en-US" sz="1000" b="1">
                <a:solidFill>
                  <a:schemeClr val="bg1"/>
                </a:solidFill>
              </a:endParaRPr>
            </a:p>
          </p:txBody>
        </p:sp>
      </p:grpSp>
      <p:grpSp>
        <p:nvGrpSpPr>
          <p:cNvPr id="789525" name="Group 21"/>
          <p:cNvGrpSpPr>
            <a:grpSpLocks/>
          </p:cNvGrpSpPr>
          <p:nvPr/>
        </p:nvGrpSpPr>
        <p:grpSpPr bwMode="auto">
          <a:xfrm>
            <a:off x="4114800" y="2752725"/>
            <a:ext cx="1173163" cy="319088"/>
            <a:chOff x="2592" y="1620"/>
            <a:chExt cx="739" cy="201"/>
          </a:xfrm>
        </p:grpSpPr>
        <p:pic>
          <p:nvPicPr>
            <p:cNvPr id="789526" name="Picture 11" descr="Hipo_Bar.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2" y="1620"/>
              <a:ext cx="739"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9527" name="TextBox 38"/>
            <p:cNvSpPr txBox="1">
              <a:spLocks noChangeArrowheads="1"/>
            </p:cNvSpPr>
            <p:nvPr/>
          </p:nvSpPr>
          <p:spPr bwMode="auto">
            <a:xfrm>
              <a:off x="2612" y="1641"/>
              <a:ext cx="69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938">
                <a:spcBef>
                  <a:spcPct val="20000"/>
                </a:spcBef>
                <a:buClr>
                  <a:schemeClr val="accent1"/>
                </a:buClr>
                <a:buFont typeface="Wingdings" pitchFamily="2" charset="2"/>
                <a:buChar char="§"/>
                <a:defRPr sz="1600">
                  <a:solidFill>
                    <a:srgbClr val="FFFFFF"/>
                  </a:solidFill>
                  <a:latin typeface="Arial" charset="0"/>
                  <a:cs typeface="Arial" charset="0"/>
                </a:defRPr>
              </a:lvl1pPr>
              <a:lvl2pPr marL="37931725" indent="-37474525">
                <a:spcBef>
                  <a:spcPct val="20000"/>
                </a:spcBef>
                <a:buClr>
                  <a:schemeClr val="accent1"/>
                </a:buClr>
                <a:buFont typeface="Wingdings" pitchFamily="2" charset="2"/>
                <a:buChar char="§"/>
                <a:defRPr sz="1600">
                  <a:solidFill>
                    <a:srgbClr val="FFFFFF"/>
                  </a:solidFill>
                  <a:latin typeface="Arial" charset="0"/>
                  <a:cs typeface="Arial" charset="0"/>
                </a:defRPr>
              </a:lvl2pPr>
              <a:lvl3pPr>
                <a:spcBef>
                  <a:spcPct val="20000"/>
                </a:spcBef>
                <a:defRPr sz="1600">
                  <a:solidFill>
                    <a:srgbClr val="FFFFFF"/>
                  </a:solidFill>
                  <a:latin typeface="Arial" charset="0"/>
                  <a:cs typeface="Arial" charset="0"/>
                </a:defRPr>
              </a:lvl3pPr>
              <a:lvl4pPr>
                <a:spcBef>
                  <a:spcPct val="20000"/>
                </a:spcBef>
                <a:defRPr sz="1600">
                  <a:solidFill>
                    <a:srgbClr val="FFFFFF"/>
                  </a:solidFill>
                  <a:latin typeface="Arial" charset="0"/>
                  <a:cs typeface="Arial" charset="0"/>
                </a:defRPr>
              </a:lvl4pPr>
              <a:lvl5pPr>
                <a:spcBef>
                  <a:spcPct val="20000"/>
                </a:spcBef>
                <a:defRPr sz="1600">
                  <a:solidFill>
                    <a:srgbClr val="FFFFFF"/>
                  </a:solidFill>
                  <a:latin typeface="Arial" charset="0"/>
                  <a:cs typeface="Arial" charset="0"/>
                </a:defRPr>
              </a:lvl5pPr>
              <a:lvl6pPr marL="457200" fontAlgn="base">
                <a:spcBef>
                  <a:spcPct val="20000"/>
                </a:spcBef>
                <a:spcAft>
                  <a:spcPct val="0"/>
                </a:spcAft>
                <a:defRPr sz="1600">
                  <a:solidFill>
                    <a:srgbClr val="FFFFFF"/>
                  </a:solidFill>
                  <a:latin typeface="Arial" charset="0"/>
                  <a:cs typeface="Arial" charset="0"/>
                </a:defRPr>
              </a:lvl6pPr>
              <a:lvl7pPr marL="914400" fontAlgn="base">
                <a:spcBef>
                  <a:spcPct val="20000"/>
                </a:spcBef>
                <a:spcAft>
                  <a:spcPct val="0"/>
                </a:spcAft>
                <a:defRPr sz="1600">
                  <a:solidFill>
                    <a:srgbClr val="FFFFFF"/>
                  </a:solidFill>
                  <a:latin typeface="Arial" charset="0"/>
                  <a:cs typeface="Arial" charset="0"/>
                </a:defRPr>
              </a:lvl7pPr>
              <a:lvl8pPr marL="1371600" fontAlgn="base">
                <a:spcBef>
                  <a:spcPct val="20000"/>
                </a:spcBef>
                <a:spcAft>
                  <a:spcPct val="0"/>
                </a:spcAft>
                <a:defRPr sz="1600">
                  <a:solidFill>
                    <a:srgbClr val="FFFFFF"/>
                  </a:solidFill>
                  <a:latin typeface="Arial" charset="0"/>
                  <a:cs typeface="Arial" charset="0"/>
                </a:defRPr>
              </a:lvl8pPr>
              <a:lvl9pPr marL="1828800" fontAlgn="base">
                <a:spcBef>
                  <a:spcPct val="20000"/>
                </a:spcBef>
                <a:spcAft>
                  <a:spcPct val="0"/>
                </a:spcAft>
                <a:defRPr sz="1600">
                  <a:solidFill>
                    <a:srgbClr val="FFFFFF"/>
                  </a:solidFill>
                  <a:latin typeface="Arial" charset="0"/>
                  <a:cs typeface="Arial" charset="0"/>
                </a:defRPr>
              </a:lvl9pPr>
            </a:lstStyle>
            <a:p>
              <a:pPr algn="ctr">
                <a:buFont typeface="Wingdings" pitchFamily="2" charset="2"/>
                <a:buNone/>
              </a:pPr>
              <a:r>
                <a:rPr lang="en-US" sz="1000" b="1">
                  <a:solidFill>
                    <a:schemeClr val="bg1"/>
                  </a:solidFill>
                  <a:latin typeface="Arial Bold" pitchFamily="-106" charset="0"/>
                  <a:cs typeface="Arial Bold" pitchFamily="-106" charset="0"/>
                </a:rPr>
                <a:t>1 Plan</a:t>
              </a:r>
              <a:endParaRPr lang="en-US" sz="1000" b="1">
                <a:solidFill>
                  <a:schemeClr val="bg1"/>
                </a:solidFill>
              </a:endParaRPr>
            </a:p>
          </p:txBody>
        </p:sp>
      </p:grpSp>
      <p:grpSp>
        <p:nvGrpSpPr>
          <p:cNvPr id="789528" name="Group 24"/>
          <p:cNvGrpSpPr>
            <a:grpSpLocks/>
          </p:cNvGrpSpPr>
          <p:nvPr/>
        </p:nvGrpSpPr>
        <p:grpSpPr bwMode="auto">
          <a:xfrm>
            <a:off x="4116388" y="5099050"/>
            <a:ext cx="1173162" cy="319088"/>
            <a:chOff x="2592" y="3098"/>
            <a:chExt cx="739" cy="201"/>
          </a:xfrm>
        </p:grpSpPr>
        <p:pic>
          <p:nvPicPr>
            <p:cNvPr id="789529" name="Picture 11" descr="Hipo_Bar.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2" y="3098"/>
              <a:ext cx="739"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9530" name="TextBox 38"/>
            <p:cNvSpPr txBox="1">
              <a:spLocks noChangeArrowheads="1"/>
            </p:cNvSpPr>
            <p:nvPr/>
          </p:nvSpPr>
          <p:spPr bwMode="auto">
            <a:xfrm>
              <a:off x="2612" y="3118"/>
              <a:ext cx="69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938">
                <a:spcBef>
                  <a:spcPct val="20000"/>
                </a:spcBef>
                <a:buClr>
                  <a:schemeClr val="accent1"/>
                </a:buClr>
                <a:buFont typeface="Wingdings" pitchFamily="2" charset="2"/>
                <a:buChar char="§"/>
                <a:defRPr sz="1600">
                  <a:solidFill>
                    <a:srgbClr val="FFFFFF"/>
                  </a:solidFill>
                  <a:latin typeface="Arial" charset="0"/>
                  <a:cs typeface="Arial" charset="0"/>
                </a:defRPr>
              </a:lvl1pPr>
              <a:lvl2pPr marL="37931725" indent="-37474525">
                <a:spcBef>
                  <a:spcPct val="20000"/>
                </a:spcBef>
                <a:buClr>
                  <a:schemeClr val="accent1"/>
                </a:buClr>
                <a:buFont typeface="Wingdings" pitchFamily="2" charset="2"/>
                <a:buChar char="§"/>
                <a:defRPr sz="1600">
                  <a:solidFill>
                    <a:srgbClr val="FFFFFF"/>
                  </a:solidFill>
                  <a:latin typeface="Arial" charset="0"/>
                  <a:cs typeface="Arial" charset="0"/>
                </a:defRPr>
              </a:lvl2pPr>
              <a:lvl3pPr>
                <a:spcBef>
                  <a:spcPct val="20000"/>
                </a:spcBef>
                <a:defRPr sz="1600">
                  <a:solidFill>
                    <a:srgbClr val="FFFFFF"/>
                  </a:solidFill>
                  <a:latin typeface="Arial" charset="0"/>
                  <a:cs typeface="Arial" charset="0"/>
                </a:defRPr>
              </a:lvl3pPr>
              <a:lvl4pPr>
                <a:spcBef>
                  <a:spcPct val="20000"/>
                </a:spcBef>
                <a:defRPr sz="1600">
                  <a:solidFill>
                    <a:srgbClr val="FFFFFF"/>
                  </a:solidFill>
                  <a:latin typeface="Arial" charset="0"/>
                  <a:cs typeface="Arial" charset="0"/>
                </a:defRPr>
              </a:lvl4pPr>
              <a:lvl5pPr>
                <a:spcBef>
                  <a:spcPct val="20000"/>
                </a:spcBef>
                <a:defRPr sz="1600">
                  <a:solidFill>
                    <a:srgbClr val="FFFFFF"/>
                  </a:solidFill>
                  <a:latin typeface="Arial" charset="0"/>
                  <a:cs typeface="Arial" charset="0"/>
                </a:defRPr>
              </a:lvl5pPr>
              <a:lvl6pPr marL="457200" fontAlgn="base">
                <a:spcBef>
                  <a:spcPct val="20000"/>
                </a:spcBef>
                <a:spcAft>
                  <a:spcPct val="0"/>
                </a:spcAft>
                <a:defRPr sz="1600">
                  <a:solidFill>
                    <a:srgbClr val="FFFFFF"/>
                  </a:solidFill>
                  <a:latin typeface="Arial" charset="0"/>
                  <a:cs typeface="Arial" charset="0"/>
                </a:defRPr>
              </a:lvl6pPr>
              <a:lvl7pPr marL="914400" fontAlgn="base">
                <a:spcBef>
                  <a:spcPct val="20000"/>
                </a:spcBef>
                <a:spcAft>
                  <a:spcPct val="0"/>
                </a:spcAft>
                <a:defRPr sz="1600">
                  <a:solidFill>
                    <a:srgbClr val="FFFFFF"/>
                  </a:solidFill>
                  <a:latin typeface="Arial" charset="0"/>
                  <a:cs typeface="Arial" charset="0"/>
                </a:defRPr>
              </a:lvl7pPr>
              <a:lvl8pPr marL="1371600" fontAlgn="base">
                <a:spcBef>
                  <a:spcPct val="20000"/>
                </a:spcBef>
                <a:spcAft>
                  <a:spcPct val="0"/>
                </a:spcAft>
                <a:defRPr sz="1600">
                  <a:solidFill>
                    <a:srgbClr val="FFFFFF"/>
                  </a:solidFill>
                  <a:latin typeface="Arial" charset="0"/>
                  <a:cs typeface="Arial" charset="0"/>
                </a:defRPr>
              </a:lvl8pPr>
              <a:lvl9pPr marL="1828800" fontAlgn="base">
                <a:spcBef>
                  <a:spcPct val="20000"/>
                </a:spcBef>
                <a:spcAft>
                  <a:spcPct val="0"/>
                </a:spcAft>
                <a:defRPr sz="1600">
                  <a:solidFill>
                    <a:srgbClr val="FFFFFF"/>
                  </a:solidFill>
                  <a:latin typeface="Arial" charset="0"/>
                  <a:cs typeface="Arial" charset="0"/>
                </a:defRPr>
              </a:lvl9pPr>
            </a:lstStyle>
            <a:p>
              <a:pPr algn="ctr">
                <a:buFont typeface="Wingdings" pitchFamily="2" charset="2"/>
                <a:buNone/>
              </a:pPr>
              <a:r>
                <a:rPr lang="en-US" sz="1000" b="1">
                  <a:solidFill>
                    <a:schemeClr val="bg1"/>
                  </a:solidFill>
                  <a:latin typeface="Arial Bold" pitchFamily="-106" charset="0"/>
                  <a:cs typeface="Arial Bold" pitchFamily="-106" charset="0"/>
                </a:rPr>
                <a:t>5 Manage</a:t>
              </a:r>
              <a:endParaRPr lang="en-US" sz="1000" b="1">
                <a:solidFill>
                  <a:schemeClr val="bg1"/>
                </a:solidFill>
              </a:endParaRPr>
            </a:p>
          </p:txBody>
        </p:sp>
      </p:grpSp>
      <p:sp>
        <p:nvSpPr>
          <p:cNvPr id="789531" name="Text Box 27"/>
          <p:cNvSpPr txBox="1">
            <a:spLocks noChangeArrowheads="1"/>
          </p:cNvSpPr>
          <p:nvPr/>
        </p:nvSpPr>
        <p:spPr bwMode="auto">
          <a:xfrm>
            <a:off x="5297488" y="3810000"/>
            <a:ext cx="1112837"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defTabSz="912813">
              <a:spcBef>
                <a:spcPct val="20000"/>
              </a:spcBef>
              <a:buClr>
                <a:schemeClr val="accent1"/>
              </a:buClr>
              <a:buFont typeface="Wingdings" pitchFamily="2" charset="2"/>
              <a:buChar char="§"/>
              <a:defRPr sz="1600">
                <a:solidFill>
                  <a:srgbClr val="FFFFFF"/>
                </a:solidFill>
                <a:latin typeface="Arial" charset="0"/>
                <a:cs typeface="Arial" charset="0"/>
              </a:defRPr>
            </a:lvl1pPr>
            <a:lvl2pPr defTabSz="912813">
              <a:spcBef>
                <a:spcPct val="20000"/>
              </a:spcBef>
              <a:buClr>
                <a:schemeClr val="accent1"/>
              </a:buClr>
              <a:buFont typeface="Wingdings" pitchFamily="2" charset="2"/>
              <a:buChar char="§"/>
              <a:defRPr sz="1600">
                <a:solidFill>
                  <a:srgbClr val="FFFFFF"/>
                </a:solidFill>
                <a:latin typeface="Arial" charset="0"/>
                <a:cs typeface="Arial" charset="0"/>
              </a:defRPr>
            </a:lvl2pPr>
            <a:lvl3pPr defTabSz="912813">
              <a:spcBef>
                <a:spcPct val="20000"/>
              </a:spcBef>
              <a:buClr>
                <a:schemeClr val="accent1"/>
              </a:buClr>
              <a:buFont typeface="Wingdings" pitchFamily="2" charset="2"/>
              <a:buChar char="§"/>
              <a:defRPr sz="1600">
                <a:solidFill>
                  <a:srgbClr val="FFFFFF"/>
                </a:solidFill>
                <a:latin typeface="Arial" charset="0"/>
                <a:cs typeface="Arial" charset="0"/>
              </a:defRPr>
            </a:lvl3pPr>
            <a:lvl4pPr defTabSz="912813">
              <a:spcBef>
                <a:spcPct val="20000"/>
              </a:spcBef>
              <a:buClr>
                <a:schemeClr val="accent1"/>
              </a:buClr>
              <a:buFont typeface="Wingdings" pitchFamily="2" charset="2"/>
              <a:buChar char="§"/>
              <a:defRPr sz="1600">
                <a:solidFill>
                  <a:srgbClr val="FFFFFF"/>
                </a:solidFill>
                <a:latin typeface="Arial" charset="0"/>
                <a:cs typeface="Arial" charset="0"/>
              </a:defRPr>
            </a:lvl4pPr>
            <a:lvl5pPr defTabSz="912813">
              <a:spcBef>
                <a:spcPct val="20000"/>
              </a:spcBef>
              <a:buClr>
                <a:schemeClr val="accent1"/>
              </a:buClr>
              <a:buFont typeface="Wingdings" pitchFamily="2" charset="2"/>
              <a:buChar char="§"/>
              <a:defRPr sz="1600">
                <a:solidFill>
                  <a:srgbClr val="FFFFFF"/>
                </a:solidFill>
                <a:latin typeface="Arial" charset="0"/>
                <a:cs typeface="Arial" charset="0"/>
              </a:defRPr>
            </a:lvl5pPr>
            <a:lvl6pPr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6pPr>
            <a:lvl7pPr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7pPr>
            <a:lvl8pPr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8pPr>
            <a:lvl9pPr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9pPr>
          </a:lstStyle>
          <a:p>
            <a:pPr>
              <a:buFont typeface="Wingdings" pitchFamily="2" charset="2"/>
              <a:buNone/>
            </a:pPr>
            <a:r>
              <a:rPr lang="en-US" sz="900"/>
              <a:t>High-Potential Leader’s</a:t>
            </a:r>
            <a:br>
              <a:rPr lang="en-US" sz="900"/>
            </a:br>
            <a:r>
              <a:rPr lang="en-US" sz="900"/>
              <a:t>Experience</a:t>
            </a:r>
          </a:p>
        </p:txBody>
      </p:sp>
      <p:sp>
        <p:nvSpPr>
          <p:cNvPr id="789532" name="Text Box 28"/>
          <p:cNvSpPr txBox="1">
            <a:spLocks noChangeArrowheads="1"/>
          </p:cNvSpPr>
          <p:nvPr/>
        </p:nvSpPr>
        <p:spPr bwMode="auto">
          <a:xfrm>
            <a:off x="3198813" y="3797300"/>
            <a:ext cx="1112837"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defTabSz="912813">
              <a:spcBef>
                <a:spcPct val="20000"/>
              </a:spcBef>
              <a:buClr>
                <a:schemeClr val="accent1"/>
              </a:buClr>
              <a:buFont typeface="Wingdings" pitchFamily="2" charset="2"/>
              <a:buChar char="§"/>
              <a:defRPr sz="1600">
                <a:solidFill>
                  <a:srgbClr val="FFFFFF"/>
                </a:solidFill>
                <a:latin typeface="Arial" charset="0"/>
                <a:cs typeface="Arial" charset="0"/>
              </a:defRPr>
            </a:lvl1pPr>
            <a:lvl2pPr defTabSz="912813">
              <a:spcBef>
                <a:spcPct val="20000"/>
              </a:spcBef>
              <a:buClr>
                <a:schemeClr val="accent1"/>
              </a:buClr>
              <a:buFont typeface="Wingdings" pitchFamily="2" charset="2"/>
              <a:buChar char="§"/>
              <a:defRPr sz="1600">
                <a:solidFill>
                  <a:srgbClr val="FFFFFF"/>
                </a:solidFill>
                <a:latin typeface="Arial" charset="0"/>
                <a:cs typeface="Arial" charset="0"/>
              </a:defRPr>
            </a:lvl2pPr>
            <a:lvl3pPr defTabSz="912813">
              <a:spcBef>
                <a:spcPct val="20000"/>
              </a:spcBef>
              <a:buClr>
                <a:schemeClr val="accent1"/>
              </a:buClr>
              <a:buFont typeface="Wingdings" pitchFamily="2" charset="2"/>
              <a:buChar char="§"/>
              <a:defRPr sz="1600">
                <a:solidFill>
                  <a:srgbClr val="FFFFFF"/>
                </a:solidFill>
                <a:latin typeface="Arial" charset="0"/>
                <a:cs typeface="Arial" charset="0"/>
              </a:defRPr>
            </a:lvl3pPr>
            <a:lvl4pPr defTabSz="912813">
              <a:spcBef>
                <a:spcPct val="20000"/>
              </a:spcBef>
              <a:buClr>
                <a:schemeClr val="accent1"/>
              </a:buClr>
              <a:buFont typeface="Wingdings" pitchFamily="2" charset="2"/>
              <a:buChar char="§"/>
              <a:defRPr sz="1600">
                <a:solidFill>
                  <a:srgbClr val="FFFFFF"/>
                </a:solidFill>
                <a:latin typeface="Arial" charset="0"/>
                <a:cs typeface="Arial" charset="0"/>
              </a:defRPr>
            </a:lvl4pPr>
            <a:lvl5pPr defTabSz="912813">
              <a:spcBef>
                <a:spcPct val="20000"/>
              </a:spcBef>
              <a:buClr>
                <a:schemeClr val="accent1"/>
              </a:buClr>
              <a:buFont typeface="Wingdings" pitchFamily="2" charset="2"/>
              <a:buChar char="§"/>
              <a:defRPr sz="1600">
                <a:solidFill>
                  <a:srgbClr val="FFFFFF"/>
                </a:solidFill>
                <a:latin typeface="Arial" charset="0"/>
                <a:cs typeface="Arial" charset="0"/>
              </a:defRPr>
            </a:lvl5pPr>
            <a:lvl6pPr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6pPr>
            <a:lvl7pPr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7pPr>
            <a:lvl8pPr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8pPr>
            <a:lvl9pPr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9pPr>
          </a:lstStyle>
          <a:p>
            <a:pPr>
              <a:buFont typeface="Wingdings" pitchFamily="2" charset="2"/>
              <a:buNone/>
            </a:pPr>
            <a:r>
              <a:rPr lang="en-US" sz="900"/>
              <a:t>Organization’s</a:t>
            </a:r>
            <a:br>
              <a:rPr lang="en-US" sz="900"/>
            </a:br>
            <a:r>
              <a:rPr lang="en-US" sz="900"/>
              <a:t>High-Potential</a:t>
            </a:r>
            <a:br>
              <a:rPr lang="en-US" sz="900"/>
            </a:br>
            <a:r>
              <a:rPr lang="en-US" sz="900"/>
              <a:t>Process</a:t>
            </a:r>
          </a:p>
        </p:txBody>
      </p:sp>
      <p:sp>
        <p:nvSpPr>
          <p:cNvPr id="789533" name="Text Box 29"/>
          <p:cNvSpPr txBox="1">
            <a:spLocks noChangeArrowheads="1"/>
          </p:cNvSpPr>
          <p:nvPr/>
        </p:nvSpPr>
        <p:spPr bwMode="auto">
          <a:xfrm>
            <a:off x="6307138" y="1468438"/>
            <a:ext cx="2544762" cy="427355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233363" indent="-233363" defTabSz="912813">
              <a:spcBef>
                <a:spcPct val="20000"/>
              </a:spcBef>
              <a:buClr>
                <a:schemeClr val="accent1"/>
              </a:buClr>
              <a:buFont typeface="Wingdings" pitchFamily="2" charset="2"/>
              <a:buChar char="§"/>
              <a:defRPr sz="1600">
                <a:solidFill>
                  <a:srgbClr val="FFFFFF"/>
                </a:solidFill>
                <a:latin typeface="Arial" charset="0"/>
                <a:cs typeface="Arial" charset="0"/>
              </a:defRPr>
            </a:lvl1pPr>
            <a:lvl2pPr marL="800100" indent="-342900" defTabSz="912813">
              <a:spcBef>
                <a:spcPct val="20000"/>
              </a:spcBef>
              <a:buClr>
                <a:schemeClr val="accent1"/>
              </a:buClr>
              <a:buFont typeface="Wingdings" pitchFamily="2" charset="2"/>
              <a:buChar char="§"/>
              <a:defRPr sz="1600">
                <a:solidFill>
                  <a:srgbClr val="FFFFFF"/>
                </a:solidFill>
                <a:latin typeface="Arial" charset="0"/>
                <a:cs typeface="Arial" charset="0"/>
              </a:defRPr>
            </a:lvl2pPr>
            <a:lvl3pPr marL="1257300" indent="-342900" defTabSz="912813">
              <a:spcBef>
                <a:spcPct val="20000"/>
              </a:spcBef>
              <a:buClr>
                <a:schemeClr val="accent1"/>
              </a:buClr>
              <a:buFont typeface="Wingdings" pitchFamily="2" charset="2"/>
              <a:buChar char="§"/>
              <a:defRPr sz="1600">
                <a:solidFill>
                  <a:srgbClr val="FFFFFF"/>
                </a:solidFill>
                <a:latin typeface="Arial" charset="0"/>
                <a:cs typeface="Arial" charset="0"/>
              </a:defRPr>
            </a:lvl3pPr>
            <a:lvl4pPr marL="1714500" indent="-342900" defTabSz="912813">
              <a:spcBef>
                <a:spcPct val="20000"/>
              </a:spcBef>
              <a:buClr>
                <a:schemeClr val="accent1"/>
              </a:buClr>
              <a:buFont typeface="Wingdings" pitchFamily="2" charset="2"/>
              <a:buChar char="§"/>
              <a:defRPr sz="1600">
                <a:solidFill>
                  <a:srgbClr val="FFFFFF"/>
                </a:solidFill>
                <a:latin typeface="Arial" charset="0"/>
                <a:cs typeface="Arial" charset="0"/>
              </a:defRPr>
            </a:lvl4pPr>
            <a:lvl5pPr marL="2171700" indent="-342900" defTabSz="912813">
              <a:spcBef>
                <a:spcPct val="20000"/>
              </a:spcBef>
              <a:buClr>
                <a:schemeClr val="accent1"/>
              </a:buClr>
              <a:buFont typeface="Wingdings" pitchFamily="2" charset="2"/>
              <a:buChar char="§"/>
              <a:defRPr sz="1600">
                <a:solidFill>
                  <a:srgbClr val="FFFFFF"/>
                </a:solidFill>
                <a:latin typeface="Arial" charset="0"/>
                <a:cs typeface="Arial" charset="0"/>
              </a:defRPr>
            </a:lvl5pPr>
            <a:lvl6pPr marL="2628900" indent="-342900"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6pPr>
            <a:lvl7pPr marL="3086100" indent="-342900"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7pPr>
            <a:lvl8pPr marL="3543300" indent="-342900"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8pPr>
            <a:lvl9pPr marL="4000500" indent="-342900"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9pPr>
          </a:lstStyle>
          <a:p>
            <a:pPr algn="ctr">
              <a:spcBef>
                <a:spcPct val="0"/>
              </a:spcBef>
              <a:buClr>
                <a:schemeClr val="accent2"/>
              </a:buClr>
              <a:buFont typeface="Wingdings" pitchFamily="2" charset="2"/>
              <a:buNone/>
            </a:pPr>
            <a:r>
              <a:rPr lang="en-US" b="1">
                <a:solidFill>
                  <a:schemeClr val="accent2"/>
                </a:solidFill>
              </a:rPr>
              <a:t>High-Potential</a:t>
            </a:r>
          </a:p>
          <a:p>
            <a:pPr algn="ctr">
              <a:spcBef>
                <a:spcPct val="0"/>
              </a:spcBef>
              <a:buClr>
                <a:schemeClr val="accent2"/>
              </a:buClr>
              <a:buFont typeface="Wingdings" pitchFamily="2" charset="2"/>
              <a:buNone/>
            </a:pPr>
            <a:r>
              <a:rPr lang="en-US" b="1">
                <a:solidFill>
                  <a:schemeClr val="accent2"/>
                </a:solidFill>
              </a:rPr>
              <a:t>Leader’s Experience</a:t>
            </a:r>
            <a:endParaRPr lang="en-US">
              <a:solidFill>
                <a:schemeClr val="accent2"/>
              </a:solidFill>
            </a:endParaRPr>
          </a:p>
          <a:p>
            <a:pPr>
              <a:spcBef>
                <a:spcPct val="50000"/>
              </a:spcBef>
              <a:buClr>
                <a:schemeClr val="accent2"/>
              </a:buClr>
              <a:buFont typeface="Wingdings" pitchFamily="2" charset="2"/>
              <a:buAutoNum type="arabicPeriod"/>
            </a:pPr>
            <a:r>
              <a:rPr lang="en-US">
                <a:solidFill>
                  <a:schemeClr val="accent2"/>
                </a:solidFill>
              </a:rPr>
              <a:t>Assess and plan for</a:t>
            </a:r>
            <a:br>
              <a:rPr lang="en-US">
                <a:solidFill>
                  <a:schemeClr val="accent2"/>
                </a:solidFill>
              </a:rPr>
            </a:br>
            <a:r>
              <a:rPr lang="en-US">
                <a:solidFill>
                  <a:schemeClr val="accent2"/>
                </a:solidFill>
              </a:rPr>
              <a:t>the future</a:t>
            </a:r>
          </a:p>
          <a:p>
            <a:pPr>
              <a:spcBef>
                <a:spcPct val="100000"/>
              </a:spcBef>
              <a:buClr>
                <a:schemeClr val="accent2"/>
              </a:buClr>
              <a:buFont typeface="Wingdings" pitchFamily="2" charset="2"/>
              <a:buAutoNum type="arabicPeriod"/>
            </a:pPr>
            <a:r>
              <a:rPr lang="en-US">
                <a:solidFill>
                  <a:schemeClr val="accent2"/>
                </a:solidFill>
              </a:rPr>
              <a:t>Commit and engage</a:t>
            </a:r>
            <a:br>
              <a:rPr lang="en-US">
                <a:solidFill>
                  <a:schemeClr val="accent2"/>
                </a:solidFill>
              </a:rPr>
            </a:br>
            <a:endParaRPr lang="en-US">
              <a:solidFill>
                <a:schemeClr val="accent2"/>
              </a:solidFill>
            </a:endParaRPr>
          </a:p>
          <a:p>
            <a:pPr>
              <a:lnSpc>
                <a:spcPct val="90000"/>
              </a:lnSpc>
              <a:spcBef>
                <a:spcPct val="100000"/>
              </a:spcBef>
              <a:buClr>
                <a:schemeClr val="accent2"/>
              </a:buClr>
              <a:buFont typeface="Wingdings" pitchFamily="2" charset="2"/>
              <a:buAutoNum type="arabicPeriod"/>
            </a:pPr>
            <a:r>
              <a:rPr lang="en-US">
                <a:solidFill>
                  <a:schemeClr val="accent2"/>
                </a:solidFill>
              </a:rPr>
              <a:t>Develop and learn</a:t>
            </a:r>
          </a:p>
          <a:p>
            <a:pPr>
              <a:lnSpc>
                <a:spcPct val="70000"/>
              </a:lnSpc>
              <a:spcBef>
                <a:spcPct val="100000"/>
              </a:spcBef>
              <a:buClr>
                <a:schemeClr val="accent2"/>
              </a:buClr>
              <a:buFont typeface="Wingdings" pitchFamily="2" charset="2"/>
              <a:buAutoNum type="arabicPeriod"/>
            </a:pPr>
            <a:endParaRPr lang="en-US">
              <a:solidFill>
                <a:schemeClr val="accent2"/>
              </a:solidFill>
            </a:endParaRPr>
          </a:p>
          <a:p>
            <a:pPr>
              <a:spcBef>
                <a:spcPct val="100000"/>
              </a:spcBef>
              <a:buClr>
                <a:schemeClr val="accent2"/>
              </a:buClr>
              <a:buFont typeface="Wingdings" pitchFamily="2" charset="2"/>
              <a:buAutoNum type="arabicPeriod"/>
            </a:pPr>
            <a:r>
              <a:rPr lang="en-US">
                <a:solidFill>
                  <a:schemeClr val="accent2"/>
                </a:solidFill>
              </a:rPr>
              <a:t>Transition and perform </a:t>
            </a:r>
            <a:br>
              <a:rPr lang="en-US">
                <a:solidFill>
                  <a:schemeClr val="accent2"/>
                </a:solidFill>
              </a:rPr>
            </a:br>
            <a:r>
              <a:rPr lang="en-US">
                <a:solidFill>
                  <a:schemeClr val="accent2"/>
                </a:solidFill>
              </a:rPr>
              <a:t>in new role</a:t>
            </a:r>
          </a:p>
          <a:p>
            <a:pPr>
              <a:spcBef>
                <a:spcPct val="100000"/>
              </a:spcBef>
              <a:buClr>
                <a:schemeClr val="accent2"/>
              </a:buClr>
              <a:buFont typeface="Wingdings" pitchFamily="2" charset="2"/>
              <a:buAutoNum type="arabicPeriod"/>
            </a:pPr>
            <a:r>
              <a:rPr lang="en-US">
                <a:solidFill>
                  <a:schemeClr val="accent2"/>
                </a:solidFill>
              </a:rPr>
              <a:t>Manage work and </a:t>
            </a:r>
            <a:br>
              <a:rPr lang="en-US">
                <a:solidFill>
                  <a:schemeClr val="accent2"/>
                </a:solidFill>
              </a:rPr>
            </a:br>
            <a:r>
              <a:rPr lang="en-US">
                <a:solidFill>
                  <a:schemeClr val="accent2"/>
                </a:solidFill>
              </a:rPr>
              <a:t>non-work priorities</a:t>
            </a:r>
            <a:endParaRPr lang="en-US" sz="1700">
              <a:solidFill>
                <a:schemeClr val="accent2"/>
              </a:solidFill>
            </a:endParaRPr>
          </a:p>
        </p:txBody>
      </p:sp>
      <p:sp>
        <p:nvSpPr>
          <p:cNvPr id="789534" name="Rectangle 30"/>
          <p:cNvSpPr>
            <a:spLocks/>
          </p:cNvSpPr>
          <p:nvPr/>
        </p:nvSpPr>
        <p:spPr bwMode="auto">
          <a:xfrm>
            <a:off x="3040063" y="995363"/>
            <a:ext cx="3241675" cy="8683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nchor="b"/>
          <a:lstStyle/>
          <a:p>
            <a:pPr algn="ctr"/>
            <a:r>
              <a:rPr lang="en-US" sz="2400" b="1">
                <a:solidFill>
                  <a:schemeClr val="accent1"/>
                </a:solidFill>
                <a:latin typeface="Georgia" pitchFamily="18" charset="0"/>
              </a:rPr>
              <a:t>High-Potential</a:t>
            </a:r>
            <a:br>
              <a:rPr lang="en-US" sz="2400" b="1">
                <a:solidFill>
                  <a:schemeClr val="accent1"/>
                </a:solidFill>
                <a:latin typeface="Georgia" pitchFamily="18" charset="0"/>
              </a:rPr>
            </a:br>
            <a:r>
              <a:rPr lang="en-US" sz="2400" b="1">
                <a:solidFill>
                  <a:schemeClr val="accent1"/>
                </a:solidFill>
                <a:latin typeface="Georgia" pitchFamily="18" charset="0"/>
              </a:rPr>
              <a:t>Experience Cycle</a:t>
            </a:r>
            <a:r>
              <a:rPr lang="en-US" sz="2400" baseline="30000">
                <a:solidFill>
                  <a:schemeClr val="accent1"/>
                </a:solidFill>
                <a:latin typeface="Georgia" pitchFamily="18" charset="0"/>
              </a:rPr>
              <a:t>™</a:t>
            </a:r>
          </a:p>
        </p:txBody>
      </p:sp>
    </p:spTree>
    <p:extLst>
      <p:ext uri="{BB962C8B-B14F-4D97-AF65-F5344CB8AC3E}">
        <p14:creationId xmlns:p14="http://schemas.microsoft.com/office/powerpoint/2010/main" val="51842571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Rectangle 2"/>
          <p:cNvSpPr>
            <a:spLocks noChangeArrowheads="1"/>
          </p:cNvSpPr>
          <p:nvPr/>
        </p:nvSpPr>
        <p:spPr bwMode="auto">
          <a:xfrm>
            <a:off x="469900" y="5141913"/>
            <a:ext cx="8382000" cy="827087"/>
          </a:xfrm>
          <a:prstGeom prst="rect">
            <a:avLst/>
          </a:prstGeom>
          <a:gradFill rotWithShape="1">
            <a:gsLst>
              <a:gs pos="0">
                <a:srgbClr val="018F9A">
                  <a:alpha val="25000"/>
                </a:srgbClr>
              </a:gs>
              <a:gs pos="100000">
                <a:srgbClr val="7F9D01">
                  <a:alpha val="25000"/>
                </a:srgbClr>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89507" name="Rectangle 3"/>
          <p:cNvSpPr>
            <a:spLocks noChangeArrowheads="1"/>
          </p:cNvSpPr>
          <p:nvPr/>
        </p:nvSpPr>
        <p:spPr bwMode="auto">
          <a:xfrm>
            <a:off x="469900" y="4354513"/>
            <a:ext cx="8382000" cy="739775"/>
          </a:xfrm>
          <a:prstGeom prst="rect">
            <a:avLst/>
          </a:prstGeom>
          <a:gradFill rotWithShape="1">
            <a:gsLst>
              <a:gs pos="0">
                <a:srgbClr val="018F9A">
                  <a:alpha val="25000"/>
                </a:srgbClr>
              </a:gs>
              <a:gs pos="100000">
                <a:srgbClr val="7F9D01">
                  <a:alpha val="25000"/>
                </a:srgbClr>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89508" name="Rectangle 4"/>
          <p:cNvSpPr>
            <a:spLocks noChangeArrowheads="1"/>
          </p:cNvSpPr>
          <p:nvPr/>
        </p:nvSpPr>
        <p:spPr bwMode="auto">
          <a:xfrm>
            <a:off x="469900" y="3490913"/>
            <a:ext cx="8382000" cy="815975"/>
          </a:xfrm>
          <a:prstGeom prst="rect">
            <a:avLst/>
          </a:prstGeom>
          <a:gradFill rotWithShape="1">
            <a:gsLst>
              <a:gs pos="0">
                <a:srgbClr val="018F9A">
                  <a:alpha val="25000"/>
                </a:srgbClr>
              </a:gs>
              <a:gs pos="100000">
                <a:srgbClr val="7F9D01">
                  <a:alpha val="25000"/>
                </a:srgbClr>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89509" name="Rectangle 5"/>
          <p:cNvSpPr>
            <a:spLocks noChangeArrowheads="1"/>
          </p:cNvSpPr>
          <p:nvPr/>
        </p:nvSpPr>
        <p:spPr bwMode="auto">
          <a:xfrm>
            <a:off x="469900" y="2767013"/>
            <a:ext cx="8382000" cy="676275"/>
          </a:xfrm>
          <a:prstGeom prst="rect">
            <a:avLst/>
          </a:prstGeom>
          <a:gradFill rotWithShape="1">
            <a:gsLst>
              <a:gs pos="0">
                <a:srgbClr val="018F9A">
                  <a:alpha val="25000"/>
                </a:srgbClr>
              </a:gs>
              <a:gs pos="100000">
                <a:srgbClr val="7F9D01">
                  <a:alpha val="25000"/>
                </a:srgbClr>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89510" name="Rectangle 6"/>
          <p:cNvSpPr>
            <a:spLocks noChangeArrowheads="1"/>
          </p:cNvSpPr>
          <p:nvPr/>
        </p:nvSpPr>
        <p:spPr bwMode="auto">
          <a:xfrm>
            <a:off x="469900" y="2033588"/>
            <a:ext cx="8382000" cy="685800"/>
          </a:xfrm>
          <a:prstGeom prst="rect">
            <a:avLst/>
          </a:prstGeom>
          <a:gradFill rotWithShape="1">
            <a:gsLst>
              <a:gs pos="0">
                <a:srgbClr val="018F9A">
                  <a:alpha val="25000"/>
                </a:srgbClr>
              </a:gs>
              <a:gs pos="100000">
                <a:srgbClr val="7F9D01">
                  <a:alpha val="25000"/>
                </a:srgbClr>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89511" name="Rectangle 7"/>
          <p:cNvSpPr>
            <a:spLocks noGrp="1"/>
          </p:cNvSpPr>
          <p:nvPr>
            <p:ph type="title"/>
          </p:nvPr>
        </p:nvSpPr>
        <p:spPr>
          <a:xfrm>
            <a:off x="279400" y="0"/>
            <a:ext cx="8628063" cy="758825"/>
          </a:xfrm>
        </p:spPr>
        <p:txBody>
          <a:bodyPr>
            <a:normAutofit/>
          </a:bodyPr>
          <a:lstStyle/>
          <a:p>
            <a:r>
              <a:rPr lang="en-US" dirty="0" smtClean="0"/>
              <a:t>Where Will </a:t>
            </a:r>
            <a:r>
              <a:rPr lang="en-US" dirty="0" err="1" smtClean="0"/>
              <a:t>Krannert</a:t>
            </a:r>
            <a:r>
              <a:rPr lang="en-US" dirty="0" smtClean="0"/>
              <a:t> Take Action?</a:t>
            </a:r>
            <a:endParaRPr lang="en-US" b="0" baseline="30000" dirty="0" smtClean="0"/>
          </a:p>
        </p:txBody>
      </p:sp>
      <p:sp>
        <p:nvSpPr>
          <p:cNvPr id="789512" name="Text Box 8"/>
          <p:cNvSpPr txBox="1">
            <a:spLocks noChangeArrowheads="1"/>
          </p:cNvSpPr>
          <p:nvPr/>
        </p:nvSpPr>
        <p:spPr bwMode="auto">
          <a:xfrm>
            <a:off x="441325" y="1719263"/>
            <a:ext cx="2587625" cy="4592637"/>
          </a:xfrm>
          <a:prstGeom prst="rect">
            <a:avLst/>
          </a:prstGeom>
          <a:noFill/>
          <a:ln>
            <a:noFill/>
          </a:ln>
          <a:effectLst/>
          <a:extLst>
            <a:ext uri="{909E8E84-426E-40dd-AFC4-6F175D3DCCD1}">
              <a14:hiddenFill xmlns:a14="http://schemas.microsoft.com/office/drawing/2010/main">
                <a:solidFill>
                  <a:srgbClr val="018F9A"/>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defTabSz="912813">
              <a:spcBef>
                <a:spcPct val="20000"/>
              </a:spcBef>
              <a:buClr>
                <a:schemeClr val="accent1"/>
              </a:buClr>
              <a:buFont typeface="Wingdings" pitchFamily="2" charset="2"/>
              <a:buChar char="§"/>
              <a:defRPr sz="1600">
                <a:solidFill>
                  <a:srgbClr val="FFFFFF"/>
                </a:solidFill>
                <a:latin typeface="Arial" charset="0"/>
                <a:cs typeface="Arial" charset="0"/>
              </a:defRPr>
            </a:lvl1pPr>
            <a:lvl2pPr marL="800100" indent="-342900" defTabSz="912813">
              <a:spcBef>
                <a:spcPct val="20000"/>
              </a:spcBef>
              <a:buClr>
                <a:schemeClr val="accent1"/>
              </a:buClr>
              <a:buFont typeface="Wingdings" pitchFamily="2" charset="2"/>
              <a:buChar char="§"/>
              <a:defRPr sz="1600">
                <a:solidFill>
                  <a:srgbClr val="FFFFFF"/>
                </a:solidFill>
                <a:latin typeface="Arial" charset="0"/>
                <a:cs typeface="Arial" charset="0"/>
              </a:defRPr>
            </a:lvl2pPr>
            <a:lvl3pPr marL="1257300" indent="-342900" defTabSz="912813">
              <a:spcBef>
                <a:spcPct val="20000"/>
              </a:spcBef>
              <a:buClr>
                <a:schemeClr val="accent1"/>
              </a:buClr>
              <a:buFont typeface="Wingdings" pitchFamily="2" charset="2"/>
              <a:buChar char="§"/>
              <a:defRPr sz="1600">
                <a:solidFill>
                  <a:srgbClr val="FFFFFF"/>
                </a:solidFill>
                <a:latin typeface="Arial" charset="0"/>
                <a:cs typeface="Arial" charset="0"/>
              </a:defRPr>
            </a:lvl3pPr>
            <a:lvl4pPr marL="1714500" indent="-342900" defTabSz="912813">
              <a:spcBef>
                <a:spcPct val="20000"/>
              </a:spcBef>
              <a:buClr>
                <a:schemeClr val="accent1"/>
              </a:buClr>
              <a:buFont typeface="Wingdings" pitchFamily="2" charset="2"/>
              <a:buChar char="§"/>
              <a:defRPr sz="1600">
                <a:solidFill>
                  <a:srgbClr val="FFFFFF"/>
                </a:solidFill>
                <a:latin typeface="Arial" charset="0"/>
                <a:cs typeface="Arial" charset="0"/>
              </a:defRPr>
            </a:lvl4pPr>
            <a:lvl5pPr marL="2171700" indent="-342900" defTabSz="912813">
              <a:spcBef>
                <a:spcPct val="20000"/>
              </a:spcBef>
              <a:buClr>
                <a:schemeClr val="accent1"/>
              </a:buClr>
              <a:buFont typeface="Wingdings" pitchFamily="2" charset="2"/>
              <a:buChar char="§"/>
              <a:defRPr sz="1600">
                <a:solidFill>
                  <a:srgbClr val="FFFFFF"/>
                </a:solidFill>
                <a:latin typeface="Arial" charset="0"/>
                <a:cs typeface="Arial" charset="0"/>
              </a:defRPr>
            </a:lvl5pPr>
            <a:lvl6pPr marL="2628900" indent="-342900"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6pPr>
            <a:lvl7pPr marL="3086100" indent="-342900"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7pPr>
            <a:lvl8pPr marL="3543300" indent="-342900"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8pPr>
            <a:lvl9pPr marL="4000500" indent="-342900"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9pPr>
          </a:lstStyle>
          <a:p>
            <a:pPr algn="ctr">
              <a:spcBef>
                <a:spcPct val="0"/>
              </a:spcBef>
              <a:buFont typeface="Wingdings" pitchFamily="2" charset="2"/>
              <a:buNone/>
            </a:pPr>
            <a:r>
              <a:rPr lang="en-US" b="1">
                <a:solidFill>
                  <a:schemeClr val="tx1"/>
                </a:solidFill>
              </a:rPr>
              <a:t>Organization’s Process</a:t>
            </a:r>
            <a:endParaRPr lang="en-US">
              <a:solidFill>
                <a:schemeClr val="tx1"/>
              </a:solidFill>
            </a:endParaRPr>
          </a:p>
          <a:p>
            <a:pPr>
              <a:spcBef>
                <a:spcPct val="50000"/>
              </a:spcBef>
              <a:buClr>
                <a:schemeClr val="tx1"/>
              </a:buClr>
              <a:buFont typeface="Wingdings" pitchFamily="2" charset="2"/>
              <a:buAutoNum type="arabicPeriod"/>
            </a:pPr>
            <a:r>
              <a:rPr lang="en-US">
                <a:solidFill>
                  <a:schemeClr val="tx1"/>
                </a:solidFill>
              </a:rPr>
              <a:t>Forecast talent needs and requirements</a:t>
            </a:r>
          </a:p>
          <a:p>
            <a:pPr>
              <a:spcBef>
                <a:spcPct val="100000"/>
              </a:spcBef>
              <a:buClr>
                <a:schemeClr val="tx1"/>
              </a:buClr>
              <a:buFont typeface="Wingdings" pitchFamily="2" charset="2"/>
              <a:buAutoNum type="arabicPeriod"/>
            </a:pPr>
            <a:r>
              <a:rPr lang="en-US">
                <a:solidFill>
                  <a:schemeClr val="tx1"/>
                </a:solidFill>
              </a:rPr>
              <a:t>Accurately identify and engage high potentials</a:t>
            </a:r>
          </a:p>
          <a:p>
            <a:pPr>
              <a:lnSpc>
                <a:spcPct val="90000"/>
              </a:lnSpc>
              <a:spcBef>
                <a:spcPct val="100000"/>
              </a:spcBef>
              <a:buClr>
                <a:schemeClr val="tx1"/>
              </a:buClr>
              <a:buFont typeface="Wingdings" pitchFamily="2" charset="2"/>
              <a:buAutoNum type="arabicPeriod"/>
            </a:pPr>
            <a:r>
              <a:rPr lang="en-US">
                <a:solidFill>
                  <a:schemeClr val="tx1"/>
                </a:solidFill>
              </a:rPr>
              <a:t>Accelerate development for </a:t>
            </a:r>
            <a:br>
              <a:rPr lang="en-US">
                <a:solidFill>
                  <a:schemeClr val="tx1"/>
                </a:solidFill>
              </a:rPr>
            </a:br>
            <a:r>
              <a:rPr lang="en-US">
                <a:solidFill>
                  <a:schemeClr val="tx1"/>
                </a:solidFill>
              </a:rPr>
              <a:t>high potentials</a:t>
            </a:r>
          </a:p>
          <a:p>
            <a:pPr>
              <a:spcBef>
                <a:spcPct val="100000"/>
              </a:spcBef>
              <a:buClr>
                <a:schemeClr val="tx1"/>
              </a:buClr>
              <a:buFont typeface="Wingdings" pitchFamily="2" charset="2"/>
              <a:buAutoNum type="arabicPeriod"/>
            </a:pPr>
            <a:r>
              <a:rPr lang="en-US">
                <a:solidFill>
                  <a:schemeClr val="tx1"/>
                </a:solidFill>
              </a:rPr>
              <a:t>Manage transitions</a:t>
            </a:r>
            <a:br>
              <a:rPr lang="en-US">
                <a:solidFill>
                  <a:schemeClr val="tx1"/>
                </a:solidFill>
              </a:rPr>
            </a:br>
            <a:r>
              <a:rPr lang="en-US">
                <a:solidFill>
                  <a:schemeClr val="tx1"/>
                </a:solidFill>
              </a:rPr>
              <a:t>into new roles</a:t>
            </a:r>
          </a:p>
          <a:p>
            <a:pPr>
              <a:spcBef>
                <a:spcPct val="100000"/>
              </a:spcBef>
              <a:buClr>
                <a:schemeClr val="tx1"/>
              </a:buClr>
              <a:buFont typeface="Wingdings" pitchFamily="2" charset="2"/>
              <a:buAutoNum type="arabicPeriod"/>
            </a:pPr>
            <a:r>
              <a:rPr lang="en-US">
                <a:solidFill>
                  <a:schemeClr val="tx1"/>
                </a:solidFill>
              </a:rPr>
              <a:t>Address governance, communication, and evaluation</a:t>
            </a:r>
          </a:p>
          <a:p>
            <a:pPr>
              <a:buClr>
                <a:schemeClr val="tx1"/>
              </a:buClr>
              <a:buFont typeface="Wingdings" pitchFamily="2" charset="2"/>
              <a:buNone/>
            </a:pPr>
            <a:endParaRPr lang="en-US">
              <a:solidFill>
                <a:schemeClr val="tx1"/>
              </a:solidFill>
            </a:endParaRPr>
          </a:p>
        </p:txBody>
      </p:sp>
      <p:grpSp>
        <p:nvGrpSpPr>
          <p:cNvPr id="789513" name="Group 9"/>
          <p:cNvGrpSpPr>
            <a:grpSpLocks/>
          </p:cNvGrpSpPr>
          <p:nvPr/>
        </p:nvGrpSpPr>
        <p:grpSpPr bwMode="auto">
          <a:xfrm>
            <a:off x="3195638" y="2438400"/>
            <a:ext cx="3013075" cy="3151188"/>
            <a:chOff x="2013" y="1427"/>
            <a:chExt cx="1898" cy="1985"/>
          </a:xfrm>
        </p:grpSpPr>
        <p:pic>
          <p:nvPicPr>
            <p:cNvPr id="789514" name="Picture 10" descr="HPPL_circ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3" y="1514"/>
              <a:ext cx="1898" cy="1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9515" name="WordArt 11"/>
            <p:cNvSpPr>
              <a:spLocks noChangeArrowheads="1" noChangeShapeType="1" noTextEdit="1"/>
            </p:cNvSpPr>
            <p:nvPr/>
          </p:nvSpPr>
          <p:spPr bwMode="auto">
            <a:xfrm>
              <a:off x="2264" y="1427"/>
              <a:ext cx="1396" cy="87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2171932"/>
                </a:avLst>
              </a:prstTxWarp>
            </a:bodyPr>
            <a:lstStyle/>
            <a:p>
              <a:pPr algn="ctr"/>
              <a:r>
                <a:rPr lang="en-US" sz="1800" kern="10">
                  <a:ln w="9525">
                    <a:solidFill>
                      <a:srgbClr val="675C53"/>
                    </a:solidFill>
                    <a:round/>
                    <a:headEnd/>
                    <a:tailEnd/>
                  </a:ln>
                  <a:solidFill>
                    <a:srgbClr val="000000"/>
                  </a:solidFill>
                  <a:latin typeface="Arial"/>
                  <a:cs typeface="Arial"/>
                </a:rPr>
                <a:t>High-Potential Experience Cycle™</a:t>
              </a:r>
            </a:p>
          </p:txBody>
        </p:sp>
      </p:grpSp>
      <p:grpSp>
        <p:nvGrpSpPr>
          <p:cNvPr id="789516" name="Group 12"/>
          <p:cNvGrpSpPr>
            <a:grpSpLocks/>
          </p:cNvGrpSpPr>
          <p:nvPr/>
        </p:nvGrpSpPr>
        <p:grpSpPr bwMode="auto">
          <a:xfrm>
            <a:off x="4121150" y="3929063"/>
            <a:ext cx="1173163" cy="319087"/>
            <a:chOff x="2596" y="2361"/>
            <a:chExt cx="739" cy="201"/>
          </a:xfrm>
        </p:grpSpPr>
        <p:pic>
          <p:nvPicPr>
            <p:cNvPr id="789517" name="Picture 11" descr="Hipo_Bar.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6" y="2361"/>
              <a:ext cx="739"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9518" name="TextBox 38"/>
            <p:cNvSpPr txBox="1">
              <a:spLocks noChangeArrowheads="1"/>
            </p:cNvSpPr>
            <p:nvPr/>
          </p:nvSpPr>
          <p:spPr bwMode="auto">
            <a:xfrm>
              <a:off x="2612" y="2382"/>
              <a:ext cx="69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938">
                <a:spcBef>
                  <a:spcPct val="20000"/>
                </a:spcBef>
                <a:buClr>
                  <a:schemeClr val="accent1"/>
                </a:buClr>
                <a:buFont typeface="Wingdings" pitchFamily="2" charset="2"/>
                <a:buChar char="§"/>
                <a:defRPr sz="1600">
                  <a:solidFill>
                    <a:srgbClr val="FFFFFF"/>
                  </a:solidFill>
                  <a:latin typeface="Arial" charset="0"/>
                  <a:cs typeface="Arial" charset="0"/>
                </a:defRPr>
              </a:lvl1pPr>
              <a:lvl2pPr marL="37931725" indent="-37474525">
                <a:spcBef>
                  <a:spcPct val="20000"/>
                </a:spcBef>
                <a:buClr>
                  <a:schemeClr val="accent1"/>
                </a:buClr>
                <a:buFont typeface="Wingdings" pitchFamily="2" charset="2"/>
                <a:buChar char="§"/>
                <a:defRPr sz="1600">
                  <a:solidFill>
                    <a:srgbClr val="FFFFFF"/>
                  </a:solidFill>
                  <a:latin typeface="Arial" charset="0"/>
                  <a:cs typeface="Arial" charset="0"/>
                </a:defRPr>
              </a:lvl2pPr>
              <a:lvl3pPr>
                <a:spcBef>
                  <a:spcPct val="20000"/>
                </a:spcBef>
                <a:defRPr sz="1600">
                  <a:solidFill>
                    <a:srgbClr val="FFFFFF"/>
                  </a:solidFill>
                  <a:latin typeface="Arial" charset="0"/>
                  <a:cs typeface="Arial" charset="0"/>
                </a:defRPr>
              </a:lvl3pPr>
              <a:lvl4pPr>
                <a:spcBef>
                  <a:spcPct val="20000"/>
                </a:spcBef>
                <a:defRPr sz="1600">
                  <a:solidFill>
                    <a:srgbClr val="FFFFFF"/>
                  </a:solidFill>
                  <a:latin typeface="Arial" charset="0"/>
                  <a:cs typeface="Arial" charset="0"/>
                </a:defRPr>
              </a:lvl4pPr>
              <a:lvl5pPr>
                <a:spcBef>
                  <a:spcPct val="20000"/>
                </a:spcBef>
                <a:defRPr sz="1600">
                  <a:solidFill>
                    <a:srgbClr val="FFFFFF"/>
                  </a:solidFill>
                  <a:latin typeface="Arial" charset="0"/>
                  <a:cs typeface="Arial" charset="0"/>
                </a:defRPr>
              </a:lvl5pPr>
              <a:lvl6pPr marL="457200" fontAlgn="base">
                <a:spcBef>
                  <a:spcPct val="20000"/>
                </a:spcBef>
                <a:spcAft>
                  <a:spcPct val="0"/>
                </a:spcAft>
                <a:defRPr sz="1600">
                  <a:solidFill>
                    <a:srgbClr val="FFFFFF"/>
                  </a:solidFill>
                  <a:latin typeface="Arial" charset="0"/>
                  <a:cs typeface="Arial" charset="0"/>
                </a:defRPr>
              </a:lvl6pPr>
              <a:lvl7pPr marL="914400" fontAlgn="base">
                <a:spcBef>
                  <a:spcPct val="20000"/>
                </a:spcBef>
                <a:spcAft>
                  <a:spcPct val="0"/>
                </a:spcAft>
                <a:defRPr sz="1600">
                  <a:solidFill>
                    <a:srgbClr val="FFFFFF"/>
                  </a:solidFill>
                  <a:latin typeface="Arial" charset="0"/>
                  <a:cs typeface="Arial" charset="0"/>
                </a:defRPr>
              </a:lvl7pPr>
              <a:lvl8pPr marL="1371600" fontAlgn="base">
                <a:spcBef>
                  <a:spcPct val="20000"/>
                </a:spcBef>
                <a:spcAft>
                  <a:spcPct val="0"/>
                </a:spcAft>
                <a:defRPr sz="1600">
                  <a:solidFill>
                    <a:srgbClr val="FFFFFF"/>
                  </a:solidFill>
                  <a:latin typeface="Arial" charset="0"/>
                  <a:cs typeface="Arial" charset="0"/>
                </a:defRPr>
              </a:lvl8pPr>
              <a:lvl9pPr marL="1828800" fontAlgn="base">
                <a:spcBef>
                  <a:spcPct val="20000"/>
                </a:spcBef>
                <a:spcAft>
                  <a:spcPct val="0"/>
                </a:spcAft>
                <a:defRPr sz="1600">
                  <a:solidFill>
                    <a:srgbClr val="FFFFFF"/>
                  </a:solidFill>
                  <a:latin typeface="Arial" charset="0"/>
                  <a:cs typeface="Arial" charset="0"/>
                </a:defRPr>
              </a:lvl9pPr>
            </a:lstStyle>
            <a:p>
              <a:pPr algn="ctr">
                <a:buFont typeface="Wingdings" pitchFamily="2" charset="2"/>
                <a:buNone/>
              </a:pPr>
              <a:r>
                <a:rPr lang="en-US" sz="1000" b="1">
                  <a:solidFill>
                    <a:schemeClr val="bg1"/>
                  </a:solidFill>
                  <a:latin typeface="Arial Bold" pitchFamily="-106" charset="0"/>
                  <a:cs typeface="Arial Bold" pitchFamily="-106" charset="0"/>
                </a:rPr>
                <a:t>3 Develop</a:t>
              </a:r>
              <a:endParaRPr lang="en-US" sz="1000" b="1">
                <a:solidFill>
                  <a:schemeClr val="bg1"/>
                </a:solidFill>
              </a:endParaRPr>
            </a:p>
          </p:txBody>
        </p:sp>
      </p:grpSp>
      <p:grpSp>
        <p:nvGrpSpPr>
          <p:cNvPr id="789519" name="Group 15"/>
          <p:cNvGrpSpPr>
            <a:grpSpLocks/>
          </p:cNvGrpSpPr>
          <p:nvPr/>
        </p:nvGrpSpPr>
        <p:grpSpPr bwMode="auto">
          <a:xfrm>
            <a:off x="4148138" y="4516438"/>
            <a:ext cx="1109662" cy="303212"/>
            <a:chOff x="2613" y="2731"/>
            <a:chExt cx="699" cy="191"/>
          </a:xfrm>
        </p:grpSpPr>
        <p:pic>
          <p:nvPicPr>
            <p:cNvPr id="789520" name="Picture 11" descr="Hipo_Bar.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13" y="2731"/>
              <a:ext cx="699"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9521" name="TextBox 38"/>
            <p:cNvSpPr txBox="1">
              <a:spLocks noChangeArrowheads="1"/>
            </p:cNvSpPr>
            <p:nvPr/>
          </p:nvSpPr>
          <p:spPr bwMode="auto">
            <a:xfrm>
              <a:off x="2630" y="2750"/>
              <a:ext cx="66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938">
                <a:spcBef>
                  <a:spcPct val="20000"/>
                </a:spcBef>
                <a:buClr>
                  <a:schemeClr val="accent1"/>
                </a:buClr>
                <a:buFont typeface="Wingdings" pitchFamily="2" charset="2"/>
                <a:buChar char="§"/>
                <a:defRPr sz="1600">
                  <a:solidFill>
                    <a:srgbClr val="FFFFFF"/>
                  </a:solidFill>
                  <a:latin typeface="Arial" charset="0"/>
                  <a:cs typeface="Arial" charset="0"/>
                </a:defRPr>
              </a:lvl1pPr>
              <a:lvl2pPr marL="37931725" indent="-37474525">
                <a:spcBef>
                  <a:spcPct val="20000"/>
                </a:spcBef>
                <a:buClr>
                  <a:schemeClr val="accent1"/>
                </a:buClr>
                <a:buFont typeface="Wingdings" pitchFamily="2" charset="2"/>
                <a:buChar char="§"/>
                <a:defRPr sz="1600">
                  <a:solidFill>
                    <a:srgbClr val="FFFFFF"/>
                  </a:solidFill>
                  <a:latin typeface="Arial" charset="0"/>
                  <a:cs typeface="Arial" charset="0"/>
                </a:defRPr>
              </a:lvl2pPr>
              <a:lvl3pPr>
                <a:spcBef>
                  <a:spcPct val="20000"/>
                </a:spcBef>
                <a:defRPr sz="1600">
                  <a:solidFill>
                    <a:srgbClr val="FFFFFF"/>
                  </a:solidFill>
                  <a:latin typeface="Arial" charset="0"/>
                  <a:cs typeface="Arial" charset="0"/>
                </a:defRPr>
              </a:lvl3pPr>
              <a:lvl4pPr>
                <a:spcBef>
                  <a:spcPct val="20000"/>
                </a:spcBef>
                <a:defRPr sz="1600">
                  <a:solidFill>
                    <a:srgbClr val="FFFFFF"/>
                  </a:solidFill>
                  <a:latin typeface="Arial" charset="0"/>
                  <a:cs typeface="Arial" charset="0"/>
                </a:defRPr>
              </a:lvl4pPr>
              <a:lvl5pPr>
                <a:spcBef>
                  <a:spcPct val="20000"/>
                </a:spcBef>
                <a:defRPr sz="1600">
                  <a:solidFill>
                    <a:srgbClr val="FFFFFF"/>
                  </a:solidFill>
                  <a:latin typeface="Arial" charset="0"/>
                  <a:cs typeface="Arial" charset="0"/>
                </a:defRPr>
              </a:lvl5pPr>
              <a:lvl6pPr marL="457200" fontAlgn="base">
                <a:spcBef>
                  <a:spcPct val="20000"/>
                </a:spcBef>
                <a:spcAft>
                  <a:spcPct val="0"/>
                </a:spcAft>
                <a:defRPr sz="1600">
                  <a:solidFill>
                    <a:srgbClr val="FFFFFF"/>
                  </a:solidFill>
                  <a:latin typeface="Arial" charset="0"/>
                  <a:cs typeface="Arial" charset="0"/>
                </a:defRPr>
              </a:lvl6pPr>
              <a:lvl7pPr marL="914400" fontAlgn="base">
                <a:spcBef>
                  <a:spcPct val="20000"/>
                </a:spcBef>
                <a:spcAft>
                  <a:spcPct val="0"/>
                </a:spcAft>
                <a:defRPr sz="1600">
                  <a:solidFill>
                    <a:srgbClr val="FFFFFF"/>
                  </a:solidFill>
                  <a:latin typeface="Arial" charset="0"/>
                  <a:cs typeface="Arial" charset="0"/>
                </a:defRPr>
              </a:lvl7pPr>
              <a:lvl8pPr marL="1371600" fontAlgn="base">
                <a:spcBef>
                  <a:spcPct val="20000"/>
                </a:spcBef>
                <a:spcAft>
                  <a:spcPct val="0"/>
                </a:spcAft>
                <a:defRPr sz="1600">
                  <a:solidFill>
                    <a:srgbClr val="FFFFFF"/>
                  </a:solidFill>
                  <a:latin typeface="Arial" charset="0"/>
                  <a:cs typeface="Arial" charset="0"/>
                </a:defRPr>
              </a:lvl8pPr>
              <a:lvl9pPr marL="1828800" fontAlgn="base">
                <a:spcBef>
                  <a:spcPct val="20000"/>
                </a:spcBef>
                <a:spcAft>
                  <a:spcPct val="0"/>
                </a:spcAft>
                <a:defRPr sz="1600">
                  <a:solidFill>
                    <a:srgbClr val="FFFFFF"/>
                  </a:solidFill>
                  <a:latin typeface="Arial" charset="0"/>
                  <a:cs typeface="Arial" charset="0"/>
                </a:defRPr>
              </a:lvl9pPr>
            </a:lstStyle>
            <a:p>
              <a:pPr algn="ctr">
                <a:buFont typeface="Wingdings" pitchFamily="2" charset="2"/>
                <a:buNone/>
              </a:pPr>
              <a:r>
                <a:rPr lang="en-US" sz="1000" b="1">
                  <a:solidFill>
                    <a:schemeClr val="bg1"/>
                  </a:solidFill>
                  <a:latin typeface="Arial Bold" pitchFamily="-106" charset="0"/>
                  <a:cs typeface="Arial Bold" pitchFamily="-106" charset="0"/>
                </a:rPr>
                <a:t>4 Transition</a:t>
              </a:r>
              <a:endParaRPr lang="en-US" sz="1000" b="1">
                <a:solidFill>
                  <a:schemeClr val="bg1"/>
                </a:solidFill>
              </a:endParaRPr>
            </a:p>
          </p:txBody>
        </p:sp>
      </p:grpSp>
      <p:grpSp>
        <p:nvGrpSpPr>
          <p:cNvPr id="789522" name="Group 18"/>
          <p:cNvGrpSpPr>
            <a:grpSpLocks/>
          </p:cNvGrpSpPr>
          <p:nvPr/>
        </p:nvGrpSpPr>
        <p:grpSpPr bwMode="auto">
          <a:xfrm>
            <a:off x="4143375" y="3340100"/>
            <a:ext cx="1173163" cy="319088"/>
            <a:chOff x="2610" y="1990"/>
            <a:chExt cx="739" cy="201"/>
          </a:xfrm>
        </p:grpSpPr>
        <p:pic>
          <p:nvPicPr>
            <p:cNvPr id="789523" name="Picture 11" descr="Hipo_Bar.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10" y="1990"/>
              <a:ext cx="739"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9524" name="TextBox 38"/>
            <p:cNvSpPr txBox="1">
              <a:spLocks noChangeArrowheads="1"/>
            </p:cNvSpPr>
            <p:nvPr/>
          </p:nvSpPr>
          <p:spPr bwMode="auto">
            <a:xfrm>
              <a:off x="2630" y="2011"/>
              <a:ext cx="69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938">
                <a:spcBef>
                  <a:spcPct val="20000"/>
                </a:spcBef>
                <a:buClr>
                  <a:schemeClr val="accent1"/>
                </a:buClr>
                <a:buFont typeface="Wingdings" pitchFamily="2" charset="2"/>
                <a:buChar char="§"/>
                <a:defRPr sz="1600">
                  <a:solidFill>
                    <a:srgbClr val="FFFFFF"/>
                  </a:solidFill>
                  <a:latin typeface="Arial" charset="0"/>
                  <a:cs typeface="Arial" charset="0"/>
                </a:defRPr>
              </a:lvl1pPr>
              <a:lvl2pPr marL="37931725" indent="-37474525">
                <a:spcBef>
                  <a:spcPct val="20000"/>
                </a:spcBef>
                <a:buClr>
                  <a:schemeClr val="accent1"/>
                </a:buClr>
                <a:buFont typeface="Wingdings" pitchFamily="2" charset="2"/>
                <a:buChar char="§"/>
                <a:defRPr sz="1600">
                  <a:solidFill>
                    <a:srgbClr val="FFFFFF"/>
                  </a:solidFill>
                  <a:latin typeface="Arial" charset="0"/>
                  <a:cs typeface="Arial" charset="0"/>
                </a:defRPr>
              </a:lvl2pPr>
              <a:lvl3pPr>
                <a:spcBef>
                  <a:spcPct val="20000"/>
                </a:spcBef>
                <a:defRPr sz="1600">
                  <a:solidFill>
                    <a:srgbClr val="FFFFFF"/>
                  </a:solidFill>
                  <a:latin typeface="Arial" charset="0"/>
                  <a:cs typeface="Arial" charset="0"/>
                </a:defRPr>
              </a:lvl3pPr>
              <a:lvl4pPr>
                <a:spcBef>
                  <a:spcPct val="20000"/>
                </a:spcBef>
                <a:defRPr sz="1600">
                  <a:solidFill>
                    <a:srgbClr val="FFFFFF"/>
                  </a:solidFill>
                  <a:latin typeface="Arial" charset="0"/>
                  <a:cs typeface="Arial" charset="0"/>
                </a:defRPr>
              </a:lvl4pPr>
              <a:lvl5pPr>
                <a:spcBef>
                  <a:spcPct val="20000"/>
                </a:spcBef>
                <a:defRPr sz="1600">
                  <a:solidFill>
                    <a:srgbClr val="FFFFFF"/>
                  </a:solidFill>
                  <a:latin typeface="Arial" charset="0"/>
                  <a:cs typeface="Arial" charset="0"/>
                </a:defRPr>
              </a:lvl5pPr>
              <a:lvl6pPr marL="457200" fontAlgn="base">
                <a:spcBef>
                  <a:spcPct val="20000"/>
                </a:spcBef>
                <a:spcAft>
                  <a:spcPct val="0"/>
                </a:spcAft>
                <a:defRPr sz="1600">
                  <a:solidFill>
                    <a:srgbClr val="FFFFFF"/>
                  </a:solidFill>
                  <a:latin typeface="Arial" charset="0"/>
                  <a:cs typeface="Arial" charset="0"/>
                </a:defRPr>
              </a:lvl6pPr>
              <a:lvl7pPr marL="914400" fontAlgn="base">
                <a:spcBef>
                  <a:spcPct val="20000"/>
                </a:spcBef>
                <a:spcAft>
                  <a:spcPct val="0"/>
                </a:spcAft>
                <a:defRPr sz="1600">
                  <a:solidFill>
                    <a:srgbClr val="FFFFFF"/>
                  </a:solidFill>
                  <a:latin typeface="Arial" charset="0"/>
                  <a:cs typeface="Arial" charset="0"/>
                </a:defRPr>
              </a:lvl7pPr>
              <a:lvl8pPr marL="1371600" fontAlgn="base">
                <a:spcBef>
                  <a:spcPct val="20000"/>
                </a:spcBef>
                <a:spcAft>
                  <a:spcPct val="0"/>
                </a:spcAft>
                <a:defRPr sz="1600">
                  <a:solidFill>
                    <a:srgbClr val="FFFFFF"/>
                  </a:solidFill>
                  <a:latin typeface="Arial" charset="0"/>
                  <a:cs typeface="Arial" charset="0"/>
                </a:defRPr>
              </a:lvl8pPr>
              <a:lvl9pPr marL="1828800" fontAlgn="base">
                <a:spcBef>
                  <a:spcPct val="20000"/>
                </a:spcBef>
                <a:spcAft>
                  <a:spcPct val="0"/>
                </a:spcAft>
                <a:defRPr sz="1600">
                  <a:solidFill>
                    <a:srgbClr val="FFFFFF"/>
                  </a:solidFill>
                  <a:latin typeface="Arial" charset="0"/>
                  <a:cs typeface="Arial" charset="0"/>
                </a:defRPr>
              </a:lvl9pPr>
            </a:lstStyle>
            <a:p>
              <a:pPr algn="ctr">
                <a:buFont typeface="Wingdings" pitchFamily="2" charset="2"/>
                <a:buNone/>
              </a:pPr>
              <a:r>
                <a:rPr lang="en-US" sz="1000" b="1">
                  <a:solidFill>
                    <a:schemeClr val="bg1"/>
                  </a:solidFill>
                  <a:latin typeface="Arial Bold" pitchFamily="-106" charset="0"/>
                  <a:cs typeface="Arial Bold" pitchFamily="-106" charset="0"/>
                </a:rPr>
                <a:t>2 Identify</a:t>
              </a:r>
              <a:endParaRPr lang="en-US" sz="1000" b="1">
                <a:solidFill>
                  <a:schemeClr val="bg1"/>
                </a:solidFill>
              </a:endParaRPr>
            </a:p>
          </p:txBody>
        </p:sp>
      </p:grpSp>
      <p:grpSp>
        <p:nvGrpSpPr>
          <p:cNvPr id="789525" name="Group 21"/>
          <p:cNvGrpSpPr>
            <a:grpSpLocks/>
          </p:cNvGrpSpPr>
          <p:nvPr/>
        </p:nvGrpSpPr>
        <p:grpSpPr bwMode="auto">
          <a:xfrm>
            <a:off x="4114800" y="2752725"/>
            <a:ext cx="1173163" cy="319088"/>
            <a:chOff x="2592" y="1620"/>
            <a:chExt cx="739" cy="201"/>
          </a:xfrm>
        </p:grpSpPr>
        <p:pic>
          <p:nvPicPr>
            <p:cNvPr id="789526" name="Picture 11" descr="Hipo_Bar.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2" y="1620"/>
              <a:ext cx="739"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9527" name="TextBox 38"/>
            <p:cNvSpPr txBox="1">
              <a:spLocks noChangeArrowheads="1"/>
            </p:cNvSpPr>
            <p:nvPr/>
          </p:nvSpPr>
          <p:spPr bwMode="auto">
            <a:xfrm>
              <a:off x="2612" y="1641"/>
              <a:ext cx="69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938">
                <a:spcBef>
                  <a:spcPct val="20000"/>
                </a:spcBef>
                <a:buClr>
                  <a:schemeClr val="accent1"/>
                </a:buClr>
                <a:buFont typeface="Wingdings" pitchFamily="2" charset="2"/>
                <a:buChar char="§"/>
                <a:defRPr sz="1600">
                  <a:solidFill>
                    <a:srgbClr val="FFFFFF"/>
                  </a:solidFill>
                  <a:latin typeface="Arial" charset="0"/>
                  <a:cs typeface="Arial" charset="0"/>
                </a:defRPr>
              </a:lvl1pPr>
              <a:lvl2pPr marL="37931725" indent="-37474525">
                <a:spcBef>
                  <a:spcPct val="20000"/>
                </a:spcBef>
                <a:buClr>
                  <a:schemeClr val="accent1"/>
                </a:buClr>
                <a:buFont typeface="Wingdings" pitchFamily="2" charset="2"/>
                <a:buChar char="§"/>
                <a:defRPr sz="1600">
                  <a:solidFill>
                    <a:srgbClr val="FFFFFF"/>
                  </a:solidFill>
                  <a:latin typeface="Arial" charset="0"/>
                  <a:cs typeface="Arial" charset="0"/>
                </a:defRPr>
              </a:lvl2pPr>
              <a:lvl3pPr>
                <a:spcBef>
                  <a:spcPct val="20000"/>
                </a:spcBef>
                <a:defRPr sz="1600">
                  <a:solidFill>
                    <a:srgbClr val="FFFFFF"/>
                  </a:solidFill>
                  <a:latin typeface="Arial" charset="0"/>
                  <a:cs typeface="Arial" charset="0"/>
                </a:defRPr>
              </a:lvl3pPr>
              <a:lvl4pPr>
                <a:spcBef>
                  <a:spcPct val="20000"/>
                </a:spcBef>
                <a:defRPr sz="1600">
                  <a:solidFill>
                    <a:srgbClr val="FFFFFF"/>
                  </a:solidFill>
                  <a:latin typeface="Arial" charset="0"/>
                  <a:cs typeface="Arial" charset="0"/>
                </a:defRPr>
              </a:lvl4pPr>
              <a:lvl5pPr>
                <a:spcBef>
                  <a:spcPct val="20000"/>
                </a:spcBef>
                <a:defRPr sz="1600">
                  <a:solidFill>
                    <a:srgbClr val="FFFFFF"/>
                  </a:solidFill>
                  <a:latin typeface="Arial" charset="0"/>
                  <a:cs typeface="Arial" charset="0"/>
                </a:defRPr>
              </a:lvl5pPr>
              <a:lvl6pPr marL="457200" fontAlgn="base">
                <a:spcBef>
                  <a:spcPct val="20000"/>
                </a:spcBef>
                <a:spcAft>
                  <a:spcPct val="0"/>
                </a:spcAft>
                <a:defRPr sz="1600">
                  <a:solidFill>
                    <a:srgbClr val="FFFFFF"/>
                  </a:solidFill>
                  <a:latin typeface="Arial" charset="0"/>
                  <a:cs typeface="Arial" charset="0"/>
                </a:defRPr>
              </a:lvl6pPr>
              <a:lvl7pPr marL="914400" fontAlgn="base">
                <a:spcBef>
                  <a:spcPct val="20000"/>
                </a:spcBef>
                <a:spcAft>
                  <a:spcPct val="0"/>
                </a:spcAft>
                <a:defRPr sz="1600">
                  <a:solidFill>
                    <a:srgbClr val="FFFFFF"/>
                  </a:solidFill>
                  <a:latin typeface="Arial" charset="0"/>
                  <a:cs typeface="Arial" charset="0"/>
                </a:defRPr>
              </a:lvl7pPr>
              <a:lvl8pPr marL="1371600" fontAlgn="base">
                <a:spcBef>
                  <a:spcPct val="20000"/>
                </a:spcBef>
                <a:spcAft>
                  <a:spcPct val="0"/>
                </a:spcAft>
                <a:defRPr sz="1600">
                  <a:solidFill>
                    <a:srgbClr val="FFFFFF"/>
                  </a:solidFill>
                  <a:latin typeface="Arial" charset="0"/>
                  <a:cs typeface="Arial" charset="0"/>
                </a:defRPr>
              </a:lvl8pPr>
              <a:lvl9pPr marL="1828800" fontAlgn="base">
                <a:spcBef>
                  <a:spcPct val="20000"/>
                </a:spcBef>
                <a:spcAft>
                  <a:spcPct val="0"/>
                </a:spcAft>
                <a:defRPr sz="1600">
                  <a:solidFill>
                    <a:srgbClr val="FFFFFF"/>
                  </a:solidFill>
                  <a:latin typeface="Arial" charset="0"/>
                  <a:cs typeface="Arial" charset="0"/>
                </a:defRPr>
              </a:lvl9pPr>
            </a:lstStyle>
            <a:p>
              <a:pPr algn="ctr">
                <a:buFont typeface="Wingdings" pitchFamily="2" charset="2"/>
                <a:buNone/>
              </a:pPr>
              <a:r>
                <a:rPr lang="en-US" sz="1000" b="1">
                  <a:solidFill>
                    <a:schemeClr val="bg1"/>
                  </a:solidFill>
                  <a:latin typeface="Arial Bold" pitchFamily="-106" charset="0"/>
                  <a:cs typeface="Arial Bold" pitchFamily="-106" charset="0"/>
                </a:rPr>
                <a:t>1 Plan</a:t>
              </a:r>
              <a:endParaRPr lang="en-US" sz="1000" b="1">
                <a:solidFill>
                  <a:schemeClr val="bg1"/>
                </a:solidFill>
              </a:endParaRPr>
            </a:p>
          </p:txBody>
        </p:sp>
      </p:grpSp>
      <p:grpSp>
        <p:nvGrpSpPr>
          <p:cNvPr id="789528" name="Group 24"/>
          <p:cNvGrpSpPr>
            <a:grpSpLocks/>
          </p:cNvGrpSpPr>
          <p:nvPr/>
        </p:nvGrpSpPr>
        <p:grpSpPr bwMode="auto">
          <a:xfrm>
            <a:off x="4116388" y="5099050"/>
            <a:ext cx="1173162" cy="319088"/>
            <a:chOff x="2592" y="3098"/>
            <a:chExt cx="739" cy="201"/>
          </a:xfrm>
        </p:grpSpPr>
        <p:pic>
          <p:nvPicPr>
            <p:cNvPr id="789529" name="Picture 11" descr="Hipo_Bar.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2" y="3098"/>
              <a:ext cx="739"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9530" name="TextBox 38"/>
            <p:cNvSpPr txBox="1">
              <a:spLocks noChangeArrowheads="1"/>
            </p:cNvSpPr>
            <p:nvPr/>
          </p:nvSpPr>
          <p:spPr bwMode="auto">
            <a:xfrm>
              <a:off x="2612" y="3118"/>
              <a:ext cx="69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938">
                <a:spcBef>
                  <a:spcPct val="20000"/>
                </a:spcBef>
                <a:buClr>
                  <a:schemeClr val="accent1"/>
                </a:buClr>
                <a:buFont typeface="Wingdings" pitchFamily="2" charset="2"/>
                <a:buChar char="§"/>
                <a:defRPr sz="1600">
                  <a:solidFill>
                    <a:srgbClr val="FFFFFF"/>
                  </a:solidFill>
                  <a:latin typeface="Arial" charset="0"/>
                  <a:cs typeface="Arial" charset="0"/>
                </a:defRPr>
              </a:lvl1pPr>
              <a:lvl2pPr marL="37931725" indent="-37474525">
                <a:spcBef>
                  <a:spcPct val="20000"/>
                </a:spcBef>
                <a:buClr>
                  <a:schemeClr val="accent1"/>
                </a:buClr>
                <a:buFont typeface="Wingdings" pitchFamily="2" charset="2"/>
                <a:buChar char="§"/>
                <a:defRPr sz="1600">
                  <a:solidFill>
                    <a:srgbClr val="FFFFFF"/>
                  </a:solidFill>
                  <a:latin typeface="Arial" charset="0"/>
                  <a:cs typeface="Arial" charset="0"/>
                </a:defRPr>
              </a:lvl2pPr>
              <a:lvl3pPr>
                <a:spcBef>
                  <a:spcPct val="20000"/>
                </a:spcBef>
                <a:defRPr sz="1600">
                  <a:solidFill>
                    <a:srgbClr val="FFFFFF"/>
                  </a:solidFill>
                  <a:latin typeface="Arial" charset="0"/>
                  <a:cs typeface="Arial" charset="0"/>
                </a:defRPr>
              </a:lvl3pPr>
              <a:lvl4pPr>
                <a:spcBef>
                  <a:spcPct val="20000"/>
                </a:spcBef>
                <a:defRPr sz="1600">
                  <a:solidFill>
                    <a:srgbClr val="FFFFFF"/>
                  </a:solidFill>
                  <a:latin typeface="Arial" charset="0"/>
                  <a:cs typeface="Arial" charset="0"/>
                </a:defRPr>
              </a:lvl4pPr>
              <a:lvl5pPr>
                <a:spcBef>
                  <a:spcPct val="20000"/>
                </a:spcBef>
                <a:defRPr sz="1600">
                  <a:solidFill>
                    <a:srgbClr val="FFFFFF"/>
                  </a:solidFill>
                  <a:latin typeface="Arial" charset="0"/>
                  <a:cs typeface="Arial" charset="0"/>
                </a:defRPr>
              </a:lvl5pPr>
              <a:lvl6pPr marL="457200" fontAlgn="base">
                <a:spcBef>
                  <a:spcPct val="20000"/>
                </a:spcBef>
                <a:spcAft>
                  <a:spcPct val="0"/>
                </a:spcAft>
                <a:defRPr sz="1600">
                  <a:solidFill>
                    <a:srgbClr val="FFFFFF"/>
                  </a:solidFill>
                  <a:latin typeface="Arial" charset="0"/>
                  <a:cs typeface="Arial" charset="0"/>
                </a:defRPr>
              </a:lvl6pPr>
              <a:lvl7pPr marL="914400" fontAlgn="base">
                <a:spcBef>
                  <a:spcPct val="20000"/>
                </a:spcBef>
                <a:spcAft>
                  <a:spcPct val="0"/>
                </a:spcAft>
                <a:defRPr sz="1600">
                  <a:solidFill>
                    <a:srgbClr val="FFFFFF"/>
                  </a:solidFill>
                  <a:latin typeface="Arial" charset="0"/>
                  <a:cs typeface="Arial" charset="0"/>
                </a:defRPr>
              </a:lvl7pPr>
              <a:lvl8pPr marL="1371600" fontAlgn="base">
                <a:spcBef>
                  <a:spcPct val="20000"/>
                </a:spcBef>
                <a:spcAft>
                  <a:spcPct val="0"/>
                </a:spcAft>
                <a:defRPr sz="1600">
                  <a:solidFill>
                    <a:srgbClr val="FFFFFF"/>
                  </a:solidFill>
                  <a:latin typeface="Arial" charset="0"/>
                  <a:cs typeface="Arial" charset="0"/>
                </a:defRPr>
              </a:lvl8pPr>
              <a:lvl9pPr marL="1828800" fontAlgn="base">
                <a:spcBef>
                  <a:spcPct val="20000"/>
                </a:spcBef>
                <a:spcAft>
                  <a:spcPct val="0"/>
                </a:spcAft>
                <a:defRPr sz="1600">
                  <a:solidFill>
                    <a:srgbClr val="FFFFFF"/>
                  </a:solidFill>
                  <a:latin typeface="Arial" charset="0"/>
                  <a:cs typeface="Arial" charset="0"/>
                </a:defRPr>
              </a:lvl9pPr>
            </a:lstStyle>
            <a:p>
              <a:pPr algn="ctr">
                <a:buFont typeface="Wingdings" pitchFamily="2" charset="2"/>
                <a:buNone/>
              </a:pPr>
              <a:r>
                <a:rPr lang="en-US" sz="1000" b="1">
                  <a:solidFill>
                    <a:schemeClr val="bg1"/>
                  </a:solidFill>
                  <a:latin typeface="Arial Bold" pitchFamily="-106" charset="0"/>
                  <a:cs typeface="Arial Bold" pitchFamily="-106" charset="0"/>
                </a:rPr>
                <a:t>5 Manage</a:t>
              </a:r>
              <a:endParaRPr lang="en-US" sz="1000" b="1">
                <a:solidFill>
                  <a:schemeClr val="bg1"/>
                </a:solidFill>
              </a:endParaRPr>
            </a:p>
          </p:txBody>
        </p:sp>
      </p:grpSp>
      <p:sp>
        <p:nvSpPr>
          <p:cNvPr id="789531" name="Text Box 27"/>
          <p:cNvSpPr txBox="1">
            <a:spLocks noChangeArrowheads="1"/>
          </p:cNvSpPr>
          <p:nvPr/>
        </p:nvSpPr>
        <p:spPr bwMode="auto">
          <a:xfrm>
            <a:off x="5297488" y="3810000"/>
            <a:ext cx="1112837"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defTabSz="912813">
              <a:spcBef>
                <a:spcPct val="20000"/>
              </a:spcBef>
              <a:buClr>
                <a:schemeClr val="accent1"/>
              </a:buClr>
              <a:buFont typeface="Wingdings" pitchFamily="2" charset="2"/>
              <a:buChar char="§"/>
              <a:defRPr sz="1600">
                <a:solidFill>
                  <a:srgbClr val="FFFFFF"/>
                </a:solidFill>
                <a:latin typeface="Arial" charset="0"/>
                <a:cs typeface="Arial" charset="0"/>
              </a:defRPr>
            </a:lvl1pPr>
            <a:lvl2pPr defTabSz="912813">
              <a:spcBef>
                <a:spcPct val="20000"/>
              </a:spcBef>
              <a:buClr>
                <a:schemeClr val="accent1"/>
              </a:buClr>
              <a:buFont typeface="Wingdings" pitchFamily="2" charset="2"/>
              <a:buChar char="§"/>
              <a:defRPr sz="1600">
                <a:solidFill>
                  <a:srgbClr val="FFFFFF"/>
                </a:solidFill>
                <a:latin typeface="Arial" charset="0"/>
                <a:cs typeface="Arial" charset="0"/>
              </a:defRPr>
            </a:lvl2pPr>
            <a:lvl3pPr defTabSz="912813">
              <a:spcBef>
                <a:spcPct val="20000"/>
              </a:spcBef>
              <a:buClr>
                <a:schemeClr val="accent1"/>
              </a:buClr>
              <a:buFont typeface="Wingdings" pitchFamily="2" charset="2"/>
              <a:buChar char="§"/>
              <a:defRPr sz="1600">
                <a:solidFill>
                  <a:srgbClr val="FFFFFF"/>
                </a:solidFill>
                <a:latin typeface="Arial" charset="0"/>
                <a:cs typeface="Arial" charset="0"/>
              </a:defRPr>
            </a:lvl3pPr>
            <a:lvl4pPr defTabSz="912813">
              <a:spcBef>
                <a:spcPct val="20000"/>
              </a:spcBef>
              <a:buClr>
                <a:schemeClr val="accent1"/>
              </a:buClr>
              <a:buFont typeface="Wingdings" pitchFamily="2" charset="2"/>
              <a:buChar char="§"/>
              <a:defRPr sz="1600">
                <a:solidFill>
                  <a:srgbClr val="FFFFFF"/>
                </a:solidFill>
                <a:latin typeface="Arial" charset="0"/>
                <a:cs typeface="Arial" charset="0"/>
              </a:defRPr>
            </a:lvl4pPr>
            <a:lvl5pPr defTabSz="912813">
              <a:spcBef>
                <a:spcPct val="20000"/>
              </a:spcBef>
              <a:buClr>
                <a:schemeClr val="accent1"/>
              </a:buClr>
              <a:buFont typeface="Wingdings" pitchFamily="2" charset="2"/>
              <a:buChar char="§"/>
              <a:defRPr sz="1600">
                <a:solidFill>
                  <a:srgbClr val="FFFFFF"/>
                </a:solidFill>
                <a:latin typeface="Arial" charset="0"/>
                <a:cs typeface="Arial" charset="0"/>
              </a:defRPr>
            </a:lvl5pPr>
            <a:lvl6pPr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6pPr>
            <a:lvl7pPr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7pPr>
            <a:lvl8pPr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8pPr>
            <a:lvl9pPr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9pPr>
          </a:lstStyle>
          <a:p>
            <a:pPr>
              <a:buFont typeface="Wingdings" pitchFamily="2" charset="2"/>
              <a:buNone/>
            </a:pPr>
            <a:r>
              <a:rPr lang="en-US" sz="900"/>
              <a:t>High-Potential Leader’s</a:t>
            </a:r>
            <a:br>
              <a:rPr lang="en-US" sz="900"/>
            </a:br>
            <a:r>
              <a:rPr lang="en-US" sz="900"/>
              <a:t>Experience</a:t>
            </a:r>
          </a:p>
        </p:txBody>
      </p:sp>
      <p:sp>
        <p:nvSpPr>
          <p:cNvPr id="789532" name="Text Box 28"/>
          <p:cNvSpPr txBox="1">
            <a:spLocks noChangeArrowheads="1"/>
          </p:cNvSpPr>
          <p:nvPr/>
        </p:nvSpPr>
        <p:spPr bwMode="auto">
          <a:xfrm>
            <a:off x="3198813" y="3797300"/>
            <a:ext cx="1112837"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defTabSz="912813">
              <a:spcBef>
                <a:spcPct val="20000"/>
              </a:spcBef>
              <a:buClr>
                <a:schemeClr val="accent1"/>
              </a:buClr>
              <a:buFont typeface="Wingdings" pitchFamily="2" charset="2"/>
              <a:buChar char="§"/>
              <a:defRPr sz="1600">
                <a:solidFill>
                  <a:srgbClr val="FFFFFF"/>
                </a:solidFill>
                <a:latin typeface="Arial" charset="0"/>
                <a:cs typeface="Arial" charset="0"/>
              </a:defRPr>
            </a:lvl1pPr>
            <a:lvl2pPr defTabSz="912813">
              <a:spcBef>
                <a:spcPct val="20000"/>
              </a:spcBef>
              <a:buClr>
                <a:schemeClr val="accent1"/>
              </a:buClr>
              <a:buFont typeface="Wingdings" pitchFamily="2" charset="2"/>
              <a:buChar char="§"/>
              <a:defRPr sz="1600">
                <a:solidFill>
                  <a:srgbClr val="FFFFFF"/>
                </a:solidFill>
                <a:latin typeface="Arial" charset="0"/>
                <a:cs typeface="Arial" charset="0"/>
              </a:defRPr>
            </a:lvl2pPr>
            <a:lvl3pPr defTabSz="912813">
              <a:spcBef>
                <a:spcPct val="20000"/>
              </a:spcBef>
              <a:buClr>
                <a:schemeClr val="accent1"/>
              </a:buClr>
              <a:buFont typeface="Wingdings" pitchFamily="2" charset="2"/>
              <a:buChar char="§"/>
              <a:defRPr sz="1600">
                <a:solidFill>
                  <a:srgbClr val="FFFFFF"/>
                </a:solidFill>
                <a:latin typeface="Arial" charset="0"/>
                <a:cs typeface="Arial" charset="0"/>
              </a:defRPr>
            </a:lvl3pPr>
            <a:lvl4pPr defTabSz="912813">
              <a:spcBef>
                <a:spcPct val="20000"/>
              </a:spcBef>
              <a:buClr>
                <a:schemeClr val="accent1"/>
              </a:buClr>
              <a:buFont typeface="Wingdings" pitchFamily="2" charset="2"/>
              <a:buChar char="§"/>
              <a:defRPr sz="1600">
                <a:solidFill>
                  <a:srgbClr val="FFFFFF"/>
                </a:solidFill>
                <a:latin typeface="Arial" charset="0"/>
                <a:cs typeface="Arial" charset="0"/>
              </a:defRPr>
            </a:lvl4pPr>
            <a:lvl5pPr defTabSz="912813">
              <a:spcBef>
                <a:spcPct val="20000"/>
              </a:spcBef>
              <a:buClr>
                <a:schemeClr val="accent1"/>
              </a:buClr>
              <a:buFont typeface="Wingdings" pitchFamily="2" charset="2"/>
              <a:buChar char="§"/>
              <a:defRPr sz="1600">
                <a:solidFill>
                  <a:srgbClr val="FFFFFF"/>
                </a:solidFill>
                <a:latin typeface="Arial" charset="0"/>
                <a:cs typeface="Arial" charset="0"/>
              </a:defRPr>
            </a:lvl5pPr>
            <a:lvl6pPr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6pPr>
            <a:lvl7pPr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7pPr>
            <a:lvl8pPr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8pPr>
            <a:lvl9pPr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9pPr>
          </a:lstStyle>
          <a:p>
            <a:pPr>
              <a:buFont typeface="Wingdings" pitchFamily="2" charset="2"/>
              <a:buNone/>
            </a:pPr>
            <a:r>
              <a:rPr lang="en-US" sz="900"/>
              <a:t>Organization’s</a:t>
            </a:r>
            <a:br>
              <a:rPr lang="en-US" sz="900"/>
            </a:br>
            <a:r>
              <a:rPr lang="en-US" sz="900"/>
              <a:t>High-Potential</a:t>
            </a:r>
            <a:br>
              <a:rPr lang="en-US" sz="900"/>
            </a:br>
            <a:r>
              <a:rPr lang="en-US" sz="900"/>
              <a:t>Process</a:t>
            </a:r>
          </a:p>
        </p:txBody>
      </p:sp>
      <p:sp>
        <p:nvSpPr>
          <p:cNvPr id="789533" name="Text Box 29"/>
          <p:cNvSpPr txBox="1">
            <a:spLocks noChangeArrowheads="1"/>
          </p:cNvSpPr>
          <p:nvPr/>
        </p:nvSpPr>
        <p:spPr bwMode="auto">
          <a:xfrm>
            <a:off x="6307138" y="1468438"/>
            <a:ext cx="2544762" cy="427355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233363" indent="-233363" defTabSz="912813">
              <a:spcBef>
                <a:spcPct val="20000"/>
              </a:spcBef>
              <a:buClr>
                <a:schemeClr val="accent1"/>
              </a:buClr>
              <a:buFont typeface="Wingdings" pitchFamily="2" charset="2"/>
              <a:buChar char="§"/>
              <a:defRPr sz="1600">
                <a:solidFill>
                  <a:srgbClr val="FFFFFF"/>
                </a:solidFill>
                <a:latin typeface="Arial" charset="0"/>
                <a:cs typeface="Arial" charset="0"/>
              </a:defRPr>
            </a:lvl1pPr>
            <a:lvl2pPr marL="800100" indent="-342900" defTabSz="912813">
              <a:spcBef>
                <a:spcPct val="20000"/>
              </a:spcBef>
              <a:buClr>
                <a:schemeClr val="accent1"/>
              </a:buClr>
              <a:buFont typeface="Wingdings" pitchFamily="2" charset="2"/>
              <a:buChar char="§"/>
              <a:defRPr sz="1600">
                <a:solidFill>
                  <a:srgbClr val="FFFFFF"/>
                </a:solidFill>
                <a:latin typeface="Arial" charset="0"/>
                <a:cs typeface="Arial" charset="0"/>
              </a:defRPr>
            </a:lvl2pPr>
            <a:lvl3pPr marL="1257300" indent="-342900" defTabSz="912813">
              <a:spcBef>
                <a:spcPct val="20000"/>
              </a:spcBef>
              <a:buClr>
                <a:schemeClr val="accent1"/>
              </a:buClr>
              <a:buFont typeface="Wingdings" pitchFamily="2" charset="2"/>
              <a:buChar char="§"/>
              <a:defRPr sz="1600">
                <a:solidFill>
                  <a:srgbClr val="FFFFFF"/>
                </a:solidFill>
                <a:latin typeface="Arial" charset="0"/>
                <a:cs typeface="Arial" charset="0"/>
              </a:defRPr>
            </a:lvl3pPr>
            <a:lvl4pPr marL="1714500" indent="-342900" defTabSz="912813">
              <a:spcBef>
                <a:spcPct val="20000"/>
              </a:spcBef>
              <a:buClr>
                <a:schemeClr val="accent1"/>
              </a:buClr>
              <a:buFont typeface="Wingdings" pitchFamily="2" charset="2"/>
              <a:buChar char="§"/>
              <a:defRPr sz="1600">
                <a:solidFill>
                  <a:srgbClr val="FFFFFF"/>
                </a:solidFill>
                <a:latin typeface="Arial" charset="0"/>
                <a:cs typeface="Arial" charset="0"/>
              </a:defRPr>
            </a:lvl4pPr>
            <a:lvl5pPr marL="2171700" indent="-342900" defTabSz="912813">
              <a:spcBef>
                <a:spcPct val="20000"/>
              </a:spcBef>
              <a:buClr>
                <a:schemeClr val="accent1"/>
              </a:buClr>
              <a:buFont typeface="Wingdings" pitchFamily="2" charset="2"/>
              <a:buChar char="§"/>
              <a:defRPr sz="1600">
                <a:solidFill>
                  <a:srgbClr val="FFFFFF"/>
                </a:solidFill>
                <a:latin typeface="Arial" charset="0"/>
                <a:cs typeface="Arial" charset="0"/>
              </a:defRPr>
            </a:lvl5pPr>
            <a:lvl6pPr marL="2628900" indent="-342900"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6pPr>
            <a:lvl7pPr marL="3086100" indent="-342900"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7pPr>
            <a:lvl8pPr marL="3543300" indent="-342900"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8pPr>
            <a:lvl9pPr marL="4000500" indent="-342900"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9pPr>
          </a:lstStyle>
          <a:p>
            <a:pPr algn="ctr">
              <a:spcBef>
                <a:spcPct val="0"/>
              </a:spcBef>
              <a:buClr>
                <a:schemeClr val="accent2"/>
              </a:buClr>
              <a:buFont typeface="Wingdings" pitchFamily="2" charset="2"/>
              <a:buNone/>
            </a:pPr>
            <a:r>
              <a:rPr lang="en-US" b="1">
                <a:solidFill>
                  <a:schemeClr val="accent2"/>
                </a:solidFill>
              </a:rPr>
              <a:t>High-Potential</a:t>
            </a:r>
          </a:p>
          <a:p>
            <a:pPr algn="ctr">
              <a:spcBef>
                <a:spcPct val="0"/>
              </a:spcBef>
              <a:buClr>
                <a:schemeClr val="accent2"/>
              </a:buClr>
              <a:buFont typeface="Wingdings" pitchFamily="2" charset="2"/>
              <a:buNone/>
            </a:pPr>
            <a:r>
              <a:rPr lang="en-US" b="1">
                <a:solidFill>
                  <a:schemeClr val="accent2"/>
                </a:solidFill>
              </a:rPr>
              <a:t>Leader’s Experience</a:t>
            </a:r>
            <a:endParaRPr lang="en-US">
              <a:solidFill>
                <a:schemeClr val="accent2"/>
              </a:solidFill>
            </a:endParaRPr>
          </a:p>
          <a:p>
            <a:pPr>
              <a:spcBef>
                <a:spcPct val="50000"/>
              </a:spcBef>
              <a:buClr>
                <a:schemeClr val="accent2"/>
              </a:buClr>
              <a:buFont typeface="Wingdings" pitchFamily="2" charset="2"/>
              <a:buAutoNum type="arabicPeriod"/>
            </a:pPr>
            <a:r>
              <a:rPr lang="en-US">
                <a:solidFill>
                  <a:schemeClr val="accent2"/>
                </a:solidFill>
              </a:rPr>
              <a:t>Assess and plan for</a:t>
            </a:r>
            <a:br>
              <a:rPr lang="en-US">
                <a:solidFill>
                  <a:schemeClr val="accent2"/>
                </a:solidFill>
              </a:rPr>
            </a:br>
            <a:r>
              <a:rPr lang="en-US">
                <a:solidFill>
                  <a:schemeClr val="accent2"/>
                </a:solidFill>
              </a:rPr>
              <a:t>the future</a:t>
            </a:r>
          </a:p>
          <a:p>
            <a:pPr>
              <a:spcBef>
                <a:spcPct val="100000"/>
              </a:spcBef>
              <a:buClr>
                <a:schemeClr val="accent2"/>
              </a:buClr>
              <a:buFont typeface="Wingdings" pitchFamily="2" charset="2"/>
              <a:buAutoNum type="arabicPeriod"/>
            </a:pPr>
            <a:r>
              <a:rPr lang="en-US">
                <a:solidFill>
                  <a:schemeClr val="accent2"/>
                </a:solidFill>
              </a:rPr>
              <a:t>Commit and engage</a:t>
            </a:r>
            <a:br>
              <a:rPr lang="en-US">
                <a:solidFill>
                  <a:schemeClr val="accent2"/>
                </a:solidFill>
              </a:rPr>
            </a:br>
            <a:endParaRPr lang="en-US">
              <a:solidFill>
                <a:schemeClr val="accent2"/>
              </a:solidFill>
            </a:endParaRPr>
          </a:p>
          <a:p>
            <a:pPr>
              <a:lnSpc>
                <a:spcPct val="90000"/>
              </a:lnSpc>
              <a:spcBef>
                <a:spcPct val="100000"/>
              </a:spcBef>
              <a:buClr>
                <a:schemeClr val="accent2"/>
              </a:buClr>
              <a:buFont typeface="Wingdings" pitchFamily="2" charset="2"/>
              <a:buAutoNum type="arabicPeriod"/>
            </a:pPr>
            <a:r>
              <a:rPr lang="en-US">
                <a:solidFill>
                  <a:schemeClr val="accent2"/>
                </a:solidFill>
              </a:rPr>
              <a:t>Develop and learn</a:t>
            </a:r>
          </a:p>
          <a:p>
            <a:pPr>
              <a:lnSpc>
                <a:spcPct val="70000"/>
              </a:lnSpc>
              <a:spcBef>
                <a:spcPct val="100000"/>
              </a:spcBef>
              <a:buClr>
                <a:schemeClr val="accent2"/>
              </a:buClr>
              <a:buFont typeface="Wingdings" pitchFamily="2" charset="2"/>
              <a:buAutoNum type="arabicPeriod"/>
            </a:pPr>
            <a:endParaRPr lang="en-US">
              <a:solidFill>
                <a:schemeClr val="accent2"/>
              </a:solidFill>
            </a:endParaRPr>
          </a:p>
          <a:p>
            <a:pPr>
              <a:spcBef>
                <a:spcPct val="100000"/>
              </a:spcBef>
              <a:buClr>
                <a:schemeClr val="accent2"/>
              </a:buClr>
              <a:buFont typeface="Wingdings" pitchFamily="2" charset="2"/>
              <a:buAutoNum type="arabicPeriod"/>
            </a:pPr>
            <a:r>
              <a:rPr lang="en-US">
                <a:solidFill>
                  <a:schemeClr val="accent2"/>
                </a:solidFill>
              </a:rPr>
              <a:t>Transition and perform </a:t>
            </a:r>
            <a:br>
              <a:rPr lang="en-US">
                <a:solidFill>
                  <a:schemeClr val="accent2"/>
                </a:solidFill>
              </a:rPr>
            </a:br>
            <a:r>
              <a:rPr lang="en-US">
                <a:solidFill>
                  <a:schemeClr val="accent2"/>
                </a:solidFill>
              </a:rPr>
              <a:t>in new role</a:t>
            </a:r>
          </a:p>
          <a:p>
            <a:pPr>
              <a:spcBef>
                <a:spcPct val="100000"/>
              </a:spcBef>
              <a:buClr>
                <a:schemeClr val="accent2"/>
              </a:buClr>
              <a:buFont typeface="Wingdings" pitchFamily="2" charset="2"/>
              <a:buAutoNum type="arabicPeriod"/>
            </a:pPr>
            <a:r>
              <a:rPr lang="en-US">
                <a:solidFill>
                  <a:schemeClr val="accent2"/>
                </a:solidFill>
              </a:rPr>
              <a:t>Manage work and </a:t>
            </a:r>
            <a:br>
              <a:rPr lang="en-US">
                <a:solidFill>
                  <a:schemeClr val="accent2"/>
                </a:solidFill>
              </a:rPr>
            </a:br>
            <a:r>
              <a:rPr lang="en-US">
                <a:solidFill>
                  <a:schemeClr val="accent2"/>
                </a:solidFill>
              </a:rPr>
              <a:t>non-work priorities</a:t>
            </a:r>
            <a:endParaRPr lang="en-US" sz="1700">
              <a:solidFill>
                <a:schemeClr val="accent2"/>
              </a:solidFill>
            </a:endParaRPr>
          </a:p>
        </p:txBody>
      </p:sp>
      <p:sp>
        <p:nvSpPr>
          <p:cNvPr id="789534" name="Rectangle 30"/>
          <p:cNvSpPr>
            <a:spLocks/>
          </p:cNvSpPr>
          <p:nvPr/>
        </p:nvSpPr>
        <p:spPr bwMode="auto">
          <a:xfrm>
            <a:off x="3040063" y="995363"/>
            <a:ext cx="3241675" cy="8683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nchor="b"/>
          <a:lstStyle/>
          <a:p>
            <a:pPr algn="ctr"/>
            <a:r>
              <a:rPr lang="en-US" sz="2400" b="1">
                <a:solidFill>
                  <a:schemeClr val="accent1"/>
                </a:solidFill>
                <a:latin typeface="Georgia" pitchFamily="18" charset="0"/>
              </a:rPr>
              <a:t>High-Potential</a:t>
            </a:r>
            <a:br>
              <a:rPr lang="en-US" sz="2400" b="1">
                <a:solidFill>
                  <a:schemeClr val="accent1"/>
                </a:solidFill>
                <a:latin typeface="Georgia" pitchFamily="18" charset="0"/>
              </a:rPr>
            </a:br>
            <a:r>
              <a:rPr lang="en-US" sz="2400" b="1">
                <a:solidFill>
                  <a:schemeClr val="accent1"/>
                </a:solidFill>
                <a:latin typeface="Georgia" pitchFamily="18" charset="0"/>
              </a:rPr>
              <a:t>Experience Cycle</a:t>
            </a:r>
            <a:r>
              <a:rPr lang="en-US" sz="2400" baseline="30000">
                <a:solidFill>
                  <a:schemeClr val="accent1"/>
                </a:solidFill>
                <a:latin typeface="Georgia" pitchFamily="18" charset="0"/>
              </a:rPr>
              <a:t>™</a:t>
            </a:r>
          </a:p>
        </p:txBody>
      </p:sp>
    </p:spTree>
    <p:extLst>
      <p:ext uri="{BB962C8B-B14F-4D97-AF65-F5344CB8AC3E}">
        <p14:creationId xmlns:p14="http://schemas.microsoft.com/office/powerpoint/2010/main" val="321353030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63126" y="911225"/>
            <a:ext cx="3599873" cy="1642774"/>
          </a:xfrm>
        </p:spPr>
        <p:txBody>
          <a:bodyPr>
            <a:noAutofit/>
          </a:bodyPr>
          <a:lstStyle/>
          <a:p>
            <a:pPr algn="ctr" eaLnBrk="1" fontAlgn="auto" hangingPunct="1">
              <a:spcAft>
                <a:spcPts val="0"/>
              </a:spcAft>
              <a:defRPr/>
            </a:pPr>
            <a:r>
              <a:rPr lang="en-US" sz="4000" dirty="0" smtClean="0">
                <a:solidFill>
                  <a:schemeClr val="accent1">
                    <a:satMod val="150000"/>
                  </a:schemeClr>
                </a:solidFill>
                <a:ea typeface="+mj-ea"/>
                <a:cs typeface="+mj-cs"/>
              </a:rPr>
              <a:t>Launching Tomorrow’s Business Leaders: Engagement and Development</a:t>
            </a:r>
            <a:endParaRPr lang="en-US" sz="4000" dirty="0">
              <a:solidFill>
                <a:schemeClr val="accent1">
                  <a:satMod val="150000"/>
                </a:schemeClr>
              </a:solidFill>
              <a:ea typeface="+mj-ea"/>
              <a:cs typeface="+mj-cs"/>
            </a:endParaRPr>
          </a:p>
        </p:txBody>
      </p:sp>
      <p:pic>
        <p:nvPicPr>
          <p:cNvPr id="8195" name="Picture 3" descr="krannert.gif"/>
          <p:cNvPicPr>
            <a:picLocks noChangeAspect="1"/>
          </p:cNvPicPr>
          <p:nvPr/>
        </p:nvPicPr>
        <p:blipFill>
          <a:blip r:embed="rId2" cstate="print"/>
          <a:srcRect/>
          <a:stretch>
            <a:fillRect/>
          </a:stretch>
        </p:blipFill>
        <p:spPr bwMode="auto">
          <a:xfrm>
            <a:off x="0" y="0"/>
            <a:ext cx="9144000" cy="911225"/>
          </a:xfrm>
          <a:prstGeom prst="rect">
            <a:avLst/>
          </a:prstGeom>
          <a:noFill/>
          <a:ln w="9525">
            <a:noFill/>
            <a:miter lim="800000"/>
            <a:headEnd/>
            <a:tailEnd/>
          </a:ln>
        </p:spPr>
      </p:pic>
      <p:pic>
        <p:nvPicPr>
          <p:cNvPr id="8196" name="Picture 4" descr="Purdue Emblem.png"/>
          <p:cNvPicPr>
            <a:picLocks noChangeAspect="1"/>
          </p:cNvPicPr>
          <p:nvPr/>
        </p:nvPicPr>
        <p:blipFill>
          <a:blip r:embed="rId3" cstate="print"/>
          <a:srcRect/>
          <a:stretch>
            <a:fillRect/>
          </a:stretch>
        </p:blipFill>
        <p:spPr bwMode="auto">
          <a:xfrm>
            <a:off x="2984500" y="5445125"/>
            <a:ext cx="2730500" cy="1016000"/>
          </a:xfrm>
          <a:prstGeom prst="rect">
            <a:avLst/>
          </a:prstGeom>
          <a:noFill/>
          <a:ln w="9525">
            <a:noFill/>
            <a:miter lim="800000"/>
            <a:headEnd/>
            <a:tailEnd/>
          </a:ln>
        </p:spPr>
      </p:pic>
      <p:pic>
        <p:nvPicPr>
          <p:cNvPr id="8197" name="Picture 6" descr="Rawls1.jpg"/>
          <p:cNvPicPr>
            <a:picLocks noChangeAspect="1"/>
          </p:cNvPicPr>
          <p:nvPr/>
        </p:nvPicPr>
        <p:blipFill>
          <a:blip r:embed="rId4" cstate="print"/>
          <a:srcRect/>
          <a:stretch>
            <a:fillRect/>
          </a:stretch>
        </p:blipFill>
        <p:spPr bwMode="auto">
          <a:xfrm>
            <a:off x="268288" y="1076325"/>
            <a:ext cx="4552950" cy="3717925"/>
          </a:xfrm>
          <a:prstGeom prst="rect">
            <a:avLst/>
          </a:prstGeom>
          <a:noFill/>
          <a:ln w="9525">
            <a:noFill/>
            <a:miter lim="800000"/>
            <a:headEnd/>
            <a:tailEnd/>
          </a:ln>
        </p:spPr>
      </p:pic>
    </p:spTree>
    <p:extLst>
      <p:ext uri="{BB962C8B-B14F-4D97-AF65-F5344CB8AC3E}">
        <p14:creationId xmlns:p14="http://schemas.microsoft.com/office/powerpoint/2010/main" val="76829431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575"/>
            <a:ext cx="8229600" cy="1252538"/>
          </a:xfrm>
        </p:spPr>
        <p:txBody>
          <a:bodyPr>
            <a:noAutofit/>
          </a:bodyPr>
          <a:lstStyle/>
          <a:p>
            <a:pPr algn="ctr" eaLnBrk="1" fontAlgn="auto" hangingPunct="1">
              <a:spcAft>
                <a:spcPts val="0"/>
              </a:spcAft>
              <a:defRPr/>
            </a:pPr>
            <a:r>
              <a:rPr lang="en-US" sz="3600" dirty="0" smtClean="0">
                <a:solidFill>
                  <a:schemeClr val="accent1">
                    <a:satMod val="150000"/>
                  </a:schemeClr>
                </a:solidFill>
                <a:ea typeface="+mj-ea"/>
                <a:cs typeface="+mj-cs"/>
              </a:rPr>
              <a:t>Background and Goals of the Initiative</a:t>
            </a:r>
            <a:endParaRPr lang="en-US" sz="3600" dirty="0">
              <a:solidFill>
                <a:schemeClr val="accent1">
                  <a:satMod val="150000"/>
                </a:schemeClr>
              </a:solidFill>
              <a:ea typeface="+mj-ea"/>
              <a:cs typeface="+mj-cs"/>
            </a:endParaRPr>
          </a:p>
        </p:txBody>
      </p:sp>
      <p:sp>
        <p:nvSpPr>
          <p:cNvPr id="3" name="Content Placeholder 2"/>
          <p:cNvSpPr>
            <a:spLocks noGrp="1"/>
          </p:cNvSpPr>
          <p:nvPr>
            <p:ph idx="1"/>
          </p:nvPr>
        </p:nvSpPr>
        <p:spPr>
          <a:solidFill>
            <a:srgbClr val="D4D4D6"/>
          </a:solidFill>
          <a:ln w="38100">
            <a:solidFill>
              <a:schemeClr val="tx1"/>
            </a:solidFill>
          </a:ln>
        </p:spPr>
        <p:txBody>
          <a:bodyPr rtlCol="0">
            <a:normAutofit fontScale="92500" lnSpcReduction="10000"/>
          </a:bodyPr>
          <a:lstStyle/>
          <a:p>
            <a:pPr marL="633222" indent="-514350" eaLnBrk="1" fontAlgn="auto" hangingPunct="1">
              <a:spcBef>
                <a:spcPts val="0"/>
              </a:spcBef>
              <a:spcAft>
                <a:spcPts val="0"/>
              </a:spcAft>
              <a:buFont typeface="Wingdings" pitchFamily="2" charset="2"/>
              <a:buChar char="§"/>
              <a:defRPr/>
            </a:pPr>
            <a:r>
              <a:rPr lang="en-US" sz="2800" dirty="0" smtClean="0">
                <a:ea typeface="+mn-ea"/>
              </a:rPr>
              <a:t>Preparing our students to be </a:t>
            </a:r>
            <a:r>
              <a:rPr lang="en-US" sz="2800" dirty="0" smtClean="0">
                <a:solidFill>
                  <a:srgbClr val="FF0000"/>
                </a:solidFill>
                <a:ea typeface="+mn-ea"/>
              </a:rPr>
              <a:t>global business leaders</a:t>
            </a:r>
          </a:p>
          <a:p>
            <a:pPr marL="633222" indent="-514350" eaLnBrk="1" fontAlgn="auto" hangingPunct="1">
              <a:spcBef>
                <a:spcPts val="0"/>
              </a:spcBef>
              <a:spcAft>
                <a:spcPts val="0"/>
              </a:spcAft>
              <a:buFont typeface="Wingdings" pitchFamily="2" charset="2"/>
              <a:buChar char="§"/>
              <a:defRPr/>
            </a:pPr>
            <a:endParaRPr lang="en-US" sz="900" dirty="0" smtClean="0">
              <a:solidFill>
                <a:srgbClr val="FF0000"/>
              </a:solidFill>
              <a:ea typeface="+mn-ea"/>
            </a:endParaRPr>
          </a:p>
          <a:p>
            <a:pPr marL="1190435" lvl="2" indent="-514350" eaLnBrk="1" fontAlgn="auto" hangingPunct="1">
              <a:spcBef>
                <a:spcPts val="0"/>
              </a:spcBef>
              <a:spcAft>
                <a:spcPts val="0"/>
              </a:spcAft>
              <a:buFont typeface="Arial" pitchFamily="34" charset="0"/>
              <a:buChar char="•"/>
              <a:defRPr/>
            </a:pPr>
            <a:r>
              <a:rPr lang="en-US" dirty="0" smtClean="0"/>
              <a:t>Success at </a:t>
            </a:r>
            <a:r>
              <a:rPr lang="en-US" dirty="0" err="1" smtClean="0"/>
              <a:t>Krannert</a:t>
            </a:r>
            <a:endParaRPr lang="en-US" dirty="0" smtClean="0"/>
          </a:p>
          <a:p>
            <a:pPr marL="1190435" lvl="2" indent="-514350" eaLnBrk="1" fontAlgn="auto" hangingPunct="1">
              <a:spcBef>
                <a:spcPts val="0"/>
              </a:spcBef>
              <a:spcAft>
                <a:spcPts val="0"/>
              </a:spcAft>
              <a:buFont typeface="Arial" pitchFamily="34" charset="0"/>
              <a:buChar char="•"/>
              <a:defRPr/>
            </a:pPr>
            <a:r>
              <a:rPr lang="en-US" dirty="0" smtClean="0"/>
              <a:t>Success in the (initial) job market</a:t>
            </a:r>
          </a:p>
          <a:p>
            <a:pPr marL="1190435" lvl="2" indent="-514350" eaLnBrk="1" fontAlgn="auto" hangingPunct="1">
              <a:spcBef>
                <a:spcPts val="0"/>
              </a:spcBef>
              <a:spcAft>
                <a:spcPts val="0"/>
              </a:spcAft>
              <a:buFont typeface="Arial" pitchFamily="34" charset="0"/>
              <a:buChar char="•"/>
              <a:defRPr/>
            </a:pPr>
            <a:r>
              <a:rPr lang="en-US" dirty="0" smtClean="0"/>
              <a:t>Long-term career success</a:t>
            </a:r>
          </a:p>
          <a:p>
            <a:pPr marL="1190435" lvl="2" indent="-514350" eaLnBrk="1" fontAlgn="auto" hangingPunct="1">
              <a:spcBef>
                <a:spcPts val="0"/>
              </a:spcBef>
              <a:spcAft>
                <a:spcPts val="0"/>
              </a:spcAft>
              <a:buFont typeface="Arial" pitchFamily="34" charset="0"/>
              <a:buNone/>
              <a:defRPr/>
            </a:pPr>
            <a:endParaRPr lang="en-US" sz="1000" dirty="0" smtClean="0">
              <a:solidFill>
                <a:srgbClr val="FF0000"/>
              </a:solidFill>
              <a:ea typeface="+mn-ea"/>
            </a:endParaRPr>
          </a:p>
          <a:p>
            <a:pPr marL="633222" indent="-514350" eaLnBrk="1" fontAlgn="auto" hangingPunct="1">
              <a:spcBef>
                <a:spcPts val="0"/>
              </a:spcBef>
              <a:spcAft>
                <a:spcPts val="0"/>
              </a:spcAft>
              <a:buFont typeface="Wingdings" pitchFamily="2" charset="2"/>
              <a:buChar char="§"/>
              <a:defRPr/>
            </a:pPr>
            <a:r>
              <a:rPr lang="en-US" sz="2800" dirty="0" smtClean="0">
                <a:ea typeface="+mn-ea"/>
              </a:rPr>
              <a:t>Offering a supplement to curricular experiences</a:t>
            </a:r>
          </a:p>
          <a:p>
            <a:pPr marL="633222" indent="-514350" eaLnBrk="1" fontAlgn="auto" hangingPunct="1">
              <a:spcBef>
                <a:spcPts val="0"/>
              </a:spcBef>
              <a:spcAft>
                <a:spcPts val="0"/>
              </a:spcAft>
              <a:buFont typeface="Wingdings 2" pitchFamily="18" charset="2"/>
              <a:buNone/>
              <a:defRPr/>
            </a:pPr>
            <a:endParaRPr lang="en-US" sz="900" dirty="0" smtClean="0">
              <a:ea typeface="+mn-ea"/>
            </a:endParaRPr>
          </a:p>
          <a:p>
            <a:pPr marL="1190435" lvl="2" indent="-514350" eaLnBrk="1" fontAlgn="auto" hangingPunct="1">
              <a:spcBef>
                <a:spcPts val="0"/>
              </a:spcBef>
              <a:spcAft>
                <a:spcPts val="0"/>
              </a:spcAft>
              <a:buFont typeface="Arial" pitchFamily="34" charset="0"/>
              <a:buChar char="•"/>
              <a:defRPr/>
            </a:pPr>
            <a:r>
              <a:rPr lang="en-US" dirty="0" smtClean="0"/>
              <a:t>Relational and leadership capabilities: the “soft skills”?</a:t>
            </a:r>
          </a:p>
          <a:p>
            <a:pPr marL="1190435" lvl="2" indent="-514350" eaLnBrk="1" fontAlgn="auto" hangingPunct="1">
              <a:spcBef>
                <a:spcPts val="0"/>
              </a:spcBef>
              <a:spcAft>
                <a:spcPts val="0"/>
              </a:spcAft>
              <a:buFont typeface="Arial" pitchFamily="34" charset="0"/>
              <a:buNone/>
              <a:defRPr/>
            </a:pPr>
            <a:endParaRPr lang="en-US" sz="800" dirty="0" smtClean="0"/>
          </a:p>
          <a:p>
            <a:pPr marL="633222" indent="-514350" eaLnBrk="1" fontAlgn="auto" hangingPunct="1">
              <a:spcBef>
                <a:spcPts val="0"/>
              </a:spcBef>
              <a:spcAft>
                <a:spcPts val="0"/>
              </a:spcAft>
              <a:buFont typeface="Wingdings" pitchFamily="2" charset="2"/>
              <a:buChar char="§"/>
              <a:defRPr/>
            </a:pPr>
            <a:r>
              <a:rPr lang="en-US" sz="2800" dirty="0" smtClean="0"/>
              <a:t>Creating an </a:t>
            </a:r>
            <a:r>
              <a:rPr lang="en-US" sz="2800" dirty="0" smtClean="0">
                <a:solidFill>
                  <a:srgbClr val="FF0000"/>
                </a:solidFill>
              </a:rPr>
              <a:t>individualized</a:t>
            </a:r>
            <a:r>
              <a:rPr lang="en-US" sz="2800" dirty="0" smtClean="0"/>
              <a:t> developmental plan</a:t>
            </a:r>
          </a:p>
          <a:p>
            <a:pPr marL="633222" indent="-514350" eaLnBrk="1" fontAlgn="auto" hangingPunct="1">
              <a:spcBef>
                <a:spcPts val="0"/>
              </a:spcBef>
              <a:spcAft>
                <a:spcPts val="0"/>
              </a:spcAft>
              <a:buFont typeface="Wingdings" pitchFamily="2" charset="2"/>
              <a:buChar char="§"/>
              <a:defRPr/>
            </a:pPr>
            <a:endParaRPr lang="en-US" sz="900" dirty="0" smtClean="0"/>
          </a:p>
          <a:p>
            <a:pPr marL="633222" indent="-514350" eaLnBrk="1" fontAlgn="auto" hangingPunct="1">
              <a:spcBef>
                <a:spcPts val="0"/>
              </a:spcBef>
              <a:spcAft>
                <a:spcPts val="0"/>
              </a:spcAft>
              <a:buFont typeface="Wingdings" pitchFamily="2" charset="2"/>
              <a:buChar char="§"/>
              <a:defRPr/>
            </a:pPr>
            <a:r>
              <a:rPr lang="en-US" sz="2800" dirty="0" smtClean="0"/>
              <a:t>Instilling an appreciation for openness to feedback and a developmental orientation</a:t>
            </a:r>
          </a:p>
          <a:p>
            <a:pPr marL="633222" indent="-514350" eaLnBrk="1" fontAlgn="auto" hangingPunct="1">
              <a:spcBef>
                <a:spcPts val="0"/>
              </a:spcBef>
              <a:spcAft>
                <a:spcPts val="0"/>
              </a:spcAft>
              <a:buFont typeface="Wingdings 2" pitchFamily="18" charset="2"/>
              <a:buNone/>
              <a:defRPr/>
            </a:pPr>
            <a:endParaRPr lang="en-US" sz="900" dirty="0" smtClean="0"/>
          </a:p>
          <a:p>
            <a:pPr marL="633222" indent="-514350" eaLnBrk="1" fontAlgn="auto" hangingPunct="1">
              <a:spcBef>
                <a:spcPts val="0"/>
              </a:spcBef>
              <a:spcAft>
                <a:spcPts val="0"/>
              </a:spcAft>
              <a:buFont typeface="Wingdings" pitchFamily="2" charset="2"/>
              <a:buChar char="§"/>
              <a:defRPr/>
            </a:pPr>
            <a:r>
              <a:rPr lang="en-US" sz="2800" dirty="0" smtClean="0"/>
              <a:t>Emulating the best practices of organizations in managing high potential human capital</a:t>
            </a:r>
          </a:p>
          <a:p>
            <a:pPr marL="633222" indent="-514350" eaLnBrk="1" fontAlgn="auto" hangingPunct="1">
              <a:spcBef>
                <a:spcPts val="0"/>
              </a:spcBef>
              <a:spcAft>
                <a:spcPts val="0"/>
              </a:spcAft>
              <a:buFont typeface="Wingdings 2" pitchFamily="18" charset="2"/>
              <a:buNone/>
              <a:defRPr/>
            </a:pPr>
            <a:endParaRPr lang="en-US" dirty="0" smtClean="0"/>
          </a:p>
          <a:p>
            <a:pPr marL="1190435" lvl="2" indent="-514350" eaLnBrk="1" fontAlgn="auto" hangingPunct="1">
              <a:spcBef>
                <a:spcPts val="0"/>
              </a:spcBef>
              <a:spcAft>
                <a:spcPts val="0"/>
              </a:spcAft>
              <a:buFont typeface="Arial" pitchFamily="34" charset="0"/>
              <a:buNone/>
              <a:defRPr/>
            </a:pPr>
            <a:endParaRPr lang="en-US" dirty="0" smtClean="0">
              <a:ea typeface="+mn-ea"/>
            </a:endParaRPr>
          </a:p>
          <a:p>
            <a:pPr marL="925322" lvl="1" indent="-514350" eaLnBrk="1" fontAlgn="auto" hangingPunct="1">
              <a:spcBef>
                <a:spcPts val="0"/>
              </a:spcBef>
              <a:spcAft>
                <a:spcPts val="0"/>
              </a:spcAft>
              <a:defRPr/>
            </a:pPr>
            <a:endParaRPr lang="en-US" dirty="0" smtClean="0">
              <a:ea typeface="+mn-ea"/>
            </a:endParaRPr>
          </a:p>
          <a:p>
            <a:pPr marL="633222" indent="-514350" eaLnBrk="1" fontAlgn="auto" hangingPunct="1">
              <a:spcBef>
                <a:spcPts val="0"/>
              </a:spcBef>
              <a:spcAft>
                <a:spcPts val="0"/>
              </a:spcAft>
              <a:defRPr/>
            </a:pPr>
            <a:endParaRPr lang="en-US" dirty="0" smtClean="0">
              <a:ea typeface="+mn-ea"/>
            </a:endParaRPr>
          </a:p>
          <a:p>
            <a:pPr marL="925322" lvl="1" indent="-514350" eaLnBrk="1" fontAlgn="auto" hangingPunct="1">
              <a:spcBef>
                <a:spcPts val="0"/>
              </a:spcBef>
              <a:spcAft>
                <a:spcPts val="0"/>
              </a:spcAft>
              <a:buFont typeface="Wingdings" pitchFamily="2" charset="2"/>
              <a:buNone/>
              <a:defRPr/>
            </a:pPr>
            <a:endParaRPr lang="en-US" dirty="0" smtClean="0">
              <a:ea typeface="+mn-ea"/>
            </a:endParaRPr>
          </a:p>
          <a:p>
            <a:pPr marL="633222" indent="-514350" eaLnBrk="1" fontAlgn="auto" hangingPunct="1">
              <a:spcBef>
                <a:spcPts val="0"/>
              </a:spcBef>
              <a:spcAft>
                <a:spcPts val="0"/>
              </a:spcAft>
              <a:buFont typeface="Wingdings 2" pitchFamily="18" charset="2"/>
              <a:buNone/>
              <a:defRPr/>
            </a:pPr>
            <a:endParaRPr lang="en-US" dirty="0" smtClean="0">
              <a:ea typeface="+mn-ea"/>
            </a:endParaRPr>
          </a:p>
          <a:p>
            <a:pPr marL="633222" indent="-514350" eaLnBrk="1" fontAlgn="auto" hangingPunct="1">
              <a:spcBef>
                <a:spcPts val="0"/>
              </a:spcBef>
              <a:spcAft>
                <a:spcPts val="0"/>
              </a:spcAft>
              <a:buFont typeface="Wingdings 2" pitchFamily="18" charset="2"/>
              <a:buNone/>
              <a:defRPr/>
            </a:pPr>
            <a:endParaRPr lang="en-US" dirty="0">
              <a:ea typeface="+mn-ea"/>
            </a:endParaRPr>
          </a:p>
        </p:txBody>
      </p:sp>
    </p:spTree>
    <p:extLst>
      <p:ext uri="{BB962C8B-B14F-4D97-AF65-F5344CB8AC3E}">
        <p14:creationId xmlns:p14="http://schemas.microsoft.com/office/powerpoint/2010/main" val="162184368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575"/>
            <a:ext cx="8229600" cy="1252538"/>
          </a:xfrm>
        </p:spPr>
        <p:txBody>
          <a:bodyPr/>
          <a:lstStyle/>
          <a:p>
            <a:pPr algn="ctr" eaLnBrk="1" fontAlgn="auto" hangingPunct="1">
              <a:spcAft>
                <a:spcPts val="0"/>
              </a:spcAft>
              <a:defRPr/>
            </a:pPr>
            <a:r>
              <a:rPr lang="en-US" sz="3200" dirty="0" smtClean="0">
                <a:solidFill>
                  <a:schemeClr val="accent1">
                    <a:satMod val="150000"/>
                  </a:schemeClr>
                </a:solidFill>
                <a:ea typeface="+mj-ea"/>
                <a:cs typeface="+mj-cs"/>
              </a:rPr>
              <a:t>What do organizations do? </a:t>
            </a:r>
            <a:br>
              <a:rPr lang="en-US" sz="3200" dirty="0" smtClean="0">
                <a:solidFill>
                  <a:schemeClr val="accent1">
                    <a:satMod val="150000"/>
                  </a:schemeClr>
                </a:solidFill>
                <a:ea typeface="+mj-ea"/>
                <a:cs typeface="+mj-cs"/>
              </a:rPr>
            </a:br>
            <a:r>
              <a:rPr lang="en-US" sz="2800" dirty="0" smtClean="0">
                <a:solidFill>
                  <a:schemeClr val="accent1">
                    <a:satMod val="150000"/>
                  </a:schemeClr>
                </a:solidFill>
                <a:ea typeface="+mj-ea"/>
                <a:cs typeface="+mj-cs"/>
              </a:rPr>
              <a:t>(Best Practices in Human Capital Management)</a:t>
            </a:r>
            <a:endParaRPr lang="en-US" sz="2800" dirty="0">
              <a:solidFill>
                <a:schemeClr val="accent1">
                  <a:satMod val="150000"/>
                </a:schemeClr>
              </a:solidFill>
              <a:ea typeface="+mj-ea"/>
              <a:cs typeface="+mj-cs"/>
            </a:endParaRPr>
          </a:p>
        </p:txBody>
      </p:sp>
      <p:sp>
        <p:nvSpPr>
          <p:cNvPr id="3" name="Content Placeholder 2"/>
          <p:cNvSpPr>
            <a:spLocks noGrp="1"/>
          </p:cNvSpPr>
          <p:nvPr>
            <p:ph idx="1"/>
          </p:nvPr>
        </p:nvSpPr>
        <p:spPr>
          <a:xfrm>
            <a:off x="212725" y="1662113"/>
            <a:ext cx="8737600" cy="5062537"/>
          </a:xfrm>
          <a:solidFill>
            <a:srgbClr val="D4D4D6"/>
          </a:solidFill>
          <a:ln w="38100">
            <a:solidFill>
              <a:schemeClr val="tx1"/>
            </a:solidFill>
          </a:ln>
        </p:spPr>
        <p:txBody>
          <a:bodyPr rtlCol="0">
            <a:normAutofit/>
          </a:bodyPr>
          <a:lstStyle/>
          <a:p>
            <a:pPr marL="438912" indent="-320040" eaLnBrk="1" fontAlgn="auto" hangingPunct="1">
              <a:spcBef>
                <a:spcPts val="0"/>
              </a:spcBef>
              <a:spcAft>
                <a:spcPts val="0"/>
              </a:spcAft>
              <a:buFont typeface="Wingdings" pitchFamily="2" charset="2"/>
              <a:buChar char="§"/>
              <a:defRPr/>
            </a:pPr>
            <a:r>
              <a:rPr lang="en-US" sz="2400" dirty="0" smtClean="0">
                <a:ea typeface="+mn-ea"/>
              </a:rPr>
              <a:t>An </a:t>
            </a:r>
            <a:r>
              <a:rPr lang="en-US" sz="2400" dirty="0" smtClean="0">
                <a:solidFill>
                  <a:srgbClr val="FF0000"/>
                </a:solidFill>
                <a:ea typeface="+mn-ea"/>
              </a:rPr>
              <a:t>integrated</a:t>
            </a:r>
            <a:r>
              <a:rPr lang="en-US" sz="2400" dirty="0" smtClean="0">
                <a:ea typeface="+mn-ea"/>
              </a:rPr>
              <a:t> approach to assessment and development</a:t>
            </a:r>
          </a:p>
          <a:p>
            <a:pPr marL="438912" indent="-320040" eaLnBrk="1" fontAlgn="auto" hangingPunct="1">
              <a:spcBef>
                <a:spcPts val="0"/>
              </a:spcBef>
              <a:spcAft>
                <a:spcPts val="0"/>
              </a:spcAft>
              <a:buFont typeface="Wingdings 2" pitchFamily="18" charset="2"/>
              <a:buNone/>
              <a:defRPr/>
            </a:pPr>
            <a:endParaRPr lang="en-US" sz="800" dirty="0" smtClean="0">
              <a:ea typeface="+mn-ea"/>
            </a:endParaRPr>
          </a:p>
          <a:p>
            <a:pPr marL="996125" lvl="2" indent="-320040" eaLnBrk="1" fontAlgn="auto" hangingPunct="1">
              <a:spcBef>
                <a:spcPts val="0"/>
              </a:spcBef>
              <a:spcAft>
                <a:spcPts val="0"/>
              </a:spcAft>
              <a:buFont typeface="Arial" pitchFamily="34" charset="0"/>
              <a:buChar char="•"/>
              <a:defRPr/>
            </a:pPr>
            <a:r>
              <a:rPr lang="en-US" sz="2000" dirty="0" smtClean="0">
                <a:ea typeface="+mn-ea"/>
              </a:rPr>
              <a:t>Based around a “competency model” </a:t>
            </a:r>
            <a:r>
              <a:rPr lang="en-US" sz="2000" dirty="0" smtClean="0">
                <a:ea typeface="+mn-ea"/>
                <a:hlinkClick r:id="rId2" action="ppaction://hlinksldjump"/>
              </a:rPr>
              <a:t>(</a:t>
            </a:r>
            <a:r>
              <a:rPr lang="en-US" sz="2000" dirty="0" err="1" smtClean="0">
                <a:ea typeface="+mn-ea"/>
                <a:hlinkClick r:id="rId2" action="ppaction://hlinksldjump"/>
              </a:rPr>
              <a:t>Krannert</a:t>
            </a:r>
            <a:r>
              <a:rPr lang="en-US" sz="2000" dirty="0" smtClean="0">
                <a:ea typeface="+mn-ea"/>
                <a:hlinkClick r:id="rId2" action="ppaction://hlinksldjump"/>
              </a:rPr>
              <a:t> Competencies)</a:t>
            </a:r>
            <a:endParaRPr lang="en-US" sz="2000" dirty="0" smtClean="0">
              <a:ea typeface="+mn-ea"/>
            </a:endParaRPr>
          </a:p>
          <a:p>
            <a:pPr marL="996125" lvl="2" indent="-320040" eaLnBrk="1" fontAlgn="auto" hangingPunct="1">
              <a:spcBef>
                <a:spcPts val="0"/>
              </a:spcBef>
              <a:spcAft>
                <a:spcPts val="0"/>
              </a:spcAft>
              <a:buFont typeface="Arial" pitchFamily="34" charset="0"/>
              <a:buNone/>
              <a:defRPr/>
            </a:pPr>
            <a:endParaRPr lang="en-US" sz="800" dirty="0" smtClean="0">
              <a:ea typeface="+mn-ea"/>
            </a:endParaRPr>
          </a:p>
          <a:p>
            <a:pPr marL="438912" indent="-320040" eaLnBrk="1" fontAlgn="auto" hangingPunct="1">
              <a:spcBef>
                <a:spcPts val="0"/>
              </a:spcBef>
              <a:spcAft>
                <a:spcPts val="0"/>
              </a:spcAft>
              <a:buFont typeface="Wingdings" pitchFamily="2" charset="2"/>
              <a:buChar char="§"/>
              <a:defRPr/>
            </a:pPr>
            <a:r>
              <a:rPr lang="en-US" sz="2400" dirty="0" smtClean="0">
                <a:ea typeface="+mn-ea"/>
              </a:rPr>
              <a:t>Careful and </a:t>
            </a:r>
            <a:r>
              <a:rPr lang="en-US" sz="2400" dirty="0" smtClean="0">
                <a:solidFill>
                  <a:srgbClr val="FF0000"/>
                </a:solidFill>
                <a:ea typeface="+mn-ea"/>
              </a:rPr>
              <a:t>comprehensive assessment </a:t>
            </a:r>
            <a:r>
              <a:rPr lang="en-US" sz="2400" dirty="0" smtClean="0">
                <a:ea typeface="+mn-ea"/>
              </a:rPr>
              <a:t>on the behavioral competencies</a:t>
            </a:r>
          </a:p>
          <a:p>
            <a:pPr marL="438912" indent="-320040" eaLnBrk="1" fontAlgn="auto" hangingPunct="1">
              <a:spcBef>
                <a:spcPts val="0"/>
              </a:spcBef>
              <a:spcAft>
                <a:spcPts val="0"/>
              </a:spcAft>
              <a:buFont typeface="Wingdings" pitchFamily="2" charset="2"/>
              <a:buChar char="§"/>
              <a:defRPr/>
            </a:pPr>
            <a:endParaRPr lang="en-US" sz="800" dirty="0" smtClean="0">
              <a:ea typeface="+mn-ea"/>
            </a:endParaRPr>
          </a:p>
          <a:p>
            <a:pPr marL="996125" lvl="2" indent="-320040" eaLnBrk="1" fontAlgn="auto" hangingPunct="1">
              <a:spcBef>
                <a:spcPts val="0"/>
              </a:spcBef>
              <a:spcAft>
                <a:spcPts val="0"/>
              </a:spcAft>
              <a:buFont typeface="Arial" pitchFamily="34" charset="0"/>
              <a:buChar char="•"/>
              <a:defRPr/>
            </a:pPr>
            <a:r>
              <a:rPr lang="en-US" sz="2000" dirty="0" smtClean="0">
                <a:ea typeface="+mn-ea"/>
              </a:rPr>
              <a:t>“360” evaluations, to provide complete picture</a:t>
            </a:r>
          </a:p>
          <a:p>
            <a:pPr marL="996125" lvl="2" indent="-320040" eaLnBrk="1" fontAlgn="auto" hangingPunct="1">
              <a:spcBef>
                <a:spcPts val="0"/>
              </a:spcBef>
              <a:spcAft>
                <a:spcPts val="0"/>
              </a:spcAft>
              <a:buFont typeface="Arial" pitchFamily="34" charset="0"/>
              <a:buChar char="•"/>
              <a:defRPr/>
            </a:pPr>
            <a:endParaRPr lang="en-US" sz="800" dirty="0" smtClean="0">
              <a:ea typeface="+mn-ea"/>
            </a:endParaRPr>
          </a:p>
          <a:p>
            <a:pPr marL="438912" indent="-320040" eaLnBrk="1" fontAlgn="auto" hangingPunct="1">
              <a:spcBef>
                <a:spcPts val="0"/>
              </a:spcBef>
              <a:spcAft>
                <a:spcPts val="0"/>
              </a:spcAft>
              <a:buFont typeface="Wingdings" pitchFamily="2" charset="2"/>
              <a:buChar char="§"/>
              <a:defRPr/>
            </a:pPr>
            <a:r>
              <a:rPr lang="en-US" sz="2400" dirty="0" smtClean="0">
                <a:ea typeface="+mn-ea"/>
              </a:rPr>
              <a:t>Comprehensive </a:t>
            </a:r>
            <a:r>
              <a:rPr lang="en-US" sz="2400" dirty="0" smtClean="0">
                <a:solidFill>
                  <a:srgbClr val="FF0000"/>
                </a:solidFill>
                <a:ea typeface="+mn-ea"/>
              </a:rPr>
              <a:t>feedback</a:t>
            </a:r>
            <a:r>
              <a:rPr lang="en-US" sz="2400" dirty="0" smtClean="0">
                <a:ea typeface="+mn-ea"/>
              </a:rPr>
              <a:t> regarding ratings on the competencies</a:t>
            </a:r>
          </a:p>
          <a:p>
            <a:pPr marL="438912" indent="-320040" eaLnBrk="1" fontAlgn="auto" hangingPunct="1">
              <a:spcBef>
                <a:spcPts val="0"/>
              </a:spcBef>
              <a:spcAft>
                <a:spcPts val="0"/>
              </a:spcAft>
              <a:buFont typeface="Wingdings" pitchFamily="2" charset="2"/>
              <a:buChar char="§"/>
              <a:defRPr/>
            </a:pPr>
            <a:endParaRPr lang="en-US" sz="900" dirty="0" smtClean="0">
              <a:ea typeface="+mn-ea"/>
            </a:endParaRPr>
          </a:p>
          <a:p>
            <a:pPr marL="996125" lvl="2" indent="-320040" eaLnBrk="1" fontAlgn="auto" hangingPunct="1">
              <a:spcBef>
                <a:spcPts val="0"/>
              </a:spcBef>
              <a:spcAft>
                <a:spcPts val="0"/>
              </a:spcAft>
              <a:buFont typeface="Arial" pitchFamily="34" charset="0"/>
              <a:buChar char="•"/>
              <a:defRPr/>
            </a:pPr>
            <a:endParaRPr lang="en-US" sz="800" dirty="0" smtClean="0">
              <a:ea typeface="+mn-ea"/>
            </a:endParaRPr>
          </a:p>
          <a:p>
            <a:pPr marL="438912" indent="-320040" eaLnBrk="1" fontAlgn="auto" hangingPunct="1">
              <a:spcBef>
                <a:spcPts val="0"/>
              </a:spcBef>
              <a:spcAft>
                <a:spcPts val="0"/>
              </a:spcAft>
              <a:defRPr/>
            </a:pPr>
            <a:r>
              <a:rPr lang="en-US" sz="2400" dirty="0" smtClean="0">
                <a:ea typeface="+mn-ea"/>
              </a:rPr>
              <a:t>Provision of </a:t>
            </a:r>
            <a:r>
              <a:rPr lang="en-US" sz="2400" dirty="0" smtClean="0">
                <a:solidFill>
                  <a:srgbClr val="FF0000"/>
                </a:solidFill>
                <a:ea typeface="+mn-ea"/>
              </a:rPr>
              <a:t>developmental opportunities </a:t>
            </a:r>
            <a:r>
              <a:rPr lang="en-US" sz="2400" dirty="0" smtClean="0">
                <a:ea typeface="+mn-ea"/>
              </a:rPr>
              <a:t>that explicitly target specific competencies</a:t>
            </a:r>
          </a:p>
          <a:p>
            <a:pPr marL="438912" indent="-320040" eaLnBrk="1" fontAlgn="auto" hangingPunct="1">
              <a:spcBef>
                <a:spcPts val="0"/>
              </a:spcBef>
              <a:spcAft>
                <a:spcPts val="0"/>
              </a:spcAft>
              <a:defRPr/>
            </a:pPr>
            <a:endParaRPr lang="en-US" sz="900" dirty="0" smtClean="0">
              <a:ea typeface="+mn-ea"/>
            </a:endParaRPr>
          </a:p>
          <a:p>
            <a:pPr marL="438912" indent="-320040" eaLnBrk="1" fontAlgn="auto" hangingPunct="1">
              <a:spcBef>
                <a:spcPts val="0"/>
              </a:spcBef>
              <a:spcAft>
                <a:spcPts val="0"/>
              </a:spcAft>
              <a:defRPr/>
            </a:pPr>
            <a:r>
              <a:rPr lang="en-US" sz="2400" dirty="0" smtClean="0">
                <a:ea typeface="+mn-ea"/>
              </a:rPr>
              <a:t>Provision of performance </a:t>
            </a:r>
            <a:r>
              <a:rPr lang="en-US" sz="2400" dirty="0" smtClean="0">
                <a:solidFill>
                  <a:srgbClr val="FF0000"/>
                </a:solidFill>
                <a:ea typeface="+mn-ea"/>
              </a:rPr>
              <a:t>coaches</a:t>
            </a:r>
          </a:p>
          <a:p>
            <a:pPr marL="438912" indent="-320040" eaLnBrk="1" fontAlgn="auto" hangingPunct="1">
              <a:spcBef>
                <a:spcPts val="0"/>
              </a:spcBef>
              <a:spcAft>
                <a:spcPts val="0"/>
              </a:spcAft>
              <a:defRPr/>
            </a:pPr>
            <a:endParaRPr lang="en-US" sz="900" dirty="0" smtClean="0">
              <a:solidFill>
                <a:srgbClr val="FF0000"/>
              </a:solidFill>
              <a:ea typeface="+mn-ea"/>
            </a:endParaRPr>
          </a:p>
          <a:p>
            <a:pPr marL="996125" lvl="2" indent="-320040" eaLnBrk="1" fontAlgn="auto" hangingPunct="1">
              <a:spcBef>
                <a:spcPts val="0"/>
              </a:spcBef>
              <a:spcAft>
                <a:spcPts val="0"/>
              </a:spcAft>
              <a:defRPr/>
            </a:pPr>
            <a:r>
              <a:rPr lang="en-US" sz="2100" dirty="0" smtClean="0">
                <a:ea typeface="+mn-ea"/>
              </a:rPr>
              <a:t>To help make sense of feedback and create developmental action plans</a:t>
            </a:r>
          </a:p>
          <a:p>
            <a:pPr marL="438912" indent="-320040" eaLnBrk="1" fontAlgn="auto" hangingPunct="1">
              <a:spcBef>
                <a:spcPts val="0"/>
              </a:spcBef>
              <a:spcAft>
                <a:spcPts val="0"/>
              </a:spcAft>
              <a:buFont typeface="Wingdings 2" pitchFamily="18" charset="2"/>
              <a:buNone/>
              <a:defRPr/>
            </a:pPr>
            <a:endParaRPr lang="en-US" dirty="0" smtClean="0">
              <a:ea typeface="+mn-ea"/>
            </a:endParaRPr>
          </a:p>
          <a:p>
            <a:pPr marL="438912" indent="-320040" eaLnBrk="1" fontAlgn="auto" hangingPunct="1">
              <a:spcBef>
                <a:spcPts val="0"/>
              </a:spcBef>
              <a:spcAft>
                <a:spcPts val="0"/>
              </a:spcAft>
              <a:buFont typeface="Arial" pitchFamily="34" charset="0"/>
              <a:buChar char="•"/>
              <a:defRPr/>
            </a:pPr>
            <a:endParaRPr lang="en-US" sz="2800" dirty="0" smtClean="0">
              <a:ea typeface="+mn-ea"/>
            </a:endParaRPr>
          </a:p>
          <a:p>
            <a:pPr marL="438912" indent="-320040" eaLnBrk="1" fontAlgn="auto" hangingPunct="1">
              <a:spcBef>
                <a:spcPts val="0"/>
              </a:spcBef>
              <a:spcAft>
                <a:spcPts val="0"/>
              </a:spcAft>
              <a:buFont typeface="Arial" pitchFamily="34" charset="0"/>
              <a:buChar char="•"/>
              <a:defRPr/>
            </a:pPr>
            <a:endParaRPr lang="en-US" dirty="0" smtClean="0">
              <a:ea typeface="+mn-ea"/>
            </a:endParaRPr>
          </a:p>
          <a:p>
            <a:pPr marL="438912" indent="-320040" eaLnBrk="1" fontAlgn="auto" hangingPunct="1">
              <a:spcBef>
                <a:spcPts val="0"/>
              </a:spcBef>
              <a:spcAft>
                <a:spcPts val="0"/>
              </a:spcAft>
              <a:buFont typeface="Arial" pitchFamily="34" charset="0"/>
              <a:buChar char="•"/>
              <a:defRPr/>
            </a:pPr>
            <a:endParaRPr lang="en-US" dirty="0" smtClean="0">
              <a:ea typeface="+mn-ea"/>
            </a:endParaRPr>
          </a:p>
        </p:txBody>
      </p:sp>
    </p:spTree>
    <p:extLst>
      <p:ext uri="{BB962C8B-B14F-4D97-AF65-F5344CB8AC3E}">
        <p14:creationId xmlns:p14="http://schemas.microsoft.com/office/powerpoint/2010/main" val="635702993"/>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575"/>
            <a:ext cx="8229600" cy="1252538"/>
          </a:xfrm>
        </p:spPr>
        <p:txBody>
          <a:bodyPr>
            <a:normAutofit/>
          </a:bodyPr>
          <a:lstStyle/>
          <a:p>
            <a:pPr algn="ctr" eaLnBrk="1" fontAlgn="auto" hangingPunct="1">
              <a:spcAft>
                <a:spcPts val="0"/>
              </a:spcAft>
              <a:defRPr/>
            </a:pPr>
            <a:r>
              <a:rPr lang="en-US" sz="4400" dirty="0" smtClean="0">
                <a:solidFill>
                  <a:schemeClr val="accent1">
                    <a:satMod val="150000"/>
                  </a:schemeClr>
                </a:solidFill>
                <a:ea typeface="+mj-ea"/>
                <a:cs typeface="+mj-cs"/>
              </a:rPr>
              <a:t>Engaging Coaches</a:t>
            </a:r>
            <a:endParaRPr lang="en-US" sz="4400" dirty="0">
              <a:solidFill>
                <a:schemeClr val="accent1">
                  <a:satMod val="150000"/>
                </a:schemeClr>
              </a:solidFill>
              <a:ea typeface="+mj-ea"/>
              <a:cs typeface="+mj-cs"/>
            </a:endParaRPr>
          </a:p>
        </p:txBody>
      </p:sp>
      <p:sp>
        <p:nvSpPr>
          <p:cNvPr id="3" name="Content Placeholder 2"/>
          <p:cNvSpPr>
            <a:spLocks noGrp="1"/>
          </p:cNvSpPr>
          <p:nvPr>
            <p:ph idx="1"/>
          </p:nvPr>
        </p:nvSpPr>
        <p:spPr>
          <a:xfrm>
            <a:off x="212725" y="1662113"/>
            <a:ext cx="8737600" cy="5062537"/>
          </a:xfrm>
          <a:solidFill>
            <a:srgbClr val="D4D4D6"/>
          </a:solidFill>
          <a:ln w="38100">
            <a:solidFill>
              <a:schemeClr val="tx1"/>
            </a:solidFill>
          </a:ln>
        </p:spPr>
        <p:txBody>
          <a:bodyPr rtlCol="0">
            <a:normAutofit fontScale="85000" lnSpcReduction="10000"/>
          </a:bodyPr>
          <a:lstStyle/>
          <a:p>
            <a:pPr marL="438912" indent="-320040" eaLnBrk="1" fontAlgn="auto" hangingPunct="1">
              <a:spcBef>
                <a:spcPts val="0"/>
              </a:spcBef>
              <a:spcAft>
                <a:spcPts val="0"/>
              </a:spcAft>
              <a:buFont typeface="Wingdings" pitchFamily="2" charset="2"/>
              <a:buChar char="§"/>
              <a:defRPr/>
            </a:pPr>
            <a:r>
              <a:rPr lang="en-US" sz="3000" dirty="0" smtClean="0">
                <a:ea typeface="+mn-ea"/>
              </a:rPr>
              <a:t>Looking for talented individuals to serve as coaches</a:t>
            </a:r>
          </a:p>
          <a:p>
            <a:pPr marL="438912" indent="-320040" eaLnBrk="1" fontAlgn="auto" hangingPunct="1">
              <a:spcBef>
                <a:spcPts val="0"/>
              </a:spcBef>
              <a:spcAft>
                <a:spcPts val="0"/>
              </a:spcAft>
              <a:buFont typeface="Wingdings" pitchFamily="2" charset="2"/>
              <a:buChar char="§"/>
              <a:defRPr/>
            </a:pPr>
            <a:r>
              <a:rPr lang="en-US" sz="3000" dirty="0" smtClean="0">
                <a:ea typeface="+mn-ea"/>
              </a:rPr>
              <a:t>Selection and matching of coaches to occur in November</a:t>
            </a:r>
          </a:p>
          <a:p>
            <a:pPr marL="438912" indent="-320040" eaLnBrk="1" fontAlgn="auto" hangingPunct="1">
              <a:spcBef>
                <a:spcPts val="0"/>
              </a:spcBef>
              <a:spcAft>
                <a:spcPts val="0"/>
              </a:spcAft>
              <a:buFont typeface="Wingdings" pitchFamily="2" charset="2"/>
              <a:buChar char="§"/>
              <a:defRPr/>
            </a:pPr>
            <a:r>
              <a:rPr lang="en-US" sz="3000" dirty="0" smtClean="0">
                <a:ea typeface="+mn-ea"/>
              </a:rPr>
              <a:t>Two month training/certification program (begins in January)</a:t>
            </a:r>
          </a:p>
          <a:p>
            <a:pPr marL="731012" lvl="1" indent="-320040" eaLnBrk="1" fontAlgn="auto" hangingPunct="1">
              <a:spcBef>
                <a:spcPts val="0"/>
              </a:spcBef>
              <a:spcAft>
                <a:spcPts val="0"/>
              </a:spcAft>
              <a:buFont typeface="Wingdings" pitchFamily="2" charset="2"/>
              <a:buChar char="§"/>
              <a:defRPr/>
            </a:pPr>
            <a:r>
              <a:rPr lang="en-US" sz="3000" dirty="0" smtClean="0">
                <a:ea typeface="+mn-ea"/>
              </a:rPr>
              <a:t>Wednesdays from 4:30 – 6:30 pm (virtual participation possible)</a:t>
            </a:r>
          </a:p>
          <a:p>
            <a:pPr marL="731012" lvl="1" indent="-320040" eaLnBrk="1" fontAlgn="auto" hangingPunct="1">
              <a:spcBef>
                <a:spcPts val="0"/>
              </a:spcBef>
              <a:spcAft>
                <a:spcPts val="0"/>
              </a:spcAft>
              <a:buFont typeface="Wingdings" pitchFamily="2" charset="2"/>
              <a:buChar char="§"/>
              <a:defRPr/>
            </a:pPr>
            <a:r>
              <a:rPr lang="en-US" sz="3000" dirty="0" smtClean="0">
                <a:ea typeface="+mn-ea"/>
              </a:rPr>
              <a:t>Will receive a </a:t>
            </a:r>
            <a:r>
              <a:rPr lang="en-US" sz="3000" dirty="0" err="1" smtClean="0">
                <a:ea typeface="+mn-ea"/>
              </a:rPr>
              <a:t>Krannert-Adayana</a:t>
            </a:r>
            <a:r>
              <a:rPr lang="en-US" sz="3000" dirty="0" smtClean="0">
                <a:ea typeface="+mn-ea"/>
              </a:rPr>
              <a:t> certificate in Performance Coaching</a:t>
            </a:r>
          </a:p>
          <a:p>
            <a:pPr marL="438912" indent="-320040" eaLnBrk="1" fontAlgn="auto" hangingPunct="1">
              <a:spcBef>
                <a:spcPts val="0"/>
              </a:spcBef>
              <a:spcAft>
                <a:spcPts val="0"/>
              </a:spcAft>
              <a:buFont typeface="Wingdings" pitchFamily="2" charset="2"/>
              <a:buChar char="§"/>
              <a:defRPr/>
            </a:pPr>
            <a:r>
              <a:rPr lang="en-US" sz="3000" dirty="0" smtClean="0">
                <a:ea typeface="+mn-ea"/>
              </a:rPr>
              <a:t>Expectation of three to four meetings (Spring semester) with each student you are coaching </a:t>
            </a:r>
          </a:p>
          <a:p>
            <a:pPr marL="438912" indent="-320040" eaLnBrk="1" fontAlgn="auto" hangingPunct="1">
              <a:spcBef>
                <a:spcPts val="0"/>
              </a:spcBef>
              <a:spcAft>
                <a:spcPts val="0"/>
              </a:spcAft>
              <a:buFont typeface="Wingdings" pitchFamily="2" charset="2"/>
              <a:buChar char="§"/>
              <a:defRPr/>
            </a:pPr>
            <a:endParaRPr lang="en-US" sz="2400" dirty="0" smtClean="0">
              <a:ea typeface="+mn-ea"/>
            </a:endParaRPr>
          </a:p>
          <a:p>
            <a:pPr marL="438912" indent="-320040" eaLnBrk="1" fontAlgn="auto" hangingPunct="1">
              <a:spcBef>
                <a:spcPts val="0"/>
              </a:spcBef>
              <a:spcAft>
                <a:spcPts val="0"/>
              </a:spcAft>
              <a:buFont typeface="Wingdings" pitchFamily="2" charset="2"/>
              <a:buChar char="§"/>
              <a:defRPr/>
            </a:pPr>
            <a:endParaRPr lang="en-US" sz="2400" dirty="0" smtClean="0">
              <a:ea typeface="+mn-ea"/>
            </a:endParaRPr>
          </a:p>
          <a:p>
            <a:pPr marL="438912" indent="-320040" eaLnBrk="1" fontAlgn="auto" hangingPunct="1">
              <a:spcBef>
                <a:spcPts val="0"/>
              </a:spcBef>
              <a:spcAft>
                <a:spcPts val="0"/>
              </a:spcAft>
              <a:buFont typeface="Wingdings" pitchFamily="2" charset="2"/>
              <a:buChar char="§"/>
              <a:defRPr/>
            </a:pPr>
            <a:r>
              <a:rPr lang="en-US" sz="3300" dirty="0" smtClean="0">
                <a:ea typeface="+mn-ea"/>
              </a:rPr>
              <a:t>Interested? Please contact Prof. Deidra Schleicher at deidra@purdue.edu</a:t>
            </a:r>
          </a:p>
          <a:p>
            <a:pPr marL="438912" indent="-320040" eaLnBrk="1" fontAlgn="auto" hangingPunct="1">
              <a:spcBef>
                <a:spcPts val="0"/>
              </a:spcBef>
              <a:spcAft>
                <a:spcPts val="0"/>
              </a:spcAft>
              <a:buFont typeface="Wingdings 2" pitchFamily="18" charset="2"/>
              <a:buNone/>
              <a:defRPr/>
            </a:pPr>
            <a:endParaRPr lang="en-US" sz="3300" dirty="0" smtClean="0">
              <a:ea typeface="+mn-ea"/>
            </a:endParaRPr>
          </a:p>
          <a:p>
            <a:pPr marL="438912" indent="-320040" eaLnBrk="1" fontAlgn="auto" hangingPunct="1">
              <a:spcBef>
                <a:spcPts val="0"/>
              </a:spcBef>
              <a:spcAft>
                <a:spcPts val="0"/>
              </a:spcAft>
              <a:buFont typeface="Wingdings 2" pitchFamily="18" charset="2"/>
              <a:buNone/>
              <a:defRPr/>
            </a:pPr>
            <a:endParaRPr lang="en-US" sz="3300" dirty="0" smtClean="0">
              <a:ea typeface="+mn-ea"/>
            </a:endParaRPr>
          </a:p>
          <a:p>
            <a:pPr marL="438912" indent="-320040" eaLnBrk="1" fontAlgn="auto" hangingPunct="1">
              <a:spcBef>
                <a:spcPts val="0"/>
              </a:spcBef>
              <a:spcAft>
                <a:spcPts val="0"/>
              </a:spcAft>
              <a:buFont typeface="Arial" pitchFamily="34" charset="0"/>
              <a:buChar char="•"/>
              <a:defRPr/>
            </a:pPr>
            <a:endParaRPr lang="en-US" sz="3300" dirty="0" smtClean="0">
              <a:ea typeface="+mn-ea"/>
            </a:endParaRPr>
          </a:p>
          <a:p>
            <a:pPr marL="438912" indent="-320040" eaLnBrk="1" fontAlgn="auto" hangingPunct="1">
              <a:spcBef>
                <a:spcPts val="0"/>
              </a:spcBef>
              <a:spcAft>
                <a:spcPts val="0"/>
              </a:spcAft>
              <a:buFont typeface="Arial" pitchFamily="34" charset="0"/>
              <a:buChar char="•"/>
              <a:defRPr/>
            </a:pPr>
            <a:endParaRPr lang="en-US" sz="3300" dirty="0" smtClean="0">
              <a:ea typeface="+mn-ea"/>
            </a:endParaRPr>
          </a:p>
          <a:p>
            <a:pPr marL="438912" indent="-320040" eaLnBrk="1" fontAlgn="auto" hangingPunct="1">
              <a:spcBef>
                <a:spcPts val="0"/>
              </a:spcBef>
              <a:spcAft>
                <a:spcPts val="0"/>
              </a:spcAft>
              <a:buFont typeface="Arial" pitchFamily="34" charset="0"/>
              <a:buChar char="•"/>
              <a:defRPr/>
            </a:pPr>
            <a:endParaRPr lang="en-US" sz="3300" dirty="0" smtClean="0">
              <a:ea typeface="+mn-ea"/>
            </a:endParaRPr>
          </a:p>
        </p:txBody>
      </p:sp>
    </p:spTree>
    <p:extLst>
      <p:ext uri="{BB962C8B-B14F-4D97-AF65-F5344CB8AC3E}">
        <p14:creationId xmlns:p14="http://schemas.microsoft.com/office/powerpoint/2010/main" val="2049611391"/>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403350"/>
            <a:ext cx="9144000" cy="5454650"/>
          </a:xfrm>
          <a:prstGeom prst="rect">
            <a:avLst/>
          </a:prstGeom>
          <a:gradFill flip="none" rotWithShape="1">
            <a:gsLst>
              <a:gs pos="1000">
                <a:schemeClr val="bg1"/>
              </a:gs>
              <a:gs pos="71000">
                <a:schemeClr val="accent1">
                  <a:lumMod val="40000"/>
                  <a:lumOff val="60000"/>
                </a:schemeClr>
              </a:gs>
              <a:gs pos="100000">
                <a:schemeClr val="accent1">
                  <a:lumMod val="60000"/>
                  <a:lumOff val="40000"/>
                </a:schemeClr>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Title 3"/>
          <p:cNvSpPr>
            <a:spLocks noGrp="1"/>
          </p:cNvSpPr>
          <p:nvPr>
            <p:ph type="title"/>
          </p:nvPr>
        </p:nvSpPr>
        <p:spPr/>
        <p:txBody>
          <a:bodyPr/>
          <a:lstStyle/>
          <a:p>
            <a:pPr>
              <a:defRPr/>
            </a:pPr>
            <a:r>
              <a:rPr lang="en-US" dirty="0" err="1" smtClean="0"/>
              <a:t>Krannert</a:t>
            </a:r>
            <a:r>
              <a:rPr lang="en-US" dirty="0" smtClean="0"/>
              <a:t> Competencies </a:t>
            </a:r>
            <a:r>
              <a:rPr lang="en-US" sz="1200" dirty="0" smtClean="0">
                <a:hlinkClick r:id="rId2" action="ppaction://hlinksldjump"/>
              </a:rPr>
              <a:t>(back)</a:t>
            </a:r>
            <a:endParaRPr lang="en-US" sz="1200" dirty="0"/>
          </a:p>
        </p:txBody>
      </p:sp>
      <p:pic>
        <p:nvPicPr>
          <p:cNvPr id="13318" name="Picture 7" descr="C:\Documents and Settings\mherny\Desktop\Picture1.png"/>
          <p:cNvPicPr>
            <a:picLocks noChangeAspect="1" noChangeArrowheads="1"/>
          </p:cNvPicPr>
          <p:nvPr/>
        </p:nvPicPr>
        <p:blipFill>
          <a:blip r:embed="rId3" cstate="print"/>
          <a:srcRect/>
          <a:stretch>
            <a:fillRect/>
          </a:stretch>
        </p:blipFill>
        <p:spPr bwMode="auto">
          <a:xfrm>
            <a:off x="2095500" y="1531938"/>
            <a:ext cx="5132388" cy="5132387"/>
          </a:xfrm>
          <a:prstGeom prst="rect">
            <a:avLst/>
          </a:prstGeom>
          <a:noFill/>
          <a:ln w="9525">
            <a:noFill/>
            <a:miter lim="800000"/>
            <a:headEnd/>
            <a:tailEnd/>
          </a:ln>
        </p:spPr>
      </p:pic>
    </p:spTree>
    <p:extLst>
      <p:ext uri="{BB962C8B-B14F-4D97-AF65-F5344CB8AC3E}">
        <p14:creationId xmlns:p14="http://schemas.microsoft.com/office/powerpoint/2010/main" val="101003903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Grp="1"/>
          </p:cNvSpPr>
          <p:nvPr>
            <p:ph type="title"/>
          </p:nvPr>
        </p:nvSpPr>
        <p:spPr/>
        <p:txBody>
          <a:bodyPr/>
          <a:lstStyle/>
          <a:p>
            <a:r>
              <a:rPr lang="en-US" smtClean="0"/>
              <a:t>Sources</a:t>
            </a:r>
          </a:p>
        </p:txBody>
      </p:sp>
      <p:sp>
        <p:nvSpPr>
          <p:cNvPr id="826371" name="Rectangle 3"/>
          <p:cNvSpPr>
            <a:spLocks noGrp="1"/>
          </p:cNvSpPr>
          <p:nvPr>
            <p:ph idx="1"/>
          </p:nvPr>
        </p:nvSpPr>
        <p:spPr/>
        <p:txBody>
          <a:bodyPr/>
          <a:lstStyle/>
          <a:p>
            <a:pPr marL="457200" indent="-457200">
              <a:lnSpc>
                <a:spcPct val="90000"/>
              </a:lnSpc>
              <a:buFont typeface="Wingdings" pitchFamily="2" charset="2"/>
              <a:buAutoNum type="arabicPeriod"/>
            </a:pPr>
            <a:r>
              <a:rPr lang="en-US" sz="1800" smtClean="0"/>
              <a:t>Conference Board (2005).</a:t>
            </a:r>
          </a:p>
          <a:p>
            <a:pPr marL="457200" indent="-457200">
              <a:lnSpc>
                <a:spcPct val="90000"/>
              </a:lnSpc>
              <a:buFont typeface="Wingdings" pitchFamily="2" charset="2"/>
              <a:buAutoNum type="arabicPeriod"/>
            </a:pPr>
            <a:r>
              <a:rPr lang="en-US" sz="1800" smtClean="0"/>
              <a:t>Martin, J., &amp; Schmidt, C. (2010). How to keep your top talent. </a:t>
            </a:r>
            <a:r>
              <a:rPr lang="en-US" sz="1800" i="1" smtClean="0"/>
              <a:t>Harvard Business Review</a:t>
            </a:r>
            <a:r>
              <a:rPr lang="en-US" sz="1800" smtClean="0"/>
              <a:t>, </a:t>
            </a:r>
            <a:r>
              <a:rPr lang="en-US" sz="1800" i="1" smtClean="0"/>
              <a:t>88</a:t>
            </a:r>
            <a:r>
              <a:rPr lang="en-US" sz="1800" smtClean="0"/>
              <a:t>(5), 54-61.</a:t>
            </a:r>
          </a:p>
          <a:p>
            <a:pPr marL="457200" indent="-457200">
              <a:lnSpc>
                <a:spcPct val="90000"/>
              </a:lnSpc>
              <a:buFont typeface="Wingdings" pitchFamily="2" charset="2"/>
              <a:buAutoNum type="arabicPeriod"/>
            </a:pPr>
            <a:r>
              <a:rPr lang="en-US" sz="1800" smtClean="0"/>
              <a:t>Peterson, D. B. (2008). High potential, high risk. </a:t>
            </a:r>
            <a:r>
              <a:rPr lang="en-US" sz="1800" i="1" smtClean="0"/>
              <a:t>HR Magazine</a:t>
            </a:r>
            <a:r>
              <a:rPr lang="en-US" sz="1800" smtClean="0"/>
              <a:t>, </a:t>
            </a:r>
            <a:r>
              <a:rPr lang="en-US" sz="1800" i="1" smtClean="0"/>
              <a:t>53</a:t>
            </a:r>
            <a:r>
              <a:rPr lang="en-US" sz="1800" smtClean="0"/>
              <a:t>(3), 85-87.</a:t>
            </a:r>
          </a:p>
          <a:p>
            <a:pPr marL="457200" indent="-457200">
              <a:lnSpc>
                <a:spcPct val="90000"/>
              </a:lnSpc>
              <a:buFont typeface="Wingdings" pitchFamily="2" charset="2"/>
              <a:buAutoNum type="arabicPeriod"/>
            </a:pPr>
            <a:r>
              <a:rPr lang="en-US" sz="1800" smtClean="0"/>
              <a:t>Corporate Leadership Council. (2005). </a:t>
            </a:r>
            <a:r>
              <a:rPr lang="en-US" sz="1800" i="1" smtClean="0"/>
              <a:t>Realizing the full potential of rising talent</a:t>
            </a:r>
            <a:r>
              <a:rPr lang="en-US" sz="1800" smtClean="0"/>
              <a:t>. Washington, DC: Corporate Executive Board.</a:t>
            </a:r>
          </a:p>
          <a:p>
            <a:pPr marL="457200" indent="-457200">
              <a:lnSpc>
                <a:spcPct val="90000"/>
              </a:lnSpc>
              <a:buFont typeface="Wingdings" pitchFamily="2" charset="2"/>
              <a:buAutoNum type="arabicPeriod"/>
            </a:pPr>
            <a:r>
              <a:rPr lang="en-US" sz="1800" smtClean="0"/>
              <a:t>PDI Ninth House research.</a:t>
            </a:r>
          </a:p>
          <a:p>
            <a:pPr marL="457200" indent="-457200">
              <a:lnSpc>
                <a:spcPct val="90000"/>
              </a:lnSpc>
              <a:buFont typeface="Wingdings" pitchFamily="2" charset="2"/>
              <a:buAutoNum type="arabicPeriod"/>
            </a:pPr>
            <a:r>
              <a:rPr lang="en-US" sz="1800" smtClean="0"/>
              <a:t>Hewitt, Top Companies for Leaders report.</a:t>
            </a:r>
          </a:p>
          <a:p>
            <a:pPr marL="457200" indent="-457200">
              <a:lnSpc>
                <a:spcPct val="90000"/>
              </a:lnSpc>
              <a:buFont typeface="Wingdings" pitchFamily="2" charset="2"/>
              <a:buAutoNum type="arabicPeriod"/>
            </a:pPr>
            <a:r>
              <a:rPr lang="en-US" sz="1800" smtClean="0"/>
              <a:t>Adler, S., &amp; Mills, A. (2008). Controlling leadership talent risk: An enterprise imperative. </a:t>
            </a:r>
            <a:r>
              <a:rPr lang="en-US" sz="1800" i="1" smtClean="0"/>
              <a:t>Ready</a:t>
            </a:r>
            <a:r>
              <a:rPr lang="en-US" sz="1800" smtClean="0"/>
              <a:t>, </a:t>
            </a:r>
            <a:r>
              <a:rPr lang="en-US" sz="1800" i="1" smtClean="0"/>
              <a:t>1</a:t>
            </a:r>
            <a:r>
              <a:rPr lang="en-US" sz="1800" smtClean="0"/>
              <a:t>(1), 1-5.</a:t>
            </a:r>
          </a:p>
          <a:p>
            <a:pPr marL="457200" indent="-457200">
              <a:lnSpc>
                <a:spcPct val="90000"/>
              </a:lnSpc>
              <a:buFont typeface="Wingdings" pitchFamily="2" charset="2"/>
              <a:buAutoNum type="arabicPeriod"/>
            </a:pPr>
            <a:r>
              <a:rPr lang="en-US" sz="1800" smtClean="0"/>
              <a:t>Bernthal, P., &amp; Wellins, R. S. (2004). </a:t>
            </a:r>
            <a:r>
              <a:rPr lang="en-US" sz="1800" i="1" smtClean="0"/>
              <a:t>Leadership Forecast: 2003-2004</a:t>
            </a:r>
            <a:r>
              <a:rPr lang="en-US" sz="1800" smtClean="0"/>
              <a:t>. Bridgeville, PA: Development Dimensions International.</a:t>
            </a:r>
          </a:p>
          <a:p>
            <a:pPr marL="457200" indent="-457200">
              <a:lnSpc>
                <a:spcPct val="90000"/>
              </a:lnSpc>
              <a:buFont typeface="Wingdings" pitchFamily="2" charset="2"/>
              <a:buAutoNum type="arabicPeriod"/>
            </a:pPr>
            <a:r>
              <a:rPr lang="en-US" sz="1800" smtClean="0"/>
              <a:t>Bottger, P. C., &amp; Barsoux, J. (2010). Designated as high potential? The fast track to failure. </a:t>
            </a:r>
            <a:r>
              <a:rPr lang="en-US" sz="1800" i="1" smtClean="0"/>
              <a:t>The Conference Board Review</a:t>
            </a:r>
            <a:r>
              <a:rPr lang="en-US" sz="1800" smtClean="0"/>
              <a:t>, February, pp. 2-4.</a:t>
            </a:r>
            <a:endParaRPr lang="en-US" sz="1800" smtClean="0">
              <a:solidFill>
                <a:schemeClr val="bg2"/>
              </a:solidFill>
            </a:endParaRPr>
          </a:p>
        </p:txBody>
      </p:sp>
    </p:spTree>
    <p:extLst>
      <p:ext uri="{BB962C8B-B14F-4D97-AF65-F5344CB8AC3E}">
        <p14:creationId xmlns:p14="http://schemas.microsoft.com/office/powerpoint/2010/main" val="401738371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74" name="Rectangle 2"/>
          <p:cNvSpPr>
            <a:spLocks noGrp="1"/>
          </p:cNvSpPr>
          <p:nvPr>
            <p:ph type="title"/>
          </p:nvPr>
        </p:nvSpPr>
        <p:spPr/>
        <p:txBody>
          <a:bodyPr/>
          <a:lstStyle/>
          <a:p>
            <a:endParaRPr lang="en-US" smtClean="0"/>
          </a:p>
        </p:txBody>
      </p:sp>
      <p:pic>
        <p:nvPicPr>
          <p:cNvPr id="822275" name="Picture 3" descr="peter-drucker"/>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455613" y="1827213"/>
            <a:ext cx="3835400" cy="3201987"/>
          </a:xfrm>
        </p:spPr>
      </p:pic>
      <p:sp>
        <p:nvSpPr>
          <p:cNvPr id="822276" name="Rectangle 4"/>
          <p:cNvSpPr>
            <a:spLocks noGrp="1"/>
          </p:cNvSpPr>
          <p:nvPr>
            <p:ph type="body" sz="half" idx="2"/>
          </p:nvPr>
        </p:nvSpPr>
        <p:spPr>
          <a:xfrm>
            <a:off x="4551363" y="1862138"/>
            <a:ext cx="4297362" cy="3195637"/>
          </a:xfrm>
          <a:solidFill>
            <a:schemeClr val="tx1"/>
          </a:solidFill>
        </p:spPr>
        <p:txBody>
          <a:bodyPr/>
          <a:lstStyle/>
          <a:p>
            <a:pPr marL="0" indent="0">
              <a:buFont typeface="Wingdings" pitchFamily="2" charset="2"/>
              <a:buNone/>
            </a:pPr>
            <a:r>
              <a:rPr lang="en-US" altLang="ko-KR" sz="2800" smtClean="0">
                <a:solidFill>
                  <a:schemeClr val="bg1"/>
                </a:solidFill>
                <a:ea typeface="Gulim" pitchFamily="34" charset="-127"/>
              </a:rPr>
              <a:t>“</a:t>
            </a:r>
            <a:r>
              <a:rPr lang="en-US" altLang="ko-KR" smtClean="0">
                <a:solidFill>
                  <a:schemeClr val="bg1"/>
                </a:solidFill>
                <a:ea typeface="Gulim" pitchFamily="34" charset="-127"/>
              </a:rPr>
              <a:t>Of all the decisions an executive makes, none is as important as the decisions about people, because they determine the performance capacity of the organization.”</a:t>
            </a:r>
          </a:p>
          <a:p>
            <a:pPr marL="0" indent="0" algn="r">
              <a:spcBef>
                <a:spcPct val="30000"/>
              </a:spcBef>
              <a:buFont typeface="Wingdings" pitchFamily="2" charset="2"/>
              <a:buNone/>
            </a:pPr>
            <a:r>
              <a:rPr lang="en-US" altLang="ko-KR" sz="2800" smtClean="0">
                <a:solidFill>
                  <a:schemeClr val="bg1"/>
                </a:solidFill>
                <a:ea typeface="Gulim" pitchFamily="34" charset="-127"/>
              </a:rPr>
              <a:t>– </a:t>
            </a:r>
            <a:r>
              <a:rPr lang="en-US" altLang="ko-KR" smtClean="0">
                <a:solidFill>
                  <a:schemeClr val="bg1"/>
                </a:solidFill>
                <a:ea typeface="Gulim" pitchFamily="34" charset="-127"/>
              </a:rPr>
              <a:t>Peter Drucker</a:t>
            </a:r>
            <a:endParaRPr lang="en-US" smtClean="0">
              <a:solidFill>
                <a:schemeClr val="bg1"/>
              </a:solidFill>
            </a:endParaRPr>
          </a:p>
        </p:txBody>
      </p:sp>
    </p:spTree>
    <p:extLst>
      <p:ext uri="{BB962C8B-B14F-4D97-AF65-F5344CB8AC3E}">
        <p14:creationId xmlns:p14="http://schemas.microsoft.com/office/powerpoint/2010/main" val="424383682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9" name="Rectangle 3"/>
          <p:cNvSpPr>
            <a:spLocks noChangeArrowheads="1"/>
          </p:cNvSpPr>
          <p:nvPr/>
        </p:nvSpPr>
        <p:spPr bwMode="gray">
          <a:xfrm>
            <a:off x="1892300" y="1249363"/>
            <a:ext cx="601345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r>
              <a:rPr lang="en-US" sz="2400" b="1">
                <a:solidFill>
                  <a:schemeClr val="tx1"/>
                </a:solidFill>
              </a:rPr>
              <a:t>Rating of Performance</a:t>
            </a:r>
          </a:p>
        </p:txBody>
      </p:sp>
      <p:sp>
        <p:nvSpPr>
          <p:cNvPr id="526340" name="Rectangle 4"/>
          <p:cNvSpPr>
            <a:spLocks noChangeArrowheads="1"/>
          </p:cNvSpPr>
          <p:nvPr/>
        </p:nvSpPr>
        <p:spPr bwMode="gray">
          <a:xfrm rot="16200000">
            <a:off x="-1227137" y="3421062"/>
            <a:ext cx="4114800" cy="75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r>
              <a:rPr lang="en-US" sz="2200" b="1">
                <a:solidFill>
                  <a:schemeClr val="tx1"/>
                </a:solidFill>
              </a:rPr>
              <a:t>Assessment of </a:t>
            </a:r>
          </a:p>
          <a:p>
            <a:pPr algn="ctr" eaLnBrk="0" hangingPunct="0"/>
            <a:r>
              <a:rPr lang="en-US" sz="2200" b="1">
                <a:solidFill>
                  <a:schemeClr val="tx1"/>
                </a:solidFill>
              </a:rPr>
              <a:t>Leadership Potential</a:t>
            </a:r>
          </a:p>
        </p:txBody>
      </p:sp>
      <p:sp>
        <p:nvSpPr>
          <p:cNvPr id="526341" name="Rectangle 5"/>
          <p:cNvSpPr>
            <a:spLocks noChangeArrowheads="1"/>
          </p:cNvSpPr>
          <p:nvPr/>
        </p:nvSpPr>
        <p:spPr bwMode="gray">
          <a:xfrm>
            <a:off x="6080125" y="5441950"/>
            <a:ext cx="14255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b="1">
                <a:solidFill>
                  <a:srgbClr val="636363"/>
                </a:solidFill>
              </a:rPr>
              <a:t>Exceeds</a:t>
            </a:r>
          </a:p>
          <a:p>
            <a:pPr algn="ctr" eaLnBrk="0" hangingPunct="0"/>
            <a:r>
              <a:rPr lang="en-US" b="1">
                <a:solidFill>
                  <a:srgbClr val="636363"/>
                </a:solidFill>
              </a:rPr>
              <a:t>expectations</a:t>
            </a:r>
          </a:p>
        </p:txBody>
      </p:sp>
      <p:sp>
        <p:nvSpPr>
          <p:cNvPr id="526342" name="Rectangle 6"/>
          <p:cNvSpPr>
            <a:spLocks noChangeArrowheads="1"/>
          </p:cNvSpPr>
          <p:nvPr/>
        </p:nvSpPr>
        <p:spPr bwMode="gray">
          <a:xfrm>
            <a:off x="5854700" y="4171950"/>
            <a:ext cx="1693863" cy="1193800"/>
          </a:xfrm>
          <a:prstGeom prst="rect">
            <a:avLst/>
          </a:prstGeom>
          <a:solidFill>
            <a:srgbClr val="FFE473"/>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a:buClr>
                <a:schemeClr val="accent1"/>
              </a:buClr>
              <a:buFont typeface="Wingdings" pitchFamily="2" charset="2"/>
              <a:buNone/>
            </a:pPr>
            <a:r>
              <a:rPr lang="en-US" b="1">
                <a:solidFill>
                  <a:srgbClr val="01525C"/>
                </a:solidFill>
              </a:rPr>
              <a:t>High</a:t>
            </a:r>
            <a:br>
              <a:rPr lang="en-US" b="1">
                <a:solidFill>
                  <a:srgbClr val="01525C"/>
                </a:solidFill>
              </a:rPr>
            </a:br>
            <a:r>
              <a:rPr lang="en-US" b="1">
                <a:solidFill>
                  <a:schemeClr val="tx1"/>
                </a:solidFill>
              </a:rPr>
              <a:t>Achiever</a:t>
            </a:r>
            <a:r>
              <a:rPr lang="en-US" b="1">
                <a:solidFill>
                  <a:srgbClr val="01525C"/>
                </a:solidFill>
              </a:rPr>
              <a:t>:  </a:t>
            </a:r>
            <a:r>
              <a:rPr lang="en-US">
                <a:solidFill>
                  <a:srgbClr val="01525C"/>
                </a:solidFill>
              </a:rPr>
              <a:t>Reward and engage</a:t>
            </a:r>
          </a:p>
        </p:txBody>
      </p:sp>
      <p:sp>
        <p:nvSpPr>
          <p:cNvPr id="526343" name="Rectangle 7"/>
          <p:cNvSpPr>
            <a:spLocks noChangeArrowheads="1"/>
          </p:cNvSpPr>
          <p:nvPr/>
        </p:nvSpPr>
        <p:spPr bwMode="gray">
          <a:xfrm>
            <a:off x="4162425" y="4171950"/>
            <a:ext cx="1692275" cy="1193800"/>
          </a:xfrm>
          <a:prstGeom prst="rect">
            <a:avLst/>
          </a:prstGeom>
          <a:solidFill>
            <a:srgbClr val="FFE473"/>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a:buClr>
                <a:schemeClr val="accent1"/>
              </a:buClr>
              <a:buFont typeface="Wingdings" pitchFamily="2" charset="2"/>
              <a:buNone/>
            </a:pPr>
            <a:r>
              <a:rPr lang="en-US" b="1">
                <a:solidFill>
                  <a:schemeClr val="tx1"/>
                </a:solidFill>
              </a:rPr>
              <a:t>Solid Performer:  </a:t>
            </a:r>
            <a:r>
              <a:rPr lang="en-US">
                <a:solidFill>
                  <a:schemeClr val="tx1"/>
                </a:solidFill>
              </a:rPr>
              <a:t>Reinforce and engage</a:t>
            </a:r>
          </a:p>
        </p:txBody>
      </p:sp>
      <p:sp>
        <p:nvSpPr>
          <p:cNvPr id="526344" name="Rectangle 8"/>
          <p:cNvSpPr>
            <a:spLocks noChangeArrowheads="1"/>
          </p:cNvSpPr>
          <p:nvPr/>
        </p:nvSpPr>
        <p:spPr bwMode="gray">
          <a:xfrm>
            <a:off x="5854700" y="2978150"/>
            <a:ext cx="1693863" cy="1193800"/>
          </a:xfrm>
          <a:prstGeom prst="rect">
            <a:avLst/>
          </a:prstGeom>
          <a:solidFill>
            <a:srgbClr val="828912"/>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a:buClr>
                <a:schemeClr val="accent1"/>
              </a:buClr>
              <a:buFont typeface="Wingdings" pitchFamily="2" charset="2"/>
              <a:buNone/>
            </a:pPr>
            <a:r>
              <a:rPr lang="en-US" b="1">
                <a:solidFill>
                  <a:schemeClr val="bg1"/>
                </a:solidFill>
              </a:rPr>
              <a:t>Achiever: </a:t>
            </a:r>
            <a:r>
              <a:rPr lang="en-US">
                <a:solidFill>
                  <a:schemeClr val="bg1"/>
                </a:solidFill>
              </a:rPr>
              <a:t>Stretch in role or develop for next </a:t>
            </a:r>
          </a:p>
        </p:txBody>
      </p:sp>
      <p:sp>
        <p:nvSpPr>
          <p:cNvPr id="526345" name="Rectangle 9"/>
          <p:cNvSpPr>
            <a:spLocks noChangeArrowheads="1"/>
          </p:cNvSpPr>
          <p:nvPr/>
        </p:nvSpPr>
        <p:spPr bwMode="gray">
          <a:xfrm>
            <a:off x="2468563" y="4171950"/>
            <a:ext cx="1693862" cy="1193800"/>
          </a:xfrm>
          <a:prstGeom prst="rect">
            <a:avLst/>
          </a:prstGeom>
          <a:solidFill>
            <a:srgbClr val="B15C11"/>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a:buClr>
                <a:schemeClr val="accent1"/>
              </a:buClr>
              <a:buFont typeface="Wingdings" pitchFamily="2" charset="2"/>
              <a:buNone/>
            </a:pPr>
            <a:r>
              <a:rPr lang="en-US" b="1">
                <a:solidFill>
                  <a:schemeClr val="bg1"/>
                </a:solidFill>
              </a:rPr>
              <a:t>At Risk:  </a:t>
            </a:r>
            <a:r>
              <a:rPr lang="en-US">
                <a:solidFill>
                  <a:schemeClr val="bg1"/>
                </a:solidFill>
              </a:rPr>
              <a:t>Address performance</a:t>
            </a:r>
          </a:p>
        </p:txBody>
      </p:sp>
      <p:sp>
        <p:nvSpPr>
          <p:cNvPr id="526346" name="Rectangle 10"/>
          <p:cNvSpPr>
            <a:spLocks noChangeArrowheads="1"/>
          </p:cNvSpPr>
          <p:nvPr/>
        </p:nvSpPr>
        <p:spPr bwMode="gray">
          <a:xfrm>
            <a:off x="4162425" y="2978150"/>
            <a:ext cx="1692275" cy="1193800"/>
          </a:xfrm>
          <a:prstGeom prst="rect">
            <a:avLst/>
          </a:prstGeom>
          <a:solidFill>
            <a:srgbClr val="FFE473"/>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a:buClr>
                <a:schemeClr val="accent1"/>
              </a:buClr>
              <a:buFont typeface="Wingdings" pitchFamily="2" charset="2"/>
              <a:buNone/>
            </a:pPr>
            <a:r>
              <a:rPr lang="en-US" b="1">
                <a:solidFill>
                  <a:srgbClr val="01525C"/>
                </a:solidFill>
              </a:rPr>
              <a:t>Performer:  </a:t>
            </a:r>
            <a:r>
              <a:rPr lang="en-US">
                <a:solidFill>
                  <a:srgbClr val="01525C"/>
                </a:solidFill>
              </a:rPr>
              <a:t>Engage and develop</a:t>
            </a:r>
          </a:p>
        </p:txBody>
      </p:sp>
      <p:sp>
        <p:nvSpPr>
          <p:cNvPr id="526347" name="Rectangle 11"/>
          <p:cNvSpPr>
            <a:spLocks noChangeArrowheads="1"/>
          </p:cNvSpPr>
          <p:nvPr/>
        </p:nvSpPr>
        <p:spPr bwMode="gray">
          <a:xfrm>
            <a:off x="2468563" y="2924175"/>
            <a:ext cx="1693862" cy="1247775"/>
          </a:xfrm>
          <a:prstGeom prst="rect">
            <a:avLst/>
          </a:prstGeom>
          <a:solidFill>
            <a:srgbClr val="FFEDA3"/>
          </a:solidFill>
          <a:ln w="127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a:buClr>
                <a:schemeClr val="accent1"/>
              </a:buClr>
              <a:buFont typeface="Wingdings" pitchFamily="2" charset="2"/>
              <a:buNone/>
            </a:pPr>
            <a:r>
              <a:rPr lang="en-US" b="1">
                <a:solidFill>
                  <a:schemeClr val="tx1"/>
                </a:solidFill>
              </a:rPr>
              <a:t>Low Performer: </a:t>
            </a:r>
            <a:r>
              <a:rPr lang="en-US">
                <a:solidFill>
                  <a:schemeClr val="tx1"/>
                </a:solidFill>
              </a:rPr>
              <a:t>Address fit</a:t>
            </a:r>
          </a:p>
        </p:txBody>
      </p:sp>
      <p:sp>
        <p:nvSpPr>
          <p:cNvPr id="526348" name="Rectangle 12"/>
          <p:cNvSpPr>
            <a:spLocks noChangeArrowheads="1"/>
          </p:cNvSpPr>
          <p:nvPr/>
        </p:nvSpPr>
        <p:spPr bwMode="gray">
          <a:xfrm>
            <a:off x="5854700" y="1784350"/>
            <a:ext cx="1693863" cy="1193800"/>
          </a:xfrm>
          <a:prstGeom prst="rect">
            <a:avLst/>
          </a:prstGeom>
          <a:solidFill>
            <a:schemeClr val="accent2"/>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a:buClr>
                <a:schemeClr val="accent1"/>
              </a:buClr>
              <a:buFont typeface="Wingdings" pitchFamily="2" charset="2"/>
              <a:buNone/>
            </a:pPr>
            <a:r>
              <a:rPr lang="en-US" b="1">
                <a:solidFill>
                  <a:schemeClr val="bg1"/>
                </a:solidFill>
              </a:rPr>
              <a:t>High Flyer: </a:t>
            </a:r>
            <a:r>
              <a:rPr lang="en-US">
                <a:solidFill>
                  <a:schemeClr val="bg1"/>
                </a:solidFill>
              </a:rPr>
              <a:t>Prepare for  next role</a:t>
            </a:r>
          </a:p>
        </p:txBody>
      </p:sp>
      <p:sp>
        <p:nvSpPr>
          <p:cNvPr id="526349" name="Rectangle 13"/>
          <p:cNvSpPr>
            <a:spLocks noChangeArrowheads="1"/>
          </p:cNvSpPr>
          <p:nvPr/>
        </p:nvSpPr>
        <p:spPr bwMode="gray">
          <a:xfrm>
            <a:off x="4162425" y="1784350"/>
            <a:ext cx="1692275" cy="1193800"/>
          </a:xfrm>
          <a:prstGeom prst="rect">
            <a:avLst/>
          </a:prstGeom>
          <a:solidFill>
            <a:schemeClr val="hlink"/>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a:buClr>
                <a:schemeClr val="accent1"/>
              </a:buClr>
              <a:buFont typeface="Wingdings" pitchFamily="2" charset="2"/>
              <a:buNone/>
            </a:pPr>
            <a:r>
              <a:rPr lang="en-US" b="1">
                <a:solidFill>
                  <a:srgbClr val="01525C"/>
                </a:solidFill>
              </a:rPr>
              <a:t>HiPo</a:t>
            </a:r>
            <a:r>
              <a:rPr lang="en-US">
                <a:solidFill>
                  <a:srgbClr val="01525C"/>
                </a:solidFill>
              </a:rPr>
              <a:t>:</a:t>
            </a:r>
          </a:p>
          <a:p>
            <a:pPr algn="ctr">
              <a:buClr>
                <a:schemeClr val="accent1"/>
              </a:buClr>
              <a:buFont typeface="Wingdings" pitchFamily="2" charset="2"/>
              <a:buNone/>
            </a:pPr>
            <a:r>
              <a:rPr lang="en-US">
                <a:solidFill>
                  <a:srgbClr val="01525C"/>
                </a:solidFill>
              </a:rPr>
              <a:t>Stretch; Plan next step</a:t>
            </a:r>
          </a:p>
        </p:txBody>
      </p:sp>
      <p:sp>
        <p:nvSpPr>
          <p:cNvPr id="526350" name="Rectangle 14"/>
          <p:cNvSpPr>
            <a:spLocks noChangeArrowheads="1"/>
          </p:cNvSpPr>
          <p:nvPr/>
        </p:nvSpPr>
        <p:spPr bwMode="gray">
          <a:xfrm>
            <a:off x="2468563" y="1784350"/>
            <a:ext cx="1693862" cy="1196975"/>
          </a:xfrm>
          <a:prstGeom prst="rect">
            <a:avLst/>
          </a:prstGeom>
          <a:solidFill>
            <a:schemeClr val="hlink"/>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a:buClr>
                <a:schemeClr val="accent1"/>
              </a:buClr>
              <a:buFont typeface="Wingdings" pitchFamily="2" charset="2"/>
              <a:buNone/>
            </a:pPr>
            <a:r>
              <a:rPr lang="en-US" b="1">
                <a:solidFill>
                  <a:schemeClr val="tx1"/>
                </a:solidFill>
              </a:rPr>
              <a:t>HiPo</a:t>
            </a:r>
            <a:r>
              <a:rPr lang="en-US">
                <a:solidFill>
                  <a:schemeClr val="tx1"/>
                </a:solidFill>
              </a:rPr>
              <a:t>:</a:t>
            </a:r>
          </a:p>
          <a:p>
            <a:pPr algn="ctr">
              <a:buClr>
                <a:schemeClr val="accent1"/>
              </a:buClr>
              <a:buFont typeface="Wingdings" pitchFamily="2" charset="2"/>
              <a:buNone/>
            </a:pPr>
            <a:r>
              <a:rPr lang="en-US">
                <a:solidFill>
                  <a:schemeClr val="tx1"/>
                </a:solidFill>
              </a:rPr>
              <a:t>Assess; Coach or move</a:t>
            </a:r>
          </a:p>
        </p:txBody>
      </p:sp>
      <p:sp>
        <p:nvSpPr>
          <p:cNvPr id="526351" name="Line 15"/>
          <p:cNvSpPr>
            <a:spLocks noChangeShapeType="1"/>
          </p:cNvSpPr>
          <p:nvPr/>
        </p:nvSpPr>
        <p:spPr bwMode="gray">
          <a:xfrm>
            <a:off x="2468563" y="1784350"/>
            <a:ext cx="5080000" cy="1588"/>
          </a:xfrm>
          <a:prstGeom prst="line">
            <a:avLst/>
          </a:prstGeom>
          <a:noFill/>
          <a:ln w="28575" cap="sq">
            <a:solidFill>
              <a:srgbClr val="FAF9F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endParaRPr lang="en-US"/>
          </a:p>
        </p:txBody>
      </p:sp>
      <p:sp>
        <p:nvSpPr>
          <p:cNvPr id="526352" name="Line 16"/>
          <p:cNvSpPr>
            <a:spLocks noChangeShapeType="1"/>
          </p:cNvSpPr>
          <p:nvPr/>
        </p:nvSpPr>
        <p:spPr bwMode="gray">
          <a:xfrm>
            <a:off x="2468563" y="2978150"/>
            <a:ext cx="5080000" cy="1588"/>
          </a:xfrm>
          <a:prstGeom prst="line">
            <a:avLst/>
          </a:prstGeom>
          <a:noFill/>
          <a:ln w="12700">
            <a:solidFill>
              <a:srgbClr val="FAF9F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endParaRPr lang="en-US"/>
          </a:p>
        </p:txBody>
      </p:sp>
      <p:sp>
        <p:nvSpPr>
          <p:cNvPr id="526353" name="Line 17"/>
          <p:cNvSpPr>
            <a:spLocks noChangeShapeType="1"/>
          </p:cNvSpPr>
          <p:nvPr/>
        </p:nvSpPr>
        <p:spPr bwMode="gray">
          <a:xfrm>
            <a:off x="2468563" y="4171950"/>
            <a:ext cx="5080000" cy="1588"/>
          </a:xfrm>
          <a:prstGeom prst="line">
            <a:avLst/>
          </a:prstGeom>
          <a:noFill/>
          <a:ln w="12700">
            <a:solidFill>
              <a:srgbClr val="FAF9F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endParaRPr lang="en-US"/>
          </a:p>
        </p:txBody>
      </p:sp>
      <p:sp>
        <p:nvSpPr>
          <p:cNvPr id="526354" name="Line 18"/>
          <p:cNvSpPr>
            <a:spLocks noChangeShapeType="1"/>
          </p:cNvSpPr>
          <p:nvPr/>
        </p:nvSpPr>
        <p:spPr bwMode="gray">
          <a:xfrm>
            <a:off x="2468563" y="5365750"/>
            <a:ext cx="5080000" cy="1588"/>
          </a:xfrm>
          <a:prstGeom prst="line">
            <a:avLst/>
          </a:prstGeom>
          <a:noFill/>
          <a:ln w="28575" cap="sq">
            <a:solidFill>
              <a:srgbClr val="FAF9F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endParaRPr lang="en-US"/>
          </a:p>
        </p:txBody>
      </p:sp>
      <p:sp>
        <p:nvSpPr>
          <p:cNvPr id="526355" name="Line 19"/>
          <p:cNvSpPr>
            <a:spLocks noChangeShapeType="1"/>
          </p:cNvSpPr>
          <p:nvPr/>
        </p:nvSpPr>
        <p:spPr bwMode="gray">
          <a:xfrm>
            <a:off x="2468563" y="1784350"/>
            <a:ext cx="0" cy="3581400"/>
          </a:xfrm>
          <a:prstGeom prst="line">
            <a:avLst/>
          </a:prstGeom>
          <a:noFill/>
          <a:ln w="28575" cap="sq">
            <a:solidFill>
              <a:srgbClr val="FAF9F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endParaRPr lang="en-US"/>
          </a:p>
        </p:txBody>
      </p:sp>
      <p:sp>
        <p:nvSpPr>
          <p:cNvPr id="526356" name="Line 20"/>
          <p:cNvSpPr>
            <a:spLocks noChangeShapeType="1"/>
          </p:cNvSpPr>
          <p:nvPr/>
        </p:nvSpPr>
        <p:spPr bwMode="gray">
          <a:xfrm>
            <a:off x="4162425" y="1784350"/>
            <a:ext cx="0" cy="3581400"/>
          </a:xfrm>
          <a:prstGeom prst="line">
            <a:avLst/>
          </a:prstGeom>
          <a:noFill/>
          <a:ln w="12700">
            <a:solidFill>
              <a:srgbClr val="FAF9F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endParaRPr lang="en-US"/>
          </a:p>
        </p:txBody>
      </p:sp>
      <p:sp>
        <p:nvSpPr>
          <p:cNvPr id="526357" name="Line 21"/>
          <p:cNvSpPr>
            <a:spLocks noChangeShapeType="1"/>
          </p:cNvSpPr>
          <p:nvPr/>
        </p:nvSpPr>
        <p:spPr bwMode="gray">
          <a:xfrm>
            <a:off x="5854700" y="1784350"/>
            <a:ext cx="0" cy="3581400"/>
          </a:xfrm>
          <a:prstGeom prst="line">
            <a:avLst/>
          </a:prstGeom>
          <a:noFill/>
          <a:ln w="12700">
            <a:solidFill>
              <a:srgbClr val="FAF9F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endParaRPr lang="en-US"/>
          </a:p>
        </p:txBody>
      </p:sp>
      <p:sp>
        <p:nvSpPr>
          <p:cNvPr id="526358" name="Line 22"/>
          <p:cNvSpPr>
            <a:spLocks noChangeShapeType="1"/>
          </p:cNvSpPr>
          <p:nvPr/>
        </p:nvSpPr>
        <p:spPr bwMode="gray">
          <a:xfrm>
            <a:off x="7548563" y="1784350"/>
            <a:ext cx="0" cy="3581400"/>
          </a:xfrm>
          <a:prstGeom prst="line">
            <a:avLst/>
          </a:prstGeom>
          <a:noFill/>
          <a:ln w="28575" cap="sq">
            <a:solidFill>
              <a:srgbClr val="FAF9F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endParaRPr lang="en-US"/>
          </a:p>
        </p:txBody>
      </p:sp>
      <p:sp>
        <p:nvSpPr>
          <p:cNvPr id="526359" name="Rectangle 23"/>
          <p:cNvSpPr>
            <a:spLocks noChangeArrowheads="1"/>
          </p:cNvSpPr>
          <p:nvPr/>
        </p:nvSpPr>
        <p:spPr bwMode="gray">
          <a:xfrm>
            <a:off x="4292600" y="5441950"/>
            <a:ext cx="14255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b="1">
                <a:solidFill>
                  <a:srgbClr val="636363"/>
                </a:solidFill>
              </a:rPr>
              <a:t>Meets</a:t>
            </a:r>
          </a:p>
          <a:p>
            <a:pPr algn="ctr" eaLnBrk="0" hangingPunct="0"/>
            <a:r>
              <a:rPr lang="en-US" b="1">
                <a:solidFill>
                  <a:srgbClr val="636363"/>
                </a:solidFill>
              </a:rPr>
              <a:t>expectations</a:t>
            </a:r>
          </a:p>
        </p:txBody>
      </p:sp>
      <p:sp>
        <p:nvSpPr>
          <p:cNvPr id="526360" name="Rectangle 24"/>
          <p:cNvSpPr>
            <a:spLocks noChangeArrowheads="1"/>
          </p:cNvSpPr>
          <p:nvPr/>
        </p:nvSpPr>
        <p:spPr bwMode="gray">
          <a:xfrm>
            <a:off x="2600325" y="5441950"/>
            <a:ext cx="14255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b="1">
                <a:solidFill>
                  <a:srgbClr val="636363"/>
                </a:solidFill>
              </a:rPr>
              <a:t>Not meeting</a:t>
            </a:r>
          </a:p>
          <a:p>
            <a:pPr algn="ctr" eaLnBrk="0" hangingPunct="0"/>
            <a:r>
              <a:rPr lang="en-US" b="1">
                <a:solidFill>
                  <a:srgbClr val="636363"/>
                </a:solidFill>
              </a:rPr>
              <a:t>expectations</a:t>
            </a:r>
          </a:p>
        </p:txBody>
      </p:sp>
      <p:sp>
        <p:nvSpPr>
          <p:cNvPr id="526361" name="Rectangle 25"/>
          <p:cNvSpPr>
            <a:spLocks noGrp="1"/>
          </p:cNvSpPr>
          <p:nvPr>
            <p:ph type="title"/>
          </p:nvPr>
        </p:nvSpPr>
        <p:spPr/>
        <p:txBody>
          <a:bodyPr>
            <a:normAutofit/>
          </a:bodyPr>
          <a:lstStyle/>
          <a:p>
            <a:pPr defTabSz="914400"/>
            <a:r>
              <a:rPr lang="en-US" smtClean="0"/>
              <a:t>Differentiating Performance and Potential</a:t>
            </a:r>
          </a:p>
        </p:txBody>
      </p:sp>
      <p:sp>
        <p:nvSpPr>
          <p:cNvPr id="526362" name="Text Box 26"/>
          <p:cNvSpPr txBox="1">
            <a:spLocks noChangeArrowheads="1"/>
          </p:cNvSpPr>
          <p:nvPr/>
        </p:nvSpPr>
        <p:spPr bwMode="gray">
          <a:xfrm>
            <a:off x="1420813" y="4314825"/>
            <a:ext cx="10318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b="1">
                <a:solidFill>
                  <a:srgbClr val="636363"/>
                </a:solidFill>
              </a:rPr>
              <a:t>At</a:t>
            </a:r>
          </a:p>
          <a:p>
            <a:pPr algn="ctr" eaLnBrk="0" hangingPunct="0"/>
            <a:r>
              <a:rPr lang="en-US" b="1">
                <a:solidFill>
                  <a:srgbClr val="636363"/>
                </a:solidFill>
              </a:rPr>
              <a:t>potential</a:t>
            </a:r>
          </a:p>
        </p:txBody>
      </p:sp>
      <p:sp>
        <p:nvSpPr>
          <p:cNvPr id="526363" name="Text Box 27"/>
          <p:cNvSpPr txBox="1">
            <a:spLocks noChangeArrowheads="1"/>
          </p:cNvSpPr>
          <p:nvPr/>
        </p:nvSpPr>
        <p:spPr bwMode="gray">
          <a:xfrm>
            <a:off x="1722438" y="2257425"/>
            <a:ext cx="635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b="1">
                <a:solidFill>
                  <a:srgbClr val="636363"/>
                </a:solidFill>
              </a:rPr>
              <a:t>High</a:t>
            </a:r>
          </a:p>
        </p:txBody>
      </p:sp>
      <p:sp>
        <p:nvSpPr>
          <p:cNvPr id="526364" name="Text Box 28"/>
          <p:cNvSpPr txBox="1">
            <a:spLocks noChangeArrowheads="1"/>
          </p:cNvSpPr>
          <p:nvPr/>
        </p:nvSpPr>
        <p:spPr bwMode="gray">
          <a:xfrm>
            <a:off x="1547813" y="3295650"/>
            <a:ext cx="736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b="1">
                <a:solidFill>
                  <a:srgbClr val="636363"/>
                </a:solidFill>
              </a:rPr>
              <a:t>Some</a:t>
            </a:r>
          </a:p>
        </p:txBody>
      </p:sp>
    </p:spTree>
    <p:extLst>
      <p:ext uri="{BB962C8B-B14F-4D97-AF65-F5344CB8AC3E}">
        <p14:creationId xmlns:p14="http://schemas.microsoft.com/office/powerpoint/2010/main" val="11591777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4322" name="Picture 2" descr="brown ma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31863"/>
            <a:ext cx="9144000" cy="5495925"/>
          </a:xfrm>
          <a:prstGeom prst="rect">
            <a:avLst/>
          </a:prstGeom>
          <a:noFill/>
          <a:extLst>
            <a:ext uri="{909E8E84-426E-40dd-AFC4-6F175D3DCCD1}">
              <a14:hiddenFill xmlns:a14="http://schemas.microsoft.com/office/drawing/2010/main">
                <a:solidFill>
                  <a:srgbClr val="FFFFFF"/>
                </a:solidFill>
              </a14:hiddenFill>
            </a:ext>
          </a:extLst>
        </p:spPr>
      </p:pic>
      <p:sp>
        <p:nvSpPr>
          <p:cNvPr id="824323" name="Rectangle 3"/>
          <p:cNvSpPr>
            <a:spLocks noGrp="1"/>
          </p:cNvSpPr>
          <p:nvPr>
            <p:ph type="title"/>
          </p:nvPr>
        </p:nvSpPr>
        <p:spPr/>
        <p:txBody>
          <a:bodyPr>
            <a:normAutofit/>
          </a:bodyPr>
          <a:lstStyle/>
          <a:p>
            <a:r>
              <a:rPr lang="en-US" smtClean="0"/>
              <a:t>Why Do We Need a New Approach to High Potentials?</a:t>
            </a:r>
          </a:p>
        </p:txBody>
      </p:sp>
      <p:sp>
        <p:nvSpPr>
          <p:cNvPr id="824324" name="Rectangle 4"/>
          <p:cNvSpPr>
            <a:spLocks noGrp="1"/>
          </p:cNvSpPr>
          <p:nvPr>
            <p:ph idx="1"/>
          </p:nvPr>
        </p:nvSpPr>
        <p:spPr/>
        <p:txBody>
          <a:bodyPr/>
          <a:lstStyle/>
          <a:p>
            <a:pPr>
              <a:spcBef>
                <a:spcPct val="50000"/>
              </a:spcBef>
              <a:buClr>
                <a:schemeClr val="bg1"/>
              </a:buClr>
              <a:buFont typeface="Wingdings" pitchFamily="2" charset="2"/>
              <a:buNone/>
            </a:pPr>
            <a:r>
              <a:rPr lang="en-US" b="1" smtClean="0">
                <a:solidFill>
                  <a:schemeClr val="bg1"/>
                </a:solidFill>
              </a:rPr>
              <a:t>Critical organizational need</a:t>
            </a:r>
          </a:p>
          <a:p>
            <a:pPr marL="628650" lvl="1" indent="-228600">
              <a:spcBef>
                <a:spcPct val="50000"/>
              </a:spcBef>
              <a:buClr>
                <a:schemeClr val="bg1"/>
              </a:buClr>
            </a:pPr>
            <a:r>
              <a:rPr lang="en-US" smtClean="0">
                <a:solidFill>
                  <a:schemeClr val="bg1"/>
                </a:solidFill>
              </a:rPr>
              <a:t>56% of organizations report a significant shortage of leaders to fill key positions</a:t>
            </a:r>
            <a:r>
              <a:rPr lang="en-US" sz="2000" b="1" baseline="36000" smtClean="0">
                <a:solidFill>
                  <a:schemeClr val="bg1"/>
                </a:solidFill>
              </a:rPr>
              <a:t>7</a:t>
            </a:r>
            <a:endParaRPr lang="en-US" sz="2000" b="1" smtClean="0">
              <a:solidFill>
                <a:schemeClr val="bg1"/>
              </a:solidFill>
            </a:endParaRPr>
          </a:p>
          <a:p>
            <a:pPr marL="628650" lvl="1" indent="-228600">
              <a:spcBef>
                <a:spcPct val="50000"/>
              </a:spcBef>
              <a:buClr>
                <a:schemeClr val="bg1"/>
              </a:buClr>
            </a:pPr>
            <a:r>
              <a:rPr lang="en-US" smtClean="0">
                <a:solidFill>
                  <a:schemeClr val="bg1"/>
                </a:solidFill>
              </a:rPr>
              <a:t>31% more predict a shortage in the next few years</a:t>
            </a:r>
            <a:r>
              <a:rPr lang="en-US" sz="2000" b="1" baseline="36000" smtClean="0">
                <a:solidFill>
                  <a:schemeClr val="bg1"/>
                </a:solidFill>
              </a:rPr>
              <a:t>7</a:t>
            </a:r>
            <a:endParaRPr lang="en-US" smtClean="0">
              <a:solidFill>
                <a:schemeClr val="bg1"/>
              </a:solidFill>
            </a:endParaRPr>
          </a:p>
          <a:p>
            <a:pPr marL="628650" lvl="1" indent="-228600">
              <a:spcBef>
                <a:spcPct val="50000"/>
              </a:spcBef>
              <a:buClr>
                <a:schemeClr val="bg1"/>
              </a:buClr>
            </a:pPr>
            <a:r>
              <a:rPr lang="en-US" smtClean="0">
                <a:solidFill>
                  <a:schemeClr val="bg1"/>
                </a:solidFill>
              </a:rPr>
              <a:t>46% have no systemic process to identify and develop candidates for key leadership positions</a:t>
            </a:r>
            <a:r>
              <a:rPr lang="en-US" sz="2000" b="1" baseline="36000" smtClean="0">
                <a:solidFill>
                  <a:schemeClr val="bg1"/>
                </a:solidFill>
              </a:rPr>
              <a:t>8</a:t>
            </a:r>
          </a:p>
        </p:txBody>
      </p:sp>
    </p:spTree>
    <p:extLst>
      <p:ext uri="{BB962C8B-B14F-4D97-AF65-F5344CB8AC3E}">
        <p14:creationId xmlns:p14="http://schemas.microsoft.com/office/powerpoint/2010/main" val="1540184658"/>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6850" name="Rectangle 2"/>
          <p:cNvSpPr>
            <a:spLocks noGrp="1"/>
          </p:cNvSpPr>
          <p:nvPr>
            <p:ph type="title"/>
          </p:nvPr>
        </p:nvSpPr>
        <p:spPr/>
        <p:txBody>
          <a:bodyPr>
            <a:normAutofit/>
          </a:bodyPr>
          <a:lstStyle/>
          <a:p>
            <a:r>
              <a:rPr lang="en-US" smtClean="0"/>
              <a:t>Why Do We Need a New Approach to High Potentials?</a:t>
            </a:r>
          </a:p>
        </p:txBody>
      </p:sp>
      <p:sp>
        <p:nvSpPr>
          <p:cNvPr id="846851" name="Rectangle 3"/>
          <p:cNvSpPr>
            <a:spLocks noGrp="1"/>
          </p:cNvSpPr>
          <p:nvPr>
            <p:ph sz="half" idx="1"/>
          </p:nvPr>
        </p:nvSpPr>
        <p:spPr>
          <a:xfrm>
            <a:off x="455613" y="1339850"/>
            <a:ext cx="8320087" cy="4743450"/>
          </a:xfrm>
        </p:spPr>
        <p:txBody>
          <a:bodyPr/>
          <a:lstStyle/>
          <a:p>
            <a:pPr>
              <a:buFont typeface="Wingdings" pitchFamily="2" charset="2"/>
              <a:buNone/>
            </a:pPr>
            <a:r>
              <a:rPr lang="en-US" sz="2200" b="1" smtClean="0"/>
              <a:t>The current approach is not working for organizations . . .</a:t>
            </a:r>
            <a:endParaRPr lang="en-US" sz="2200" baseline="36000" smtClean="0"/>
          </a:p>
        </p:txBody>
      </p:sp>
      <p:grpSp>
        <p:nvGrpSpPr>
          <p:cNvPr id="846852" name="Group 4"/>
          <p:cNvGrpSpPr>
            <a:grpSpLocks/>
          </p:cNvGrpSpPr>
          <p:nvPr/>
        </p:nvGrpSpPr>
        <p:grpSpPr bwMode="auto">
          <a:xfrm>
            <a:off x="558800" y="2957513"/>
            <a:ext cx="7764463" cy="815975"/>
            <a:chOff x="351" y="1942"/>
            <a:chExt cx="4891" cy="514"/>
          </a:xfrm>
        </p:grpSpPr>
        <p:sp>
          <p:nvSpPr>
            <p:cNvPr id="846853" name="Rectangle 5"/>
            <p:cNvSpPr>
              <a:spLocks noChangeArrowheads="1"/>
            </p:cNvSpPr>
            <p:nvPr/>
          </p:nvSpPr>
          <p:spPr bwMode="auto">
            <a:xfrm>
              <a:off x="352" y="1942"/>
              <a:ext cx="4890" cy="505"/>
            </a:xfrm>
            <a:prstGeom prst="rect">
              <a:avLst/>
            </a:prstGeom>
            <a:solidFill>
              <a:srgbClr val="DDD9D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854" name="Text Box 6"/>
            <p:cNvSpPr txBox="1">
              <a:spLocks noChangeArrowheads="1"/>
            </p:cNvSpPr>
            <p:nvPr/>
          </p:nvSpPr>
          <p:spPr bwMode="auto">
            <a:xfrm>
              <a:off x="2962" y="1970"/>
              <a:ext cx="2254"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rgbClr val="01525C"/>
                  </a:solidFill>
                </a:rPr>
                <a:t>Up to 40% of high-potential promotions end in failure</a:t>
              </a:r>
              <a:r>
                <a:rPr lang="en-US" sz="2000" b="1" baseline="30000">
                  <a:solidFill>
                    <a:srgbClr val="01525C"/>
                  </a:solidFill>
                </a:rPr>
                <a:t>2</a:t>
              </a:r>
            </a:p>
          </p:txBody>
        </p:sp>
        <p:sp>
          <p:nvSpPr>
            <p:cNvPr id="846855" name="Rectangle 7"/>
            <p:cNvSpPr>
              <a:spLocks noChangeArrowheads="1"/>
            </p:cNvSpPr>
            <p:nvPr/>
          </p:nvSpPr>
          <p:spPr bwMode="auto">
            <a:xfrm rot="32400000">
              <a:off x="351" y="1942"/>
              <a:ext cx="2452" cy="514"/>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en-US">
                <a:solidFill>
                  <a:srgbClr val="7F9D01"/>
                </a:solidFill>
              </a:endParaRPr>
            </a:p>
          </p:txBody>
        </p:sp>
        <p:sp>
          <p:nvSpPr>
            <p:cNvPr id="846856" name="Text Box 8"/>
            <p:cNvSpPr txBox="1">
              <a:spLocks noChangeArrowheads="1"/>
            </p:cNvSpPr>
            <p:nvPr/>
          </p:nvSpPr>
          <p:spPr bwMode="auto">
            <a:xfrm rot="21600000">
              <a:off x="352" y="2050"/>
              <a:ext cx="52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a:solidFill>
                    <a:schemeClr val="bg1"/>
                  </a:solidFill>
                </a:rPr>
                <a:t>40%</a:t>
              </a:r>
            </a:p>
          </p:txBody>
        </p:sp>
      </p:grpSp>
      <p:grpSp>
        <p:nvGrpSpPr>
          <p:cNvPr id="846857" name="Group 9"/>
          <p:cNvGrpSpPr>
            <a:grpSpLocks/>
          </p:cNvGrpSpPr>
          <p:nvPr/>
        </p:nvGrpSpPr>
        <p:grpSpPr bwMode="auto">
          <a:xfrm>
            <a:off x="558800" y="2005013"/>
            <a:ext cx="7762875" cy="801687"/>
            <a:chOff x="352" y="1293"/>
            <a:chExt cx="4890" cy="505"/>
          </a:xfrm>
        </p:grpSpPr>
        <p:sp>
          <p:nvSpPr>
            <p:cNvPr id="846858" name="Rectangle 10"/>
            <p:cNvSpPr>
              <a:spLocks noChangeArrowheads="1"/>
            </p:cNvSpPr>
            <p:nvPr/>
          </p:nvSpPr>
          <p:spPr bwMode="auto">
            <a:xfrm>
              <a:off x="352" y="1293"/>
              <a:ext cx="4890" cy="505"/>
            </a:xfrm>
            <a:prstGeom prst="rect">
              <a:avLst/>
            </a:prstGeom>
            <a:solidFill>
              <a:srgbClr val="DDD9D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859" name="Text Box 11"/>
            <p:cNvSpPr txBox="1">
              <a:spLocks noChangeArrowheads="1"/>
            </p:cNvSpPr>
            <p:nvPr/>
          </p:nvSpPr>
          <p:spPr bwMode="auto">
            <a:xfrm>
              <a:off x="1522" y="1293"/>
              <a:ext cx="3587"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rgbClr val="01525C"/>
                  </a:solidFill>
                </a:rPr>
                <a:t>Only 15% are satisfied with their high-potential practices</a:t>
              </a:r>
              <a:r>
                <a:rPr lang="en-US" sz="2000" b="1" baseline="32000">
                  <a:solidFill>
                    <a:srgbClr val="01525C"/>
                  </a:solidFill>
                </a:rPr>
                <a:t>1</a:t>
              </a:r>
            </a:p>
          </p:txBody>
        </p:sp>
        <p:sp>
          <p:nvSpPr>
            <p:cNvPr id="846860" name="Rectangle 12"/>
            <p:cNvSpPr>
              <a:spLocks noChangeArrowheads="1"/>
            </p:cNvSpPr>
            <p:nvPr/>
          </p:nvSpPr>
          <p:spPr bwMode="auto">
            <a:xfrm rot="16200000">
              <a:off x="598" y="1047"/>
              <a:ext cx="496" cy="98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solidFill>
                  <a:srgbClr val="7F9D01"/>
                </a:solidFill>
              </a:endParaRPr>
            </a:p>
          </p:txBody>
        </p:sp>
        <p:sp>
          <p:nvSpPr>
            <p:cNvPr id="846861" name="Text Box 13"/>
            <p:cNvSpPr txBox="1">
              <a:spLocks noChangeArrowheads="1"/>
            </p:cNvSpPr>
            <p:nvPr/>
          </p:nvSpPr>
          <p:spPr bwMode="auto">
            <a:xfrm>
              <a:off x="352" y="1374"/>
              <a:ext cx="53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a:solidFill>
                    <a:schemeClr val="bg1"/>
                  </a:solidFill>
                </a:rPr>
                <a:t>15%</a:t>
              </a:r>
            </a:p>
          </p:txBody>
        </p:sp>
      </p:grpSp>
    </p:spTree>
    <p:extLst>
      <p:ext uri="{BB962C8B-B14F-4D97-AF65-F5344CB8AC3E}">
        <p14:creationId xmlns:p14="http://schemas.microsoft.com/office/powerpoint/2010/main" val="20828631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8898" name="Rectangle 2"/>
          <p:cNvSpPr>
            <a:spLocks noGrp="1"/>
          </p:cNvSpPr>
          <p:nvPr>
            <p:ph type="title"/>
          </p:nvPr>
        </p:nvSpPr>
        <p:spPr/>
        <p:txBody>
          <a:bodyPr>
            <a:normAutofit/>
          </a:bodyPr>
          <a:lstStyle/>
          <a:p>
            <a:r>
              <a:rPr lang="en-US" smtClean="0"/>
              <a:t>Why Do We Need a New Approach to High Potentials?</a:t>
            </a:r>
          </a:p>
        </p:txBody>
      </p:sp>
      <p:sp>
        <p:nvSpPr>
          <p:cNvPr id="848899" name="Rectangle 3"/>
          <p:cNvSpPr>
            <a:spLocks noGrp="1"/>
          </p:cNvSpPr>
          <p:nvPr>
            <p:ph idx="1"/>
          </p:nvPr>
        </p:nvSpPr>
        <p:spPr/>
        <p:txBody>
          <a:bodyPr/>
          <a:lstStyle/>
          <a:p>
            <a:pPr>
              <a:spcBef>
                <a:spcPct val="50000"/>
              </a:spcBef>
              <a:buFont typeface="Wingdings" pitchFamily="2" charset="2"/>
              <a:buNone/>
            </a:pPr>
            <a:r>
              <a:rPr lang="en-US" sz="2200" b="1" smtClean="0"/>
              <a:t>. . . Or for high potentials</a:t>
            </a:r>
            <a:endParaRPr lang="en-US" sz="2200" b="1" baseline="36000" smtClean="0"/>
          </a:p>
          <a:p>
            <a:endParaRPr lang="en-US" sz="2200" b="1" smtClean="0"/>
          </a:p>
        </p:txBody>
      </p:sp>
      <p:grpSp>
        <p:nvGrpSpPr>
          <p:cNvPr id="848900" name="Group 4"/>
          <p:cNvGrpSpPr>
            <a:grpSpLocks/>
          </p:cNvGrpSpPr>
          <p:nvPr/>
        </p:nvGrpSpPr>
        <p:grpSpPr bwMode="auto">
          <a:xfrm>
            <a:off x="558800" y="1731963"/>
            <a:ext cx="7758113" cy="801687"/>
            <a:chOff x="352" y="1293"/>
            <a:chExt cx="4887" cy="505"/>
          </a:xfrm>
        </p:grpSpPr>
        <p:sp>
          <p:nvSpPr>
            <p:cNvPr id="848901" name="Rectangle 5"/>
            <p:cNvSpPr>
              <a:spLocks noChangeArrowheads="1"/>
            </p:cNvSpPr>
            <p:nvPr/>
          </p:nvSpPr>
          <p:spPr bwMode="auto">
            <a:xfrm>
              <a:off x="352" y="1293"/>
              <a:ext cx="4887" cy="505"/>
            </a:xfrm>
            <a:prstGeom prst="rect">
              <a:avLst/>
            </a:prstGeom>
            <a:solidFill>
              <a:srgbClr val="DDD9D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8902" name="Text Box 6"/>
            <p:cNvSpPr txBox="1">
              <a:spLocks noChangeArrowheads="1"/>
            </p:cNvSpPr>
            <p:nvPr/>
          </p:nvSpPr>
          <p:spPr bwMode="auto">
            <a:xfrm>
              <a:off x="1735" y="1293"/>
              <a:ext cx="3372"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200" b="1">
                  <a:solidFill>
                    <a:srgbClr val="01525C"/>
                  </a:solidFill>
                </a:rPr>
                <a:t>At risk of derailment</a:t>
              </a:r>
              <a:r>
                <a:rPr lang="en-US" sz="2200" b="1" baseline="30000">
                  <a:solidFill>
                    <a:srgbClr val="01525C"/>
                  </a:solidFill>
                </a:rPr>
                <a:t>3</a:t>
              </a:r>
            </a:p>
          </p:txBody>
        </p:sp>
        <p:sp>
          <p:nvSpPr>
            <p:cNvPr id="848903" name="Rectangle 7"/>
            <p:cNvSpPr>
              <a:spLocks noChangeArrowheads="1"/>
            </p:cNvSpPr>
            <p:nvPr/>
          </p:nvSpPr>
          <p:spPr bwMode="auto">
            <a:xfrm rot="16200000">
              <a:off x="717" y="928"/>
              <a:ext cx="496" cy="122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solidFill>
                  <a:srgbClr val="7F9D01"/>
                </a:solidFill>
              </a:endParaRPr>
            </a:p>
          </p:txBody>
        </p:sp>
        <p:sp>
          <p:nvSpPr>
            <p:cNvPr id="848904" name="Text Box 8"/>
            <p:cNvSpPr txBox="1">
              <a:spLocks noChangeArrowheads="1"/>
            </p:cNvSpPr>
            <p:nvPr/>
          </p:nvSpPr>
          <p:spPr bwMode="auto">
            <a:xfrm>
              <a:off x="352" y="1374"/>
              <a:ext cx="53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a:solidFill>
                    <a:schemeClr val="bg1"/>
                  </a:solidFill>
                </a:rPr>
                <a:t>25%</a:t>
              </a:r>
            </a:p>
          </p:txBody>
        </p:sp>
      </p:grpSp>
      <p:grpSp>
        <p:nvGrpSpPr>
          <p:cNvPr id="848905" name="Group 9"/>
          <p:cNvGrpSpPr>
            <a:grpSpLocks/>
          </p:cNvGrpSpPr>
          <p:nvPr/>
        </p:nvGrpSpPr>
        <p:grpSpPr bwMode="auto">
          <a:xfrm>
            <a:off x="558800" y="2636838"/>
            <a:ext cx="7762875" cy="801687"/>
            <a:chOff x="352" y="1896"/>
            <a:chExt cx="4890" cy="505"/>
          </a:xfrm>
        </p:grpSpPr>
        <p:sp>
          <p:nvSpPr>
            <p:cNvPr id="848906" name="Rectangle 10"/>
            <p:cNvSpPr>
              <a:spLocks noChangeArrowheads="1"/>
            </p:cNvSpPr>
            <p:nvPr/>
          </p:nvSpPr>
          <p:spPr bwMode="auto">
            <a:xfrm>
              <a:off x="352" y="1896"/>
              <a:ext cx="4890" cy="505"/>
            </a:xfrm>
            <a:prstGeom prst="rect">
              <a:avLst/>
            </a:prstGeom>
            <a:solidFill>
              <a:srgbClr val="DDD9D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8907" name="Text Box 11"/>
            <p:cNvSpPr txBox="1">
              <a:spLocks noChangeArrowheads="1"/>
            </p:cNvSpPr>
            <p:nvPr/>
          </p:nvSpPr>
          <p:spPr bwMode="auto">
            <a:xfrm>
              <a:off x="1719" y="1896"/>
              <a:ext cx="3390"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200" b="1">
                  <a:solidFill>
                    <a:srgbClr val="01525C"/>
                  </a:solidFill>
                </a:rPr>
                <a:t>Intend to leave their company within a year</a:t>
              </a:r>
              <a:r>
                <a:rPr lang="en-US" sz="2200" b="1" baseline="30000">
                  <a:solidFill>
                    <a:srgbClr val="01525C"/>
                  </a:solidFill>
                </a:rPr>
                <a:t>2</a:t>
              </a:r>
            </a:p>
          </p:txBody>
        </p:sp>
        <p:sp>
          <p:nvSpPr>
            <p:cNvPr id="848908" name="Rectangle 12"/>
            <p:cNvSpPr>
              <a:spLocks noChangeArrowheads="1"/>
            </p:cNvSpPr>
            <p:nvPr/>
          </p:nvSpPr>
          <p:spPr bwMode="auto">
            <a:xfrm rot="16200000">
              <a:off x="717" y="1531"/>
              <a:ext cx="496" cy="122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solidFill>
                  <a:srgbClr val="7F9D01"/>
                </a:solidFill>
              </a:endParaRPr>
            </a:p>
          </p:txBody>
        </p:sp>
        <p:sp>
          <p:nvSpPr>
            <p:cNvPr id="848909" name="Text Box 13"/>
            <p:cNvSpPr txBox="1">
              <a:spLocks noChangeArrowheads="1"/>
            </p:cNvSpPr>
            <p:nvPr/>
          </p:nvSpPr>
          <p:spPr bwMode="auto">
            <a:xfrm>
              <a:off x="352" y="1977"/>
              <a:ext cx="53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a:solidFill>
                    <a:schemeClr val="bg1"/>
                  </a:solidFill>
                </a:rPr>
                <a:t>25%</a:t>
              </a:r>
            </a:p>
          </p:txBody>
        </p:sp>
      </p:grpSp>
      <p:grpSp>
        <p:nvGrpSpPr>
          <p:cNvPr id="848910" name="Group 14"/>
          <p:cNvGrpSpPr>
            <a:grpSpLocks/>
          </p:cNvGrpSpPr>
          <p:nvPr/>
        </p:nvGrpSpPr>
        <p:grpSpPr bwMode="auto">
          <a:xfrm>
            <a:off x="558800" y="3543300"/>
            <a:ext cx="7764463" cy="815975"/>
            <a:chOff x="352" y="2483"/>
            <a:chExt cx="4891" cy="514"/>
          </a:xfrm>
        </p:grpSpPr>
        <p:sp>
          <p:nvSpPr>
            <p:cNvPr id="848911" name="Rectangle 15"/>
            <p:cNvSpPr>
              <a:spLocks noChangeArrowheads="1"/>
            </p:cNvSpPr>
            <p:nvPr/>
          </p:nvSpPr>
          <p:spPr bwMode="auto">
            <a:xfrm>
              <a:off x="353" y="2483"/>
              <a:ext cx="4890" cy="505"/>
            </a:xfrm>
            <a:prstGeom prst="rect">
              <a:avLst/>
            </a:prstGeom>
            <a:solidFill>
              <a:srgbClr val="DDD9D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8912" name="Text Box 16"/>
            <p:cNvSpPr txBox="1">
              <a:spLocks noChangeArrowheads="1"/>
            </p:cNvSpPr>
            <p:nvPr/>
          </p:nvSpPr>
          <p:spPr bwMode="auto">
            <a:xfrm>
              <a:off x="2410" y="2511"/>
              <a:ext cx="2807"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200" b="1">
                  <a:solidFill>
                    <a:srgbClr val="01525C"/>
                  </a:solidFill>
                </a:rPr>
                <a:t>Do not trust senior management</a:t>
              </a:r>
              <a:r>
                <a:rPr lang="en-US" sz="2200" b="1" baseline="30000">
                  <a:solidFill>
                    <a:srgbClr val="01525C"/>
                  </a:solidFill>
                </a:rPr>
                <a:t>2</a:t>
              </a:r>
            </a:p>
          </p:txBody>
        </p:sp>
        <p:sp>
          <p:nvSpPr>
            <p:cNvPr id="848913" name="Rectangle 17"/>
            <p:cNvSpPr>
              <a:spLocks noChangeArrowheads="1"/>
            </p:cNvSpPr>
            <p:nvPr/>
          </p:nvSpPr>
          <p:spPr bwMode="auto">
            <a:xfrm rot="32400000">
              <a:off x="352" y="2483"/>
              <a:ext cx="2058" cy="514"/>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en-US">
                <a:solidFill>
                  <a:srgbClr val="7F9D01"/>
                </a:solidFill>
              </a:endParaRPr>
            </a:p>
          </p:txBody>
        </p:sp>
        <p:sp>
          <p:nvSpPr>
            <p:cNvPr id="848914" name="Text Box 18"/>
            <p:cNvSpPr txBox="1">
              <a:spLocks noChangeArrowheads="1"/>
            </p:cNvSpPr>
            <p:nvPr/>
          </p:nvSpPr>
          <p:spPr bwMode="auto">
            <a:xfrm rot="21600000">
              <a:off x="353" y="2591"/>
              <a:ext cx="52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a:solidFill>
                    <a:schemeClr val="bg1"/>
                  </a:solidFill>
                </a:rPr>
                <a:t>40%</a:t>
              </a:r>
            </a:p>
          </p:txBody>
        </p:sp>
      </p:grpSp>
      <p:grpSp>
        <p:nvGrpSpPr>
          <p:cNvPr id="848915" name="Group 19"/>
          <p:cNvGrpSpPr>
            <a:grpSpLocks/>
          </p:cNvGrpSpPr>
          <p:nvPr/>
        </p:nvGrpSpPr>
        <p:grpSpPr bwMode="auto">
          <a:xfrm>
            <a:off x="546100" y="4464050"/>
            <a:ext cx="7764463" cy="804863"/>
            <a:chOff x="352" y="3197"/>
            <a:chExt cx="4891" cy="461"/>
          </a:xfrm>
        </p:grpSpPr>
        <p:sp>
          <p:nvSpPr>
            <p:cNvPr id="848916" name="Rectangle 20"/>
            <p:cNvSpPr>
              <a:spLocks noChangeArrowheads="1"/>
            </p:cNvSpPr>
            <p:nvPr/>
          </p:nvSpPr>
          <p:spPr bwMode="auto">
            <a:xfrm>
              <a:off x="353" y="3197"/>
              <a:ext cx="4890" cy="452"/>
            </a:xfrm>
            <a:prstGeom prst="rect">
              <a:avLst/>
            </a:prstGeom>
            <a:solidFill>
              <a:srgbClr val="DDD9D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8917" name="Text Box 21"/>
            <p:cNvSpPr txBox="1">
              <a:spLocks noChangeArrowheads="1"/>
            </p:cNvSpPr>
            <p:nvPr/>
          </p:nvSpPr>
          <p:spPr bwMode="auto">
            <a:xfrm>
              <a:off x="1793" y="3222"/>
              <a:ext cx="3424" cy="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200" b="1">
                  <a:solidFill>
                    <a:srgbClr val="01525C"/>
                  </a:solidFill>
                </a:rPr>
                <a:t>Feel disengaged and do not put in their full effort at work</a:t>
              </a:r>
              <a:r>
                <a:rPr lang="en-US" sz="2200" b="1" baseline="30000">
                  <a:solidFill>
                    <a:srgbClr val="01525C"/>
                  </a:solidFill>
                </a:rPr>
                <a:t>2</a:t>
              </a:r>
            </a:p>
          </p:txBody>
        </p:sp>
        <p:sp>
          <p:nvSpPr>
            <p:cNvPr id="848918" name="Rectangle 22"/>
            <p:cNvSpPr>
              <a:spLocks noChangeArrowheads="1"/>
            </p:cNvSpPr>
            <p:nvPr/>
          </p:nvSpPr>
          <p:spPr bwMode="auto">
            <a:xfrm rot="32400000">
              <a:off x="352" y="3197"/>
              <a:ext cx="1317" cy="46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en-US">
                <a:solidFill>
                  <a:srgbClr val="7F9D01"/>
                </a:solidFill>
              </a:endParaRPr>
            </a:p>
          </p:txBody>
        </p:sp>
        <p:sp>
          <p:nvSpPr>
            <p:cNvPr id="848919" name="Text Box 23"/>
            <p:cNvSpPr txBox="1">
              <a:spLocks noChangeArrowheads="1"/>
            </p:cNvSpPr>
            <p:nvPr/>
          </p:nvSpPr>
          <p:spPr bwMode="auto">
            <a:xfrm rot="21600000">
              <a:off x="353" y="3294"/>
              <a:ext cx="525" cy="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a:solidFill>
                    <a:schemeClr val="bg1"/>
                  </a:solidFill>
                </a:rPr>
                <a:t>30%</a:t>
              </a:r>
            </a:p>
          </p:txBody>
        </p:sp>
      </p:grpSp>
    </p:spTree>
    <p:extLst>
      <p:ext uri="{BB962C8B-B14F-4D97-AF65-F5344CB8AC3E}">
        <p14:creationId xmlns:p14="http://schemas.microsoft.com/office/powerpoint/2010/main" val="358181479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848900"/>
                                        </p:tgtEl>
                                        <p:attrNameLst>
                                          <p:attrName>style.visibility</p:attrName>
                                        </p:attrNameLst>
                                      </p:cBhvr>
                                      <p:to>
                                        <p:strVal val="visible"/>
                                      </p:to>
                                    </p:set>
                                    <p:animEffect transition="in" filter="wipe(up)">
                                      <p:cBhvr>
                                        <p:cTn id="7" dur="500"/>
                                        <p:tgtEl>
                                          <p:spTgt spid="8489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848905"/>
                                        </p:tgtEl>
                                        <p:attrNameLst>
                                          <p:attrName>style.visibility</p:attrName>
                                        </p:attrNameLst>
                                      </p:cBhvr>
                                      <p:to>
                                        <p:strVal val="visible"/>
                                      </p:to>
                                    </p:set>
                                    <p:animEffect transition="in" filter="wipe(up)">
                                      <p:cBhvr>
                                        <p:cTn id="12" dur="500"/>
                                        <p:tgtEl>
                                          <p:spTgt spid="84890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848910"/>
                                        </p:tgtEl>
                                        <p:attrNameLst>
                                          <p:attrName>style.visibility</p:attrName>
                                        </p:attrNameLst>
                                      </p:cBhvr>
                                      <p:to>
                                        <p:strVal val="visible"/>
                                      </p:to>
                                    </p:set>
                                    <p:animEffect transition="in" filter="wipe(up)">
                                      <p:cBhvr>
                                        <p:cTn id="17" dur="500"/>
                                        <p:tgtEl>
                                          <p:spTgt spid="8489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848915"/>
                                        </p:tgtEl>
                                        <p:attrNameLst>
                                          <p:attrName>style.visibility</p:attrName>
                                        </p:attrNameLst>
                                      </p:cBhvr>
                                      <p:to>
                                        <p:strVal val="visible"/>
                                      </p:to>
                                    </p:set>
                                    <p:animEffect transition="in" filter="wipe(up)">
                                      <p:cBhvr>
                                        <p:cTn id="22" dur="500"/>
                                        <p:tgtEl>
                                          <p:spTgt spid="848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0" name="Rectangle 2"/>
          <p:cNvSpPr>
            <a:spLocks noChangeArrowheads="1"/>
          </p:cNvSpPr>
          <p:nvPr/>
        </p:nvSpPr>
        <p:spPr bwMode="auto">
          <a:xfrm>
            <a:off x="469900" y="5141913"/>
            <a:ext cx="8382000" cy="827087"/>
          </a:xfrm>
          <a:prstGeom prst="rect">
            <a:avLst/>
          </a:prstGeom>
          <a:gradFill rotWithShape="1">
            <a:gsLst>
              <a:gs pos="0">
                <a:srgbClr val="018F9A">
                  <a:alpha val="25000"/>
                </a:srgbClr>
              </a:gs>
              <a:gs pos="100000">
                <a:srgbClr val="7F9D01">
                  <a:alpha val="25000"/>
                </a:srgbClr>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03491" name="Rectangle 3"/>
          <p:cNvSpPr>
            <a:spLocks noChangeArrowheads="1"/>
          </p:cNvSpPr>
          <p:nvPr/>
        </p:nvSpPr>
        <p:spPr bwMode="auto">
          <a:xfrm>
            <a:off x="469900" y="4354513"/>
            <a:ext cx="8382000" cy="739775"/>
          </a:xfrm>
          <a:prstGeom prst="rect">
            <a:avLst/>
          </a:prstGeom>
          <a:gradFill rotWithShape="1">
            <a:gsLst>
              <a:gs pos="0">
                <a:srgbClr val="018F9A">
                  <a:alpha val="25000"/>
                </a:srgbClr>
              </a:gs>
              <a:gs pos="100000">
                <a:srgbClr val="7F9D01">
                  <a:alpha val="25000"/>
                </a:srgbClr>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03492" name="Rectangle 4"/>
          <p:cNvSpPr>
            <a:spLocks noChangeArrowheads="1"/>
          </p:cNvSpPr>
          <p:nvPr/>
        </p:nvSpPr>
        <p:spPr bwMode="auto">
          <a:xfrm>
            <a:off x="469900" y="3490913"/>
            <a:ext cx="8382000" cy="815975"/>
          </a:xfrm>
          <a:prstGeom prst="rect">
            <a:avLst/>
          </a:prstGeom>
          <a:gradFill rotWithShape="1">
            <a:gsLst>
              <a:gs pos="0">
                <a:srgbClr val="018F9A">
                  <a:alpha val="25000"/>
                </a:srgbClr>
              </a:gs>
              <a:gs pos="100000">
                <a:srgbClr val="7F9D01">
                  <a:alpha val="25000"/>
                </a:srgbClr>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03493" name="Rectangle 5"/>
          <p:cNvSpPr>
            <a:spLocks noChangeArrowheads="1"/>
          </p:cNvSpPr>
          <p:nvPr/>
        </p:nvSpPr>
        <p:spPr bwMode="auto">
          <a:xfrm>
            <a:off x="469900" y="2767013"/>
            <a:ext cx="8382000" cy="676275"/>
          </a:xfrm>
          <a:prstGeom prst="rect">
            <a:avLst/>
          </a:prstGeom>
          <a:gradFill rotWithShape="1">
            <a:gsLst>
              <a:gs pos="0">
                <a:srgbClr val="018F9A">
                  <a:alpha val="25000"/>
                </a:srgbClr>
              </a:gs>
              <a:gs pos="100000">
                <a:srgbClr val="7F9D01">
                  <a:alpha val="25000"/>
                </a:srgbClr>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03494" name="Rectangle 6"/>
          <p:cNvSpPr>
            <a:spLocks noChangeArrowheads="1"/>
          </p:cNvSpPr>
          <p:nvPr/>
        </p:nvSpPr>
        <p:spPr bwMode="auto">
          <a:xfrm>
            <a:off x="469900" y="2033588"/>
            <a:ext cx="8382000" cy="685800"/>
          </a:xfrm>
          <a:prstGeom prst="rect">
            <a:avLst/>
          </a:prstGeom>
          <a:gradFill rotWithShape="1">
            <a:gsLst>
              <a:gs pos="0">
                <a:srgbClr val="018F9A">
                  <a:alpha val="25000"/>
                </a:srgbClr>
              </a:gs>
              <a:gs pos="100000">
                <a:srgbClr val="7F9D01">
                  <a:alpha val="25000"/>
                </a:srgbClr>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03495" name="Rectangle 7"/>
          <p:cNvSpPr>
            <a:spLocks noGrp="1"/>
          </p:cNvSpPr>
          <p:nvPr>
            <p:ph type="title"/>
          </p:nvPr>
        </p:nvSpPr>
        <p:spPr/>
        <p:txBody>
          <a:bodyPr>
            <a:normAutofit/>
          </a:bodyPr>
          <a:lstStyle/>
          <a:p>
            <a:r>
              <a:rPr lang="en-US" smtClean="0"/>
              <a:t>High-Potential Experience Cycle</a:t>
            </a:r>
            <a:r>
              <a:rPr lang="en-US" b="0" baseline="30000" smtClean="0"/>
              <a:t>™</a:t>
            </a:r>
          </a:p>
        </p:txBody>
      </p:sp>
      <p:sp>
        <p:nvSpPr>
          <p:cNvPr id="703496" name="Text Box 8"/>
          <p:cNvSpPr txBox="1">
            <a:spLocks noChangeArrowheads="1"/>
          </p:cNvSpPr>
          <p:nvPr/>
        </p:nvSpPr>
        <p:spPr bwMode="auto">
          <a:xfrm>
            <a:off x="469900" y="1216025"/>
            <a:ext cx="2587625" cy="5019675"/>
          </a:xfrm>
          <a:prstGeom prst="rect">
            <a:avLst/>
          </a:prstGeom>
          <a:noFill/>
          <a:ln>
            <a:noFill/>
          </a:ln>
          <a:effectLst/>
          <a:extLst>
            <a:ext uri="{909E8E84-426E-40dd-AFC4-6F175D3DCCD1}">
              <a14:hiddenFill xmlns:a14="http://schemas.microsoft.com/office/drawing/2010/main">
                <a:solidFill>
                  <a:srgbClr val="018F9A"/>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defTabSz="912813">
              <a:spcBef>
                <a:spcPct val="20000"/>
              </a:spcBef>
              <a:buClr>
                <a:schemeClr val="accent1"/>
              </a:buClr>
              <a:buFont typeface="Wingdings" pitchFamily="2" charset="2"/>
              <a:buChar char="§"/>
              <a:defRPr sz="1600">
                <a:solidFill>
                  <a:srgbClr val="FFFFFF"/>
                </a:solidFill>
                <a:latin typeface="Arial" charset="0"/>
                <a:cs typeface="Arial" charset="0"/>
              </a:defRPr>
            </a:lvl1pPr>
            <a:lvl2pPr marL="800100" indent="-342900" defTabSz="912813">
              <a:spcBef>
                <a:spcPct val="20000"/>
              </a:spcBef>
              <a:buClr>
                <a:schemeClr val="accent1"/>
              </a:buClr>
              <a:buFont typeface="Wingdings" pitchFamily="2" charset="2"/>
              <a:buChar char="§"/>
              <a:defRPr sz="1600">
                <a:solidFill>
                  <a:srgbClr val="FFFFFF"/>
                </a:solidFill>
                <a:latin typeface="Arial" charset="0"/>
                <a:cs typeface="Arial" charset="0"/>
              </a:defRPr>
            </a:lvl2pPr>
            <a:lvl3pPr marL="1257300" indent="-342900" defTabSz="912813">
              <a:spcBef>
                <a:spcPct val="20000"/>
              </a:spcBef>
              <a:buClr>
                <a:schemeClr val="accent1"/>
              </a:buClr>
              <a:buFont typeface="Wingdings" pitchFamily="2" charset="2"/>
              <a:buChar char="§"/>
              <a:defRPr sz="1600">
                <a:solidFill>
                  <a:srgbClr val="FFFFFF"/>
                </a:solidFill>
                <a:latin typeface="Arial" charset="0"/>
                <a:cs typeface="Arial" charset="0"/>
              </a:defRPr>
            </a:lvl3pPr>
            <a:lvl4pPr marL="1714500" indent="-342900" defTabSz="912813">
              <a:spcBef>
                <a:spcPct val="20000"/>
              </a:spcBef>
              <a:buClr>
                <a:schemeClr val="accent1"/>
              </a:buClr>
              <a:buFont typeface="Wingdings" pitchFamily="2" charset="2"/>
              <a:buChar char="§"/>
              <a:defRPr sz="1600">
                <a:solidFill>
                  <a:srgbClr val="FFFFFF"/>
                </a:solidFill>
                <a:latin typeface="Arial" charset="0"/>
                <a:cs typeface="Arial" charset="0"/>
              </a:defRPr>
            </a:lvl4pPr>
            <a:lvl5pPr marL="2171700" indent="-342900" defTabSz="912813">
              <a:spcBef>
                <a:spcPct val="20000"/>
              </a:spcBef>
              <a:buClr>
                <a:schemeClr val="accent1"/>
              </a:buClr>
              <a:buFont typeface="Wingdings" pitchFamily="2" charset="2"/>
              <a:buChar char="§"/>
              <a:defRPr sz="1600">
                <a:solidFill>
                  <a:srgbClr val="FFFFFF"/>
                </a:solidFill>
                <a:latin typeface="Arial" charset="0"/>
                <a:cs typeface="Arial" charset="0"/>
              </a:defRPr>
            </a:lvl5pPr>
            <a:lvl6pPr marL="2628900" indent="-342900"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6pPr>
            <a:lvl7pPr marL="3086100" indent="-342900"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7pPr>
            <a:lvl8pPr marL="3543300" indent="-342900"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8pPr>
            <a:lvl9pPr marL="4000500" indent="-342900"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9pPr>
          </a:lstStyle>
          <a:p>
            <a:pPr algn="ctr">
              <a:spcBef>
                <a:spcPct val="0"/>
              </a:spcBef>
              <a:buFont typeface="Wingdings" pitchFamily="2" charset="2"/>
              <a:buNone/>
            </a:pPr>
            <a:r>
              <a:rPr lang="en-US" sz="1800" b="1">
                <a:solidFill>
                  <a:schemeClr val="tx1"/>
                </a:solidFill>
              </a:rPr>
              <a:t>Organization’s</a:t>
            </a:r>
          </a:p>
          <a:p>
            <a:pPr algn="ctr">
              <a:spcBef>
                <a:spcPct val="0"/>
              </a:spcBef>
              <a:buFont typeface="Wingdings" pitchFamily="2" charset="2"/>
              <a:buNone/>
            </a:pPr>
            <a:r>
              <a:rPr lang="en-US" sz="1800" b="1">
                <a:solidFill>
                  <a:schemeClr val="tx1"/>
                </a:solidFill>
              </a:rPr>
              <a:t>Process</a:t>
            </a:r>
            <a:endParaRPr lang="en-US" sz="1800">
              <a:solidFill>
                <a:schemeClr val="tx1"/>
              </a:solidFill>
            </a:endParaRPr>
          </a:p>
          <a:p>
            <a:pPr>
              <a:spcBef>
                <a:spcPct val="100000"/>
              </a:spcBef>
              <a:buClr>
                <a:schemeClr val="tx1"/>
              </a:buClr>
              <a:buFont typeface="Wingdings" pitchFamily="2" charset="2"/>
              <a:buAutoNum type="arabicPeriod"/>
            </a:pPr>
            <a:r>
              <a:rPr lang="en-US">
                <a:solidFill>
                  <a:schemeClr val="tx1"/>
                </a:solidFill>
              </a:rPr>
              <a:t>Forecast talent needs and requirements</a:t>
            </a:r>
          </a:p>
          <a:p>
            <a:pPr>
              <a:spcBef>
                <a:spcPct val="100000"/>
              </a:spcBef>
              <a:buClr>
                <a:schemeClr val="tx1"/>
              </a:buClr>
              <a:buFont typeface="Wingdings" pitchFamily="2" charset="2"/>
              <a:buAutoNum type="arabicPeriod"/>
            </a:pPr>
            <a:r>
              <a:rPr lang="en-US">
                <a:solidFill>
                  <a:schemeClr val="tx1"/>
                </a:solidFill>
              </a:rPr>
              <a:t>Accurately identify and engage high potentials</a:t>
            </a:r>
          </a:p>
          <a:p>
            <a:pPr>
              <a:lnSpc>
                <a:spcPct val="90000"/>
              </a:lnSpc>
              <a:spcBef>
                <a:spcPct val="100000"/>
              </a:spcBef>
              <a:buClr>
                <a:schemeClr val="tx1"/>
              </a:buClr>
              <a:buFont typeface="Wingdings" pitchFamily="2" charset="2"/>
              <a:buAutoNum type="arabicPeriod"/>
            </a:pPr>
            <a:r>
              <a:rPr lang="en-US">
                <a:solidFill>
                  <a:schemeClr val="tx1"/>
                </a:solidFill>
              </a:rPr>
              <a:t>Accelerate development for </a:t>
            </a:r>
            <a:br>
              <a:rPr lang="en-US">
                <a:solidFill>
                  <a:schemeClr val="tx1"/>
                </a:solidFill>
              </a:rPr>
            </a:br>
            <a:r>
              <a:rPr lang="en-US">
                <a:solidFill>
                  <a:schemeClr val="tx1"/>
                </a:solidFill>
              </a:rPr>
              <a:t>high potentials</a:t>
            </a:r>
          </a:p>
          <a:p>
            <a:pPr>
              <a:spcBef>
                <a:spcPct val="100000"/>
              </a:spcBef>
              <a:buClr>
                <a:schemeClr val="tx1"/>
              </a:buClr>
              <a:buFont typeface="Wingdings" pitchFamily="2" charset="2"/>
              <a:buAutoNum type="arabicPeriod"/>
            </a:pPr>
            <a:r>
              <a:rPr lang="en-US">
                <a:solidFill>
                  <a:schemeClr val="tx1"/>
                </a:solidFill>
              </a:rPr>
              <a:t>Manage transitions</a:t>
            </a:r>
            <a:br>
              <a:rPr lang="en-US">
                <a:solidFill>
                  <a:schemeClr val="tx1"/>
                </a:solidFill>
              </a:rPr>
            </a:br>
            <a:r>
              <a:rPr lang="en-US">
                <a:solidFill>
                  <a:schemeClr val="tx1"/>
                </a:solidFill>
              </a:rPr>
              <a:t>into new roles</a:t>
            </a:r>
          </a:p>
          <a:p>
            <a:pPr>
              <a:spcBef>
                <a:spcPct val="100000"/>
              </a:spcBef>
              <a:buClr>
                <a:schemeClr val="tx1"/>
              </a:buClr>
              <a:buFont typeface="Wingdings" pitchFamily="2" charset="2"/>
              <a:buAutoNum type="arabicPeriod"/>
            </a:pPr>
            <a:r>
              <a:rPr lang="en-US">
                <a:solidFill>
                  <a:schemeClr val="tx1"/>
                </a:solidFill>
              </a:rPr>
              <a:t>Address governance, communication, and evaluation</a:t>
            </a:r>
          </a:p>
          <a:p>
            <a:pPr>
              <a:buClr>
                <a:schemeClr val="tx1"/>
              </a:buClr>
              <a:buFont typeface="Wingdings" pitchFamily="2" charset="2"/>
              <a:buNone/>
            </a:pPr>
            <a:endParaRPr lang="en-US">
              <a:solidFill>
                <a:schemeClr val="tx1"/>
              </a:solidFill>
            </a:endParaRPr>
          </a:p>
        </p:txBody>
      </p:sp>
      <p:grpSp>
        <p:nvGrpSpPr>
          <p:cNvPr id="703497" name="Group 9"/>
          <p:cNvGrpSpPr>
            <a:grpSpLocks/>
          </p:cNvGrpSpPr>
          <p:nvPr/>
        </p:nvGrpSpPr>
        <p:grpSpPr bwMode="auto">
          <a:xfrm>
            <a:off x="3195638" y="2438400"/>
            <a:ext cx="3013075" cy="3151188"/>
            <a:chOff x="2013" y="1427"/>
            <a:chExt cx="1898" cy="1985"/>
          </a:xfrm>
        </p:grpSpPr>
        <p:pic>
          <p:nvPicPr>
            <p:cNvPr id="703498" name="Picture 10" descr="HPPL_circ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3" y="1514"/>
              <a:ext cx="1898" cy="1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3499" name="WordArt 11"/>
            <p:cNvSpPr>
              <a:spLocks noChangeArrowheads="1" noChangeShapeType="1" noTextEdit="1"/>
            </p:cNvSpPr>
            <p:nvPr/>
          </p:nvSpPr>
          <p:spPr bwMode="auto">
            <a:xfrm>
              <a:off x="2264" y="1427"/>
              <a:ext cx="1396" cy="87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2171932"/>
                </a:avLst>
              </a:prstTxWarp>
            </a:bodyPr>
            <a:lstStyle/>
            <a:p>
              <a:pPr algn="ctr"/>
              <a:r>
                <a:rPr lang="en-US" sz="1800" kern="10">
                  <a:ln w="9525">
                    <a:solidFill>
                      <a:srgbClr val="675C53"/>
                    </a:solidFill>
                    <a:round/>
                    <a:headEnd/>
                    <a:tailEnd/>
                  </a:ln>
                  <a:solidFill>
                    <a:srgbClr val="000000"/>
                  </a:solidFill>
                  <a:latin typeface="Arial"/>
                  <a:cs typeface="Arial"/>
                </a:rPr>
                <a:t>High-Potential Experience Cycle™</a:t>
              </a:r>
            </a:p>
          </p:txBody>
        </p:sp>
      </p:grpSp>
      <p:grpSp>
        <p:nvGrpSpPr>
          <p:cNvPr id="703500" name="Group 12"/>
          <p:cNvGrpSpPr>
            <a:grpSpLocks/>
          </p:cNvGrpSpPr>
          <p:nvPr/>
        </p:nvGrpSpPr>
        <p:grpSpPr bwMode="auto">
          <a:xfrm>
            <a:off x="4121150" y="3929063"/>
            <a:ext cx="1173163" cy="319087"/>
            <a:chOff x="2596" y="2361"/>
            <a:chExt cx="739" cy="201"/>
          </a:xfrm>
        </p:grpSpPr>
        <p:pic>
          <p:nvPicPr>
            <p:cNvPr id="703501" name="Picture 11" descr="Hipo_Bar.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6" y="2361"/>
              <a:ext cx="739"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3502" name="TextBox 38"/>
            <p:cNvSpPr txBox="1">
              <a:spLocks noChangeArrowheads="1"/>
            </p:cNvSpPr>
            <p:nvPr/>
          </p:nvSpPr>
          <p:spPr bwMode="auto">
            <a:xfrm>
              <a:off x="2612" y="2382"/>
              <a:ext cx="69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938">
                <a:spcBef>
                  <a:spcPct val="20000"/>
                </a:spcBef>
                <a:buClr>
                  <a:schemeClr val="accent1"/>
                </a:buClr>
                <a:buFont typeface="Wingdings" pitchFamily="2" charset="2"/>
                <a:buChar char="§"/>
                <a:defRPr sz="1600">
                  <a:solidFill>
                    <a:srgbClr val="FFFFFF"/>
                  </a:solidFill>
                  <a:latin typeface="Arial" charset="0"/>
                  <a:cs typeface="Arial" charset="0"/>
                </a:defRPr>
              </a:lvl1pPr>
              <a:lvl2pPr marL="37931725" indent="-37474525">
                <a:spcBef>
                  <a:spcPct val="20000"/>
                </a:spcBef>
                <a:buClr>
                  <a:schemeClr val="accent1"/>
                </a:buClr>
                <a:buFont typeface="Wingdings" pitchFamily="2" charset="2"/>
                <a:buChar char="§"/>
                <a:defRPr sz="1600">
                  <a:solidFill>
                    <a:srgbClr val="FFFFFF"/>
                  </a:solidFill>
                  <a:latin typeface="Arial" charset="0"/>
                  <a:cs typeface="Arial" charset="0"/>
                </a:defRPr>
              </a:lvl2pPr>
              <a:lvl3pPr>
                <a:spcBef>
                  <a:spcPct val="20000"/>
                </a:spcBef>
                <a:defRPr sz="1600">
                  <a:solidFill>
                    <a:srgbClr val="FFFFFF"/>
                  </a:solidFill>
                  <a:latin typeface="Arial" charset="0"/>
                  <a:cs typeface="Arial" charset="0"/>
                </a:defRPr>
              </a:lvl3pPr>
              <a:lvl4pPr>
                <a:spcBef>
                  <a:spcPct val="20000"/>
                </a:spcBef>
                <a:defRPr sz="1600">
                  <a:solidFill>
                    <a:srgbClr val="FFFFFF"/>
                  </a:solidFill>
                  <a:latin typeface="Arial" charset="0"/>
                  <a:cs typeface="Arial" charset="0"/>
                </a:defRPr>
              </a:lvl4pPr>
              <a:lvl5pPr>
                <a:spcBef>
                  <a:spcPct val="20000"/>
                </a:spcBef>
                <a:defRPr sz="1600">
                  <a:solidFill>
                    <a:srgbClr val="FFFFFF"/>
                  </a:solidFill>
                  <a:latin typeface="Arial" charset="0"/>
                  <a:cs typeface="Arial" charset="0"/>
                </a:defRPr>
              </a:lvl5pPr>
              <a:lvl6pPr marL="457200" fontAlgn="base">
                <a:spcBef>
                  <a:spcPct val="20000"/>
                </a:spcBef>
                <a:spcAft>
                  <a:spcPct val="0"/>
                </a:spcAft>
                <a:defRPr sz="1600">
                  <a:solidFill>
                    <a:srgbClr val="FFFFFF"/>
                  </a:solidFill>
                  <a:latin typeface="Arial" charset="0"/>
                  <a:cs typeface="Arial" charset="0"/>
                </a:defRPr>
              </a:lvl6pPr>
              <a:lvl7pPr marL="914400" fontAlgn="base">
                <a:spcBef>
                  <a:spcPct val="20000"/>
                </a:spcBef>
                <a:spcAft>
                  <a:spcPct val="0"/>
                </a:spcAft>
                <a:defRPr sz="1600">
                  <a:solidFill>
                    <a:srgbClr val="FFFFFF"/>
                  </a:solidFill>
                  <a:latin typeface="Arial" charset="0"/>
                  <a:cs typeface="Arial" charset="0"/>
                </a:defRPr>
              </a:lvl7pPr>
              <a:lvl8pPr marL="1371600" fontAlgn="base">
                <a:spcBef>
                  <a:spcPct val="20000"/>
                </a:spcBef>
                <a:spcAft>
                  <a:spcPct val="0"/>
                </a:spcAft>
                <a:defRPr sz="1600">
                  <a:solidFill>
                    <a:srgbClr val="FFFFFF"/>
                  </a:solidFill>
                  <a:latin typeface="Arial" charset="0"/>
                  <a:cs typeface="Arial" charset="0"/>
                </a:defRPr>
              </a:lvl8pPr>
              <a:lvl9pPr marL="1828800" fontAlgn="base">
                <a:spcBef>
                  <a:spcPct val="20000"/>
                </a:spcBef>
                <a:spcAft>
                  <a:spcPct val="0"/>
                </a:spcAft>
                <a:defRPr sz="1600">
                  <a:solidFill>
                    <a:srgbClr val="FFFFFF"/>
                  </a:solidFill>
                  <a:latin typeface="Arial" charset="0"/>
                  <a:cs typeface="Arial" charset="0"/>
                </a:defRPr>
              </a:lvl9pPr>
            </a:lstStyle>
            <a:p>
              <a:pPr algn="ctr">
                <a:buFont typeface="Wingdings" pitchFamily="2" charset="2"/>
                <a:buNone/>
              </a:pPr>
              <a:r>
                <a:rPr lang="en-US" sz="1000" b="1">
                  <a:solidFill>
                    <a:schemeClr val="bg1"/>
                  </a:solidFill>
                  <a:latin typeface="Arial Bold" pitchFamily="-106" charset="0"/>
                  <a:cs typeface="Arial Bold" pitchFamily="-106" charset="0"/>
                </a:rPr>
                <a:t>3 Develop</a:t>
              </a:r>
              <a:endParaRPr lang="en-US" sz="1000" b="1">
                <a:solidFill>
                  <a:schemeClr val="bg1"/>
                </a:solidFill>
              </a:endParaRPr>
            </a:p>
          </p:txBody>
        </p:sp>
      </p:grpSp>
      <p:grpSp>
        <p:nvGrpSpPr>
          <p:cNvPr id="703503" name="Group 15"/>
          <p:cNvGrpSpPr>
            <a:grpSpLocks/>
          </p:cNvGrpSpPr>
          <p:nvPr/>
        </p:nvGrpSpPr>
        <p:grpSpPr bwMode="auto">
          <a:xfrm>
            <a:off x="4148138" y="4516438"/>
            <a:ext cx="1109662" cy="303212"/>
            <a:chOff x="2613" y="2731"/>
            <a:chExt cx="699" cy="191"/>
          </a:xfrm>
        </p:grpSpPr>
        <p:pic>
          <p:nvPicPr>
            <p:cNvPr id="703504" name="Picture 11" descr="Hipo_Bar.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13" y="2731"/>
              <a:ext cx="699"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3505" name="TextBox 38"/>
            <p:cNvSpPr txBox="1">
              <a:spLocks noChangeArrowheads="1"/>
            </p:cNvSpPr>
            <p:nvPr/>
          </p:nvSpPr>
          <p:spPr bwMode="auto">
            <a:xfrm>
              <a:off x="2630" y="2750"/>
              <a:ext cx="66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938">
                <a:spcBef>
                  <a:spcPct val="20000"/>
                </a:spcBef>
                <a:buClr>
                  <a:schemeClr val="accent1"/>
                </a:buClr>
                <a:buFont typeface="Wingdings" pitchFamily="2" charset="2"/>
                <a:buChar char="§"/>
                <a:defRPr sz="1600">
                  <a:solidFill>
                    <a:srgbClr val="FFFFFF"/>
                  </a:solidFill>
                  <a:latin typeface="Arial" charset="0"/>
                  <a:cs typeface="Arial" charset="0"/>
                </a:defRPr>
              </a:lvl1pPr>
              <a:lvl2pPr marL="37931725" indent="-37474525">
                <a:spcBef>
                  <a:spcPct val="20000"/>
                </a:spcBef>
                <a:buClr>
                  <a:schemeClr val="accent1"/>
                </a:buClr>
                <a:buFont typeface="Wingdings" pitchFamily="2" charset="2"/>
                <a:buChar char="§"/>
                <a:defRPr sz="1600">
                  <a:solidFill>
                    <a:srgbClr val="FFFFFF"/>
                  </a:solidFill>
                  <a:latin typeface="Arial" charset="0"/>
                  <a:cs typeface="Arial" charset="0"/>
                </a:defRPr>
              </a:lvl2pPr>
              <a:lvl3pPr>
                <a:spcBef>
                  <a:spcPct val="20000"/>
                </a:spcBef>
                <a:defRPr sz="1600">
                  <a:solidFill>
                    <a:srgbClr val="FFFFFF"/>
                  </a:solidFill>
                  <a:latin typeface="Arial" charset="0"/>
                  <a:cs typeface="Arial" charset="0"/>
                </a:defRPr>
              </a:lvl3pPr>
              <a:lvl4pPr>
                <a:spcBef>
                  <a:spcPct val="20000"/>
                </a:spcBef>
                <a:defRPr sz="1600">
                  <a:solidFill>
                    <a:srgbClr val="FFFFFF"/>
                  </a:solidFill>
                  <a:latin typeface="Arial" charset="0"/>
                  <a:cs typeface="Arial" charset="0"/>
                </a:defRPr>
              </a:lvl4pPr>
              <a:lvl5pPr>
                <a:spcBef>
                  <a:spcPct val="20000"/>
                </a:spcBef>
                <a:defRPr sz="1600">
                  <a:solidFill>
                    <a:srgbClr val="FFFFFF"/>
                  </a:solidFill>
                  <a:latin typeface="Arial" charset="0"/>
                  <a:cs typeface="Arial" charset="0"/>
                </a:defRPr>
              </a:lvl5pPr>
              <a:lvl6pPr marL="457200" fontAlgn="base">
                <a:spcBef>
                  <a:spcPct val="20000"/>
                </a:spcBef>
                <a:spcAft>
                  <a:spcPct val="0"/>
                </a:spcAft>
                <a:defRPr sz="1600">
                  <a:solidFill>
                    <a:srgbClr val="FFFFFF"/>
                  </a:solidFill>
                  <a:latin typeface="Arial" charset="0"/>
                  <a:cs typeface="Arial" charset="0"/>
                </a:defRPr>
              </a:lvl6pPr>
              <a:lvl7pPr marL="914400" fontAlgn="base">
                <a:spcBef>
                  <a:spcPct val="20000"/>
                </a:spcBef>
                <a:spcAft>
                  <a:spcPct val="0"/>
                </a:spcAft>
                <a:defRPr sz="1600">
                  <a:solidFill>
                    <a:srgbClr val="FFFFFF"/>
                  </a:solidFill>
                  <a:latin typeface="Arial" charset="0"/>
                  <a:cs typeface="Arial" charset="0"/>
                </a:defRPr>
              </a:lvl7pPr>
              <a:lvl8pPr marL="1371600" fontAlgn="base">
                <a:spcBef>
                  <a:spcPct val="20000"/>
                </a:spcBef>
                <a:spcAft>
                  <a:spcPct val="0"/>
                </a:spcAft>
                <a:defRPr sz="1600">
                  <a:solidFill>
                    <a:srgbClr val="FFFFFF"/>
                  </a:solidFill>
                  <a:latin typeface="Arial" charset="0"/>
                  <a:cs typeface="Arial" charset="0"/>
                </a:defRPr>
              </a:lvl8pPr>
              <a:lvl9pPr marL="1828800" fontAlgn="base">
                <a:spcBef>
                  <a:spcPct val="20000"/>
                </a:spcBef>
                <a:spcAft>
                  <a:spcPct val="0"/>
                </a:spcAft>
                <a:defRPr sz="1600">
                  <a:solidFill>
                    <a:srgbClr val="FFFFFF"/>
                  </a:solidFill>
                  <a:latin typeface="Arial" charset="0"/>
                  <a:cs typeface="Arial" charset="0"/>
                </a:defRPr>
              </a:lvl9pPr>
            </a:lstStyle>
            <a:p>
              <a:pPr algn="ctr">
                <a:buFont typeface="Wingdings" pitchFamily="2" charset="2"/>
                <a:buNone/>
              </a:pPr>
              <a:r>
                <a:rPr lang="en-US" sz="1000" b="1">
                  <a:solidFill>
                    <a:schemeClr val="bg1"/>
                  </a:solidFill>
                  <a:latin typeface="Arial Bold" pitchFamily="-106" charset="0"/>
                  <a:cs typeface="Arial Bold" pitchFamily="-106" charset="0"/>
                </a:rPr>
                <a:t>4 Transition</a:t>
              </a:r>
              <a:endParaRPr lang="en-US" sz="1000" b="1">
                <a:solidFill>
                  <a:schemeClr val="bg1"/>
                </a:solidFill>
              </a:endParaRPr>
            </a:p>
          </p:txBody>
        </p:sp>
      </p:grpSp>
      <p:grpSp>
        <p:nvGrpSpPr>
          <p:cNvPr id="703506" name="Group 18"/>
          <p:cNvGrpSpPr>
            <a:grpSpLocks/>
          </p:cNvGrpSpPr>
          <p:nvPr/>
        </p:nvGrpSpPr>
        <p:grpSpPr bwMode="auto">
          <a:xfrm>
            <a:off x="4143375" y="3340100"/>
            <a:ext cx="1173163" cy="319088"/>
            <a:chOff x="2610" y="1990"/>
            <a:chExt cx="739" cy="201"/>
          </a:xfrm>
        </p:grpSpPr>
        <p:pic>
          <p:nvPicPr>
            <p:cNvPr id="703507" name="Picture 11" descr="Hipo_Bar.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10" y="1990"/>
              <a:ext cx="739"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3508" name="TextBox 38"/>
            <p:cNvSpPr txBox="1">
              <a:spLocks noChangeArrowheads="1"/>
            </p:cNvSpPr>
            <p:nvPr/>
          </p:nvSpPr>
          <p:spPr bwMode="auto">
            <a:xfrm>
              <a:off x="2630" y="2011"/>
              <a:ext cx="69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938">
                <a:spcBef>
                  <a:spcPct val="20000"/>
                </a:spcBef>
                <a:buClr>
                  <a:schemeClr val="accent1"/>
                </a:buClr>
                <a:buFont typeface="Wingdings" pitchFamily="2" charset="2"/>
                <a:buChar char="§"/>
                <a:defRPr sz="1600">
                  <a:solidFill>
                    <a:srgbClr val="FFFFFF"/>
                  </a:solidFill>
                  <a:latin typeface="Arial" charset="0"/>
                  <a:cs typeface="Arial" charset="0"/>
                </a:defRPr>
              </a:lvl1pPr>
              <a:lvl2pPr marL="37931725" indent="-37474525">
                <a:spcBef>
                  <a:spcPct val="20000"/>
                </a:spcBef>
                <a:buClr>
                  <a:schemeClr val="accent1"/>
                </a:buClr>
                <a:buFont typeface="Wingdings" pitchFamily="2" charset="2"/>
                <a:buChar char="§"/>
                <a:defRPr sz="1600">
                  <a:solidFill>
                    <a:srgbClr val="FFFFFF"/>
                  </a:solidFill>
                  <a:latin typeface="Arial" charset="0"/>
                  <a:cs typeface="Arial" charset="0"/>
                </a:defRPr>
              </a:lvl2pPr>
              <a:lvl3pPr>
                <a:spcBef>
                  <a:spcPct val="20000"/>
                </a:spcBef>
                <a:defRPr sz="1600">
                  <a:solidFill>
                    <a:srgbClr val="FFFFFF"/>
                  </a:solidFill>
                  <a:latin typeface="Arial" charset="0"/>
                  <a:cs typeface="Arial" charset="0"/>
                </a:defRPr>
              </a:lvl3pPr>
              <a:lvl4pPr>
                <a:spcBef>
                  <a:spcPct val="20000"/>
                </a:spcBef>
                <a:defRPr sz="1600">
                  <a:solidFill>
                    <a:srgbClr val="FFFFFF"/>
                  </a:solidFill>
                  <a:latin typeface="Arial" charset="0"/>
                  <a:cs typeface="Arial" charset="0"/>
                </a:defRPr>
              </a:lvl4pPr>
              <a:lvl5pPr>
                <a:spcBef>
                  <a:spcPct val="20000"/>
                </a:spcBef>
                <a:defRPr sz="1600">
                  <a:solidFill>
                    <a:srgbClr val="FFFFFF"/>
                  </a:solidFill>
                  <a:latin typeface="Arial" charset="0"/>
                  <a:cs typeface="Arial" charset="0"/>
                </a:defRPr>
              </a:lvl5pPr>
              <a:lvl6pPr marL="457200" fontAlgn="base">
                <a:spcBef>
                  <a:spcPct val="20000"/>
                </a:spcBef>
                <a:spcAft>
                  <a:spcPct val="0"/>
                </a:spcAft>
                <a:defRPr sz="1600">
                  <a:solidFill>
                    <a:srgbClr val="FFFFFF"/>
                  </a:solidFill>
                  <a:latin typeface="Arial" charset="0"/>
                  <a:cs typeface="Arial" charset="0"/>
                </a:defRPr>
              </a:lvl6pPr>
              <a:lvl7pPr marL="914400" fontAlgn="base">
                <a:spcBef>
                  <a:spcPct val="20000"/>
                </a:spcBef>
                <a:spcAft>
                  <a:spcPct val="0"/>
                </a:spcAft>
                <a:defRPr sz="1600">
                  <a:solidFill>
                    <a:srgbClr val="FFFFFF"/>
                  </a:solidFill>
                  <a:latin typeface="Arial" charset="0"/>
                  <a:cs typeface="Arial" charset="0"/>
                </a:defRPr>
              </a:lvl7pPr>
              <a:lvl8pPr marL="1371600" fontAlgn="base">
                <a:spcBef>
                  <a:spcPct val="20000"/>
                </a:spcBef>
                <a:spcAft>
                  <a:spcPct val="0"/>
                </a:spcAft>
                <a:defRPr sz="1600">
                  <a:solidFill>
                    <a:srgbClr val="FFFFFF"/>
                  </a:solidFill>
                  <a:latin typeface="Arial" charset="0"/>
                  <a:cs typeface="Arial" charset="0"/>
                </a:defRPr>
              </a:lvl8pPr>
              <a:lvl9pPr marL="1828800" fontAlgn="base">
                <a:spcBef>
                  <a:spcPct val="20000"/>
                </a:spcBef>
                <a:spcAft>
                  <a:spcPct val="0"/>
                </a:spcAft>
                <a:defRPr sz="1600">
                  <a:solidFill>
                    <a:srgbClr val="FFFFFF"/>
                  </a:solidFill>
                  <a:latin typeface="Arial" charset="0"/>
                  <a:cs typeface="Arial" charset="0"/>
                </a:defRPr>
              </a:lvl9pPr>
            </a:lstStyle>
            <a:p>
              <a:pPr algn="ctr">
                <a:buFont typeface="Wingdings" pitchFamily="2" charset="2"/>
                <a:buNone/>
              </a:pPr>
              <a:r>
                <a:rPr lang="en-US" sz="1000" b="1">
                  <a:solidFill>
                    <a:schemeClr val="bg1"/>
                  </a:solidFill>
                  <a:latin typeface="Arial Bold" pitchFamily="-106" charset="0"/>
                  <a:cs typeface="Arial Bold" pitchFamily="-106" charset="0"/>
                </a:rPr>
                <a:t>2 Identify</a:t>
              </a:r>
              <a:endParaRPr lang="en-US" sz="1000" b="1">
                <a:solidFill>
                  <a:schemeClr val="bg1"/>
                </a:solidFill>
              </a:endParaRPr>
            </a:p>
          </p:txBody>
        </p:sp>
      </p:grpSp>
      <p:grpSp>
        <p:nvGrpSpPr>
          <p:cNvPr id="703509" name="Group 21"/>
          <p:cNvGrpSpPr>
            <a:grpSpLocks/>
          </p:cNvGrpSpPr>
          <p:nvPr/>
        </p:nvGrpSpPr>
        <p:grpSpPr bwMode="auto">
          <a:xfrm>
            <a:off x="4114800" y="2752725"/>
            <a:ext cx="1173163" cy="319088"/>
            <a:chOff x="2592" y="1620"/>
            <a:chExt cx="739" cy="201"/>
          </a:xfrm>
        </p:grpSpPr>
        <p:pic>
          <p:nvPicPr>
            <p:cNvPr id="703510" name="Picture 11" descr="Hipo_Bar.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2" y="1620"/>
              <a:ext cx="739"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3511" name="TextBox 38"/>
            <p:cNvSpPr txBox="1">
              <a:spLocks noChangeArrowheads="1"/>
            </p:cNvSpPr>
            <p:nvPr/>
          </p:nvSpPr>
          <p:spPr bwMode="auto">
            <a:xfrm>
              <a:off x="2612" y="1641"/>
              <a:ext cx="69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938">
                <a:spcBef>
                  <a:spcPct val="20000"/>
                </a:spcBef>
                <a:buClr>
                  <a:schemeClr val="accent1"/>
                </a:buClr>
                <a:buFont typeface="Wingdings" pitchFamily="2" charset="2"/>
                <a:buChar char="§"/>
                <a:defRPr sz="1600">
                  <a:solidFill>
                    <a:srgbClr val="FFFFFF"/>
                  </a:solidFill>
                  <a:latin typeface="Arial" charset="0"/>
                  <a:cs typeface="Arial" charset="0"/>
                </a:defRPr>
              </a:lvl1pPr>
              <a:lvl2pPr marL="37931725" indent="-37474525">
                <a:spcBef>
                  <a:spcPct val="20000"/>
                </a:spcBef>
                <a:buClr>
                  <a:schemeClr val="accent1"/>
                </a:buClr>
                <a:buFont typeface="Wingdings" pitchFamily="2" charset="2"/>
                <a:buChar char="§"/>
                <a:defRPr sz="1600">
                  <a:solidFill>
                    <a:srgbClr val="FFFFFF"/>
                  </a:solidFill>
                  <a:latin typeface="Arial" charset="0"/>
                  <a:cs typeface="Arial" charset="0"/>
                </a:defRPr>
              </a:lvl2pPr>
              <a:lvl3pPr>
                <a:spcBef>
                  <a:spcPct val="20000"/>
                </a:spcBef>
                <a:defRPr sz="1600">
                  <a:solidFill>
                    <a:srgbClr val="FFFFFF"/>
                  </a:solidFill>
                  <a:latin typeface="Arial" charset="0"/>
                  <a:cs typeface="Arial" charset="0"/>
                </a:defRPr>
              </a:lvl3pPr>
              <a:lvl4pPr>
                <a:spcBef>
                  <a:spcPct val="20000"/>
                </a:spcBef>
                <a:defRPr sz="1600">
                  <a:solidFill>
                    <a:srgbClr val="FFFFFF"/>
                  </a:solidFill>
                  <a:latin typeface="Arial" charset="0"/>
                  <a:cs typeface="Arial" charset="0"/>
                </a:defRPr>
              </a:lvl4pPr>
              <a:lvl5pPr>
                <a:spcBef>
                  <a:spcPct val="20000"/>
                </a:spcBef>
                <a:defRPr sz="1600">
                  <a:solidFill>
                    <a:srgbClr val="FFFFFF"/>
                  </a:solidFill>
                  <a:latin typeface="Arial" charset="0"/>
                  <a:cs typeface="Arial" charset="0"/>
                </a:defRPr>
              </a:lvl5pPr>
              <a:lvl6pPr marL="457200" fontAlgn="base">
                <a:spcBef>
                  <a:spcPct val="20000"/>
                </a:spcBef>
                <a:spcAft>
                  <a:spcPct val="0"/>
                </a:spcAft>
                <a:defRPr sz="1600">
                  <a:solidFill>
                    <a:srgbClr val="FFFFFF"/>
                  </a:solidFill>
                  <a:latin typeface="Arial" charset="0"/>
                  <a:cs typeface="Arial" charset="0"/>
                </a:defRPr>
              </a:lvl6pPr>
              <a:lvl7pPr marL="914400" fontAlgn="base">
                <a:spcBef>
                  <a:spcPct val="20000"/>
                </a:spcBef>
                <a:spcAft>
                  <a:spcPct val="0"/>
                </a:spcAft>
                <a:defRPr sz="1600">
                  <a:solidFill>
                    <a:srgbClr val="FFFFFF"/>
                  </a:solidFill>
                  <a:latin typeface="Arial" charset="0"/>
                  <a:cs typeface="Arial" charset="0"/>
                </a:defRPr>
              </a:lvl7pPr>
              <a:lvl8pPr marL="1371600" fontAlgn="base">
                <a:spcBef>
                  <a:spcPct val="20000"/>
                </a:spcBef>
                <a:spcAft>
                  <a:spcPct val="0"/>
                </a:spcAft>
                <a:defRPr sz="1600">
                  <a:solidFill>
                    <a:srgbClr val="FFFFFF"/>
                  </a:solidFill>
                  <a:latin typeface="Arial" charset="0"/>
                  <a:cs typeface="Arial" charset="0"/>
                </a:defRPr>
              </a:lvl8pPr>
              <a:lvl9pPr marL="1828800" fontAlgn="base">
                <a:spcBef>
                  <a:spcPct val="20000"/>
                </a:spcBef>
                <a:spcAft>
                  <a:spcPct val="0"/>
                </a:spcAft>
                <a:defRPr sz="1600">
                  <a:solidFill>
                    <a:srgbClr val="FFFFFF"/>
                  </a:solidFill>
                  <a:latin typeface="Arial" charset="0"/>
                  <a:cs typeface="Arial" charset="0"/>
                </a:defRPr>
              </a:lvl9pPr>
            </a:lstStyle>
            <a:p>
              <a:pPr algn="ctr">
                <a:buFont typeface="Wingdings" pitchFamily="2" charset="2"/>
                <a:buNone/>
              </a:pPr>
              <a:r>
                <a:rPr lang="en-US" sz="1000" b="1">
                  <a:solidFill>
                    <a:schemeClr val="bg1"/>
                  </a:solidFill>
                  <a:latin typeface="Arial Bold" pitchFamily="-106" charset="0"/>
                  <a:cs typeface="Arial Bold" pitchFamily="-106" charset="0"/>
                </a:rPr>
                <a:t>1 Plan</a:t>
              </a:r>
              <a:endParaRPr lang="en-US" sz="1000" b="1">
                <a:solidFill>
                  <a:schemeClr val="bg1"/>
                </a:solidFill>
              </a:endParaRPr>
            </a:p>
          </p:txBody>
        </p:sp>
      </p:grpSp>
      <p:grpSp>
        <p:nvGrpSpPr>
          <p:cNvPr id="703512" name="Group 24"/>
          <p:cNvGrpSpPr>
            <a:grpSpLocks/>
          </p:cNvGrpSpPr>
          <p:nvPr/>
        </p:nvGrpSpPr>
        <p:grpSpPr bwMode="auto">
          <a:xfrm>
            <a:off x="4116388" y="5099050"/>
            <a:ext cx="1173162" cy="319088"/>
            <a:chOff x="2592" y="3098"/>
            <a:chExt cx="739" cy="201"/>
          </a:xfrm>
        </p:grpSpPr>
        <p:pic>
          <p:nvPicPr>
            <p:cNvPr id="703513" name="Picture 11" descr="Hipo_Bar.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2" y="3098"/>
              <a:ext cx="739"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3514" name="TextBox 38"/>
            <p:cNvSpPr txBox="1">
              <a:spLocks noChangeArrowheads="1"/>
            </p:cNvSpPr>
            <p:nvPr/>
          </p:nvSpPr>
          <p:spPr bwMode="auto">
            <a:xfrm>
              <a:off x="2612" y="3118"/>
              <a:ext cx="69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938">
                <a:spcBef>
                  <a:spcPct val="20000"/>
                </a:spcBef>
                <a:buClr>
                  <a:schemeClr val="accent1"/>
                </a:buClr>
                <a:buFont typeface="Wingdings" pitchFamily="2" charset="2"/>
                <a:buChar char="§"/>
                <a:defRPr sz="1600">
                  <a:solidFill>
                    <a:srgbClr val="FFFFFF"/>
                  </a:solidFill>
                  <a:latin typeface="Arial" charset="0"/>
                  <a:cs typeface="Arial" charset="0"/>
                </a:defRPr>
              </a:lvl1pPr>
              <a:lvl2pPr marL="37931725" indent="-37474525">
                <a:spcBef>
                  <a:spcPct val="20000"/>
                </a:spcBef>
                <a:buClr>
                  <a:schemeClr val="accent1"/>
                </a:buClr>
                <a:buFont typeface="Wingdings" pitchFamily="2" charset="2"/>
                <a:buChar char="§"/>
                <a:defRPr sz="1600">
                  <a:solidFill>
                    <a:srgbClr val="FFFFFF"/>
                  </a:solidFill>
                  <a:latin typeface="Arial" charset="0"/>
                  <a:cs typeface="Arial" charset="0"/>
                </a:defRPr>
              </a:lvl2pPr>
              <a:lvl3pPr>
                <a:spcBef>
                  <a:spcPct val="20000"/>
                </a:spcBef>
                <a:defRPr sz="1600">
                  <a:solidFill>
                    <a:srgbClr val="FFFFFF"/>
                  </a:solidFill>
                  <a:latin typeface="Arial" charset="0"/>
                  <a:cs typeface="Arial" charset="0"/>
                </a:defRPr>
              </a:lvl3pPr>
              <a:lvl4pPr>
                <a:spcBef>
                  <a:spcPct val="20000"/>
                </a:spcBef>
                <a:defRPr sz="1600">
                  <a:solidFill>
                    <a:srgbClr val="FFFFFF"/>
                  </a:solidFill>
                  <a:latin typeface="Arial" charset="0"/>
                  <a:cs typeface="Arial" charset="0"/>
                </a:defRPr>
              </a:lvl4pPr>
              <a:lvl5pPr>
                <a:spcBef>
                  <a:spcPct val="20000"/>
                </a:spcBef>
                <a:defRPr sz="1600">
                  <a:solidFill>
                    <a:srgbClr val="FFFFFF"/>
                  </a:solidFill>
                  <a:latin typeface="Arial" charset="0"/>
                  <a:cs typeface="Arial" charset="0"/>
                </a:defRPr>
              </a:lvl5pPr>
              <a:lvl6pPr marL="457200" fontAlgn="base">
                <a:spcBef>
                  <a:spcPct val="20000"/>
                </a:spcBef>
                <a:spcAft>
                  <a:spcPct val="0"/>
                </a:spcAft>
                <a:defRPr sz="1600">
                  <a:solidFill>
                    <a:srgbClr val="FFFFFF"/>
                  </a:solidFill>
                  <a:latin typeface="Arial" charset="0"/>
                  <a:cs typeface="Arial" charset="0"/>
                </a:defRPr>
              </a:lvl6pPr>
              <a:lvl7pPr marL="914400" fontAlgn="base">
                <a:spcBef>
                  <a:spcPct val="20000"/>
                </a:spcBef>
                <a:spcAft>
                  <a:spcPct val="0"/>
                </a:spcAft>
                <a:defRPr sz="1600">
                  <a:solidFill>
                    <a:srgbClr val="FFFFFF"/>
                  </a:solidFill>
                  <a:latin typeface="Arial" charset="0"/>
                  <a:cs typeface="Arial" charset="0"/>
                </a:defRPr>
              </a:lvl7pPr>
              <a:lvl8pPr marL="1371600" fontAlgn="base">
                <a:spcBef>
                  <a:spcPct val="20000"/>
                </a:spcBef>
                <a:spcAft>
                  <a:spcPct val="0"/>
                </a:spcAft>
                <a:defRPr sz="1600">
                  <a:solidFill>
                    <a:srgbClr val="FFFFFF"/>
                  </a:solidFill>
                  <a:latin typeface="Arial" charset="0"/>
                  <a:cs typeface="Arial" charset="0"/>
                </a:defRPr>
              </a:lvl8pPr>
              <a:lvl9pPr marL="1828800" fontAlgn="base">
                <a:spcBef>
                  <a:spcPct val="20000"/>
                </a:spcBef>
                <a:spcAft>
                  <a:spcPct val="0"/>
                </a:spcAft>
                <a:defRPr sz="1600">
                  <a:solidFill>
                    <a:srgbClr val="FFFFFF"/>
                  </a:solidFill>
                  <a:latin typeface="Arial" charset="0"/>
                  <a:cs typeface="Arial" charset="0"/>
                </a:defRPr>
              </a:lvl9pPr>
            </a:lstStyle>
            <a:p>
              <a:pPr algn="ctr">
                <a:buFont typeface="Wingdings" pitchFamily="2" charset="2"/>
                <a:buNone/>
              </a:pPr>
              <a:r>
                <a:rPr lang="en-US" sz="1000" b="1">
                  <a:solidFill>
                    <a:schemeClr val="bg1"/>
                  </a:solidFill>
                  <a:latin typeface="Arial Bold" pitchFamily="-106" charset="0"/>
                  <a:cs typeface="Arial Bold" pitchFamily="-106" charset="0"/>
                </a:rPr>
                <a:t>5 Manage</a:t>
              </a:r>
              <a:endParaRPr lang="en-US" sz="1000" b="1">
                <a:solidFill>
                  <a:schemeClr val="bg1"/>
                </a:solidFill>
              </a:endParaRPr>
            </a:p>
          </p:txBody>
        </p:sp>
      </p:grpSp>
      <p:sp>
        <p:nvSpPr>
          <p:cNvPr id="703515" name="Text Box 27"/>
          <p:cNvSpPr txBox="1">
            <a:spLocks noChangeArrowheads="1"/>
          </p:cNvSpPr>
          <p:nvPr/>
        </p:nvSpPr>
        <p:spPr bwMode="auto">
          <a:xfrm>
            <a:off x="5297488" y="3810000"/>
            <a:ext cx="1112837"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defTabSz="912813">
              <a:spcBef>
                <a:spcPct val="20000"/>
              </a:spcBef>
              <a:buClr>
                <a:schemeClr val="accent1"/>
              </a:buClr>
              <a:buFont typeface="Wingdings" pitchFamily="2" charset="2"/>
              <a:buChar char="§"/>
              <a:defRPr sz="1600">
                <a:solidFill>
                  <a:srgbClr val="FFFFFF"/>
                </a:solidFill>
                <a:latin typeface="Arial" charset="0"/>
                <a:cs typeface="Arial" charset="0"/>
              </a:defRPr>
            </a:lvl1pPr>
            <a:lvl2pPr defTabSz="912813">
              <a:spcBef>
                <a:spcPct val="20000"/>
              </a:spcBef>
              <a:buClr>
                <a:schemeClr val="accent1"/>
              </a:buClr>
              <a:buFont typeface="Wingdings" pitchFamily="2" charset="2"/>
              <a:buChar char="§"/>
              <a:defRPr sz="1600">
                <a:solidFill>
                  <a:srgbClr val="FFFFFF"/>
                </a:solidFill>
                <a:latin typeface="Arial" charset="0"/>
                <a:cs typeface="Arial" charset="0"/>
              </a:defRPr>
            </a:lvl2pPr>
            <a:lvl3pPr defTabSz="912813">
              <a:spcBef>
                <a:spcPct val="20000"/>
              </a:spcBef>
              <a:buClr>
                <a:schemeClr val="accent1"/>
              </a:buClr>
              <a:buFont typeface="Wingdings" pitchFamily="2" charset="2"/>
              <a:buChar char="§"/>
              <a:defRPr sz="1600">
                <a:solidFill>
                  <a:srgbClr val="FFFFFF"/>
                </a:solidFill>
                <a:latin typeface="Arial" charset="0"/>
                <a:cs typeface="Arial" charset="0"/>
              </a:defRPr>
            </a:lvl3pPr>
            <a:lvl4pPr defTabSz="912813">
              <a:spcBef>
                <a:spcPct val="20000"/>
              </a:spcBef>
              <a:buClr>
                <a:schemeClr val="accent1"/>
              </a:buClr>
              <a:buFont typeface="Wingdings" pitchFamily="2" charset="2"/>
              <a:buChar char="§"/>
              <a:defRPr sz="1600">
                <a:solidFill>
                  <a:srgbClr val="FFFFFF"/>
                </a:solidFill>
                <a:latin typeface="Arial" charset="0"/>
                <a:cs typeface="Arial" charset="0"/>
              </a:defRPr>
            </a:lvl4pPr>
            <a:lvl5pPr defTabSz="912813">
              <a:spcBef>
                <a:spcPct val="20000"/>
              </a:spcBef>
              <a:buClr>
                <a:schemeClr val="accent1"/>
              </a:buClr>
              <a:buFont typeface="Wingdings" pitchFamily="2" charset="2"/>
              <a:buChar char="§"/>
              <a:defRPr sz="1600">
                <a:solidFill>
                  <a:srgbClr val="FFFFFF"/>
                </a:solidFill>
                <a:latin typeface="Arial" charset="0"/>
                <a:cs typeface="Arial" charset="0"/>
              </a:defRPr>
            </a:lvl5pPr>
            <a:lvl6pPr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6pPr>
            <a:lvl7pPr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7pPr>
            <a:lvl8pPr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8pPr>
            <a:lvl9pPr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9pPr>
          </a:lstStyle>
          <a:p>
            <a:pPr>
              <a:buFont typeface="Wingdings" pitchFamily="2" charset="2"/>
              <a:buNone/>
            </a:pPr>
            <a:r>
              <a:rPr lang="en-US" sz="900"/>
              <a:t>High-Potential Leader’s</a:t>
            </a:r>
            <a:br>
              <a:rPr lang="en-US" sz="900"/>
            </a:br>
            <a:r>
              <a:rPr lang="en-US" sz="900"/>
              <a:t>Experience</a:t>
            </a:r>
          </a:p>
        </p:txBody>
      </p:sp>
      <p:sp>
        <p:nvSpPr>
          <p:cNvPr id="703516" name="Text Box 28"/>
          <p:cNvSpPr txBox="1">
            <a:spLocks noChangeArrowheads="1"/>
          </p:cNvSpPr>
          <p:nvPr/>
        </p:nvSpPr>
        <p:spPr bwMode="auto">
          <a:xfrm>
            <a:off x="3198813" y="3797300"/>
            <a:ext cx="1112837"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defTabSz="912813">
              <a:spcBef>
                <a:spcPct val="20000"/>
              </a:spcBef>
              <a:buClr>
                <a:schemeClr val="accent1"/>
              </a:buClr>
              <a:buFont typeface="Wingdings" pitchFamily="2" charset="2"/>
              <a:buChar char="§"/>
              <a:defRPr sz="1600">
                <a:solidFill>
                  <a:srgbClr val="FFFFFF"/>
                </a:solidFill>
                <a:latin typeface="Arial" charset="0"/>
                <a:cs typeface="Arial" charset="0"/>
              </a:defRPr>
            </a:lvl1pPr>
            <a:lvl2pPr defTabSz="912813">
              <a:spcBef>
                <a:spcPct val="20000"/>
              </a:spcBef>
              <a:buClr>
                <a:schemeClr val="accent1"/>
              </a:buClr>
              <a:buFont typeface="Wingdings" pitchFamily="2" charset="2"/>
              <a:buChar char="§"/>
              <a:defRPr sz="1600">
                <a:solidFill>
                  <a:srgbClr val="FFFFFF"/>
                </a:solidFill>
                <a:latin typeface="Arial" charset="0"/>
                <a:cs typeface="Arial" charset="0"/>
              </a:defRPr>
            </a:lvl2pPr>
            <a:lvl3pPr defTabSz="912813">
              <a:spcBef>
                <a:spcPct val="20000"/>
              </a:spcBef>
              <a:buClr>
                <a:schemeClr val="accent1"/>
              </a:buClr>
              <a:buFont typeface="Wingdings" pitchFamily="2" charset="2"/>
              <a:buChar char="§"/>
              <a:defRPr sz="1600">
                <a:solidFill>
                  <a:srgbClr val="FFFFFF"/>
                </a:solidFill>
                <a:latin typeface="Arial" charset="0"/>
                <a:cs typeface="Arial" charset="0"/>
              </a:defRPr>
            </a:lvl3pPr>
            <a:lvl4pPr defTabSz="912813">
              <a:spcBef>
                <a:spcPct val="20000"/>
              </a:spcBef>
              <a:buClr>
                <a:schemeClr val="accent1"/>
              </a:buClr>
              <a:buFont typeface="Wingdings" pitchFamily="2" charset="2"/>
              <a:buChar char="§"/>
              <a:defRPr sz="1600">
                <a:solidFill>
                  <a:srgbClr val="FFFFFF"/>
                </a:solidFill>
                <a:latin typeface="Arial" charset="0"/>
                <a:cs typeface="Arial" charset="0"/>
              </a:defRPr>
            </a:lvl4pPr>
            <a:lvl5pPr defTabSz="912813">
              <a:spcBef>
                <a:spcPct val="20000"/>
              </a:spcBef>
              <a:buClr>
                <a:schemeClr val="accent1"/>
              </a:buClr>
              <a:buFont typeface="Wingdings" pitchFamily="2" charset="2"/>
              <a:buChar char="§"/>
              <a:defRPr sz="1600">
                <a:solidFill>
                  <a:srgbClr val="FFFFFF"/>
                </a:solidFill>
                <a:latin typeface="Arial" charset="0"/>
                <a:cs typeface="Arial" charset="0"/>
              </a:defRPr>
            </a:lvl5pPr>
            <a:lvl6pPr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6pPr>
            <a:lvl7pPr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7pPr>
            <a:lvl8pPr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8pPr>
            <a:lvl9pPr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9pPr>
          </a:lstStyle>
          <a:p>
            <a:pPr>
              <a:buFont typeface="Wingdings" pitchFamily="2" charset="2"/>
              <a:buNone/>
            </a:pPr>
            <a:r>
              <a:rPr lang="en-US" sz="900"/>
              <a:t>Organization’s</a:t>
            </a:r>
            <a:br>
              <a:rPr lang="en-US" sz="900"/>
            </a:br>
            <a:r>
              <a:rPr lang="en-US" sz="900"/>
              <a:t>High-Potential</a:t>
            </a:r>
            <a:br>
              <a:rPr lang="en-US" sz="900"/>
            </a:br>
            <a:r>
              <a:rPr lang="en-US" sz="900"/>
              <a:t>Process</a:t>
            </a:r>
          </a:p>
        </p:txBody>
      </p:sp>
      <p:sp>
        <p:nvSpPr>
          <p:cNvPr id="703517" name="Text Box 29"/>
          <p:cNvSpPr txBox="1">
            <a:spLocks noChangeArrowheads="1"/>
          </p:cNvSpPr>
          <p:nvPr/>
        </p:nvSpPr>
        <p:spPr bwMode="auto">
          <a:xfrm>
            <a:off x="6307138" y="1222375"/>
            <a:ext cx="2544762" cy="445611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233363" indent="-233363" defTabSz="912813">
              <a:spcBef>
                <a:spcPct val="20000"/>
              </a:spcBef>
              <a:buClr>
                <a:schemeClr val="accent1"/>
              </a:buClr>
              <a:buFont typeface="Wingdings" pitchFamily="2" charset="2"/>
              <a:buChar char="§"/>
              <a:defRPr sz="1600">
                <a:solidFill>
                  <a:srgbClr val="FFFFFF"/>
                </a:solidFill>
                <a:latin typeface="Arial" charset="0"/>
                <a:cs typeface="Arial" charset="0"/>
              </a:defRPr>
            </a:lvl1pPr>
            <a:lvl2pPr marL="800100" indent="-342900" defTabSz="912813">
              <a:spcBef>
                <a:spcPct val="20000"/>
              </a:spcBef>
              <a:buClr>
                <a:schemeClr val="accent1"/>
              </a:buClr>
              <a:buFont typeface="Wingdings" pitchFamily="2" charset="2"/>
              <a:buChar char="§"/>
              <a:defRPr sz="1600">
                <a:solidFill>
                  <a:srgbClr val="FFFFFF"/>
                </a:solidFill>
                <a:latin typeface="Arial" charset="0"/>
                <a:cs typeface="Arial" charset="0"/>
              </a:defRPr>
            </a:lvl2pPr>
            <a:lvl3pPr marL="1257300" indent="-342900" defTabSz="912813">
              <a:spcBef>
                <a:spcPct val="20000"/>
              </a:spcBef>
              <a:buClr>
                <a:schemeClr val="accent1"/>
              </a:buClr>
              <a:buFont typeface="Wingdings" pitchFamily="2" charset="2"/>
              <a:buChar char="§"/>
              <a:defRPr sz="1600">
                <a:solidFill>
                  <a:srgbClr val="FFFFFF"/>
                </a:solidFill>
                <a:latin typeface="Arial" charset="0"/>
                <a:cs typeface="Arial" charset="0"/>
              </a:defRPr>
            </a:lvl3pPr>
            <a:lvl4pPr marL="1714500" indent="-342900" defTabSz="912813">
              <a:spcBef>
                <a:spcPct val="20000"/>
              </a:spcBef>
              <a:buClr>
                <a:schemeClr val="accent1"/>
              </a:buClr>
              <a:buFont typeface="Wingdings" pitchFamily="2" charset="2"/>
              <a:buChar char="§"/>
              <a:defRPr sz="1600">
                <a:solidFill>
                  <a:srgbClr val="FFFFFF"/>
                </a:solidFill>
                <a:latin typeface="Arial" charset="0"/>
                <a:cs typeface="Arial" charset="0"/>
              </a:defRPr>
            </a:lvl4pPr>
            <a:lvl5pPr marL="2171700" indent="-342900" defTabSz="912813">
              <a:spcBef>
                <a:spcPct val="20000"/>
              </a:spcBef>
              <a:buClr>
                <a:schemeClr val="accent1"/>
              </a:buClr>
              <a:buFont typeface="Wingdings" pitchFamily="2" charset="2"/>
              <a:buChar char="§"/>
              <a:defRPr sz="1600">
                <a:solidFill>
                  <a:srgbClr val="FFFFFF"/>
                </a:solidFill>
                <a:latin typeface="Arial" charset="0"/>
                <a:cs typeface="Arial" charset="0"/>
              </a:defRPr>
            </a:lvl5pPr>
            <a:lvl6pPr marL="2628900" indent="-342900"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6pPr>
            <a:lvl7pPr marL="3086100" indent="-342900"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7pPr>
            <a:lvl8pPr marL="3543300" indent="-342900"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8pPr>
            <a:lvl9pPr marL="4000500" indent="-342900" defTabSz="912813" fontAlgn="base">
              <a:spcBef>
                <a:spcPct val="20000"/>
              </a:spcBef>
              <a:spcAft>
                <a:spcPct val="0"/>
              </a:spcAft>
              <a:buClr>
                <a:schemeClr val="accent1"/>
              </a:buClr>
              <a:buFont typeface="Wingdings" pitchFamily="2" charset="2"/>
              <a:buChar char="§"/>
              <a:defRPr sz="1600">
                <a:solidFill>
                  <a:srgbClr val="FFFFFF"/>
                </a:solidFill>
                <a:latin typeface="Arial" charset="0"/>
                <a:cs typeface="Arial" charset="0"/>
              </a:defRPr>
            </a:lvl9pPr>
          </a:lstStyle>
          <a:p>
            <a:pPr algn="ctr">
              <a:spcBef>
                <a:spcPct val="0"/>
              </a:spcBef>
              <a:buClr>
                <a:schemeClr val="accent2"/>
              </a:buClr>
              <a:buFont typeface="Wingdings" pitchFamily="2" charset="2"/>
              <a:buNone/>
            </a:pPr>
            <a:r>
              <a:rPr lang="en-US" sz="1800" b="1">
                <a:solidFill>
                  <a:schemeClr val="accent2"/>
                </a:solidFill>
              </a:rPr>
              <a:t>High-Potential</a:t>
            </a:r>
          </a:p>
          <a:p>
            <a:pPr algn="ctr">
              <a:spcBef>
                <a:spcPct val="0"/>
              </a:spcBef>
              <a:buClr>
                <a:schemeClr val="accent2"/>
              </a:buClr>
              <a:buFont typeface="Wingdings" pitchFamily="2" charset="2"/>
              <a:buNone/>
            </a:pPr>
            <a:r>
              <a:rPr lang="en-US" sz="1800" b="1">
                <a:solidFill>
                  <a:schemeClr val="accent2"/>
                </a:solidFill>
              </a:rPr>
              <a:t>Leader’s Experience</a:t>
            </a:r>
            <a:endParaRPr lang="en-US" sz="1800">
              <a:solidFill>
                <a:schemeClr val="accent2"/>
              </a:solidFill>
            </a:endParaRPr>
          </a:p>
          <a:p>
            <a:pPr>
              <a:spcBef>
                <a:spcPct val="100000"/>
              </a:spcBef>
              <a:buClr>
                <a:schemeClr val="accent2"/>
              </a:buClr>
              <a:buFont typeface="Wingdings" pitchFamily="2" charset="2"/>
              <a:buAutoNum type="arabicPeriod"/>
            </a:pPr>
            <a:r>
              <a:rPr lang="en-US">
                <a:solidFill>
                  <a:schemeClr val="accent2"/>
                </a:solidFill>
              </a:rPr>
              <a:t>Assess and plan for</a:t>
            </a:r>
            <a:br>
              <a:rPr lang="en-US">
                <a:solidFill>
                  <a:schemeClr val="accent2"/>
                </a:solidFill>
              </a:rPr>
            </a:br>
            <a:r>
              <a:rPr lang="en-US">
                <a:solidFill>
                  <a:schemeClr val="accent2"/>
                </a:solidFill>
              </a:rPr>
              <a:t>the future</a:t>
            </a:r>
          </a:p>
          <a:p>
            <a:pPr>
              <a:spcBef>
                <a:spcPct val="100000"/>
              </a:spcBef>
              <a:buClr>
                <a:schemeClr val="accent2"/>
              </a:buClr>
              <a:buFont typeface="Wingdings" pitchFamily="2" charset="2"/>
              <a:buAutoNum type="arabicPeriod"/>
            </a:pPr>
            <a:r>
              <a:rPr lang="en-US">
                <a:solidFill>
                  <a:schemeClr val="accent2"/>
                </a:solidFill>
              </a:rPr>
              <a:t>Commit and engage</a:t>
            </a:r>
            <a:br>
              <a:rPr lang="en-US">
                <a:solidFill>
                  <a:schemeClr val="accent2"/>
                </a:solidFill>
              </a:rPr>
            </a:br>
            <a:endParaRPr lang="en-US">
              <a:solidFill>
                <a:schemeClr val="accent2"/>
              </a:solidFill>
            </a:endParaRPr>
          </a:p>
          <a:p>
            <a:pPr>
              <a:lnSpc>
                <a:spcPct val="90000"/>
              </a:lnSpc>
              <a:spcBef>
                <a:spcPct val="100000"/>
              </a:spcBef>
              <a:buClr>
                <a:schemeClr val="accent2"/>
              </a:buClr>
              <a:buFont typeface="Wingdings" pitchFamily="2" charset="2"/>
              <a:buAutoNum type="arabicPeriod"/>
            </a:pPr>
            <a:r>
              <a:rPr lang="en-US">
                <a:solidFill>
                  <a:schemeClr val="accent2"/>
                </a:solidFill>
              </a:rPr>
              <a:t>Develop and learn</a:t>
            </a:r>
          </a:p>
          <a:p>
            <a:pPr>
              <a:lnSpc>
                <a:spcPct val="70000"/>
              </a:lnSpc>
              <a:spcBef>
                <a:spcPct val="100000"/>
              </a:spcBef>
              <a:buClr>
                <a:schemeClr val="accent2"/>
              </a:buClr>
              <a:buFont typeface="Wingdings" pitchFamily="2" charset="2"/>
              <a:buAutoNum type="arabicPeriod"/>
            </a:pPr>
            <a:endParaRPr lang="en-US">
              <a:solidFill>
                <a:schemeClr val="accent2"/>
              </a:solidFill>
            </a:endParaRPr>
          </a:p>
          <a:p>
            <a:pPr>
              <a:spcBef>
                <a:spcPct val="100000"/>
              </a:spcBef>
              <a:buClr>
                <a:schemeClr val="accent2"/>
              </a:buClr>
              <a:buFont typeface="Wingdings" pitchFamily="2" charset="2"/>
              <a:buAutoNum type="arabicPeriod"/>
            </a:pPr>
            <a:r>
              <a:rPr lang="en-US">
                <a:solidFill>
                  <a:schemeClr val="accent2"/>
                </a:solidFill>
              </a:rPr>
              <a:t>Transition and perform </a:t>
            </a:r>
            <a:br>
              <a:rPr lang="en-US">
                <a:solidFill>
                  <a:schemeClr val="accent2"/>
                </a:solidFill>
              </a:rPr>
            </a:br>
            <a:r>
              <a:rPr lang="en-US">
                <a:solidFill>
                  <a:schemeClr val="accent2"/>
                </a:solidFill>
              </a:rPr>
              <a:t>in new role</a:t>
            </a:r>
          </a:p>
          <a:p>
            <a:pPr>
              <a:spcBef>
                <a:spcPct val="100000"/>
              </a:spcBef>
              <a:buClr>
                <a:schemeClr val="accent2"/>
              </a:buClr>
              <a:buFont typeface="Wingdings" pitchFamily="2" charset="2"/>
              <a:buAutoNum type="arabicPeriod"/>
            </a:pPr>
            <a:r>
              <a:rPr lang="en-US">
                <a:solidFill>
                  <a:schemeClr val="accent2"/>
                </a:solidFill>
              </a:rPr>
              <a:t>Manage work and </a:t>
            </a:r>
            <a:br>
              <a:rPr lang="en-US">
                <a:solidFill>
                  <a:schemeClr val="accent2"/>
                </a:solidFill>
              </a:rPr>
            </a:br>
            <a:r>
              <a:rPr lang="en-US">
                <a:solidFill>
                  <a:schemeClr val="accent2"/>
                </a:solidFill>
              </a:rPr>
              <a:t>non-work priorities</a:t>
            </a:r>
            <a:endParaRPr lang="en-US" sz="1700">
              <a:solidFill>
                <a:schemeClr val="accent2"/>
              </a:solidFill>
            </a:endParaRPr>
          </a:p>
        </p:txBody>
      </p:sp>
    </p:spTree>
    <p:extLst>
      <p:ext uri="{BB962C8B-B14F-4D97-AF65-F5344CB8AC3E}">
        <p14:creationId xmlns:p14="http://schemas.microsoft.com/office/powerpoint/2010/main" val="30011851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03517">
                                            <p:txEl>
                                              <p:pRg st="2" end="2"/>
                                            </p:txEl>
                                          </p:spTgt>
                                        </p:tgtEl>
                                        <p:attrNameLst>
                                          <p:attrName>style.visibility</p:attrName>
                                        </p:attrNameLst>
                                      </p:cBhvr>
                                      <p:to>
                                        <p:strVal val="visible"/>
                                      </p:to>
                                    </p:set>
                                    <p:animEffect transition="in" filter="fade">
                                      <p:cBhvr>
                                        <p:cTn id="7" dur="2000"/>
                                        <p:tgtEl>
                                          <p:spTgt spid="703517">
                                            <p:txEl>
                                              <p:pRg st="2" end="2"/>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03494"/>
                                        </p:tgtEl>
                                        <p:attrNameLst>
                                          <p:attrName>style.visibility</p:attrName>
                                        </p:attrNameLst>
                                      </p:cBhvr>
                                      <p:to>
                                        <p:strVal val="visible"/>
                                      </p:to>
                                    </p:set>
                                    <p:animEffect transition="in" filter="wipe(left)">
                                      <p:cBhvr>
                                        <p:cTn id="10" dur="500"/>
                                        <p:tgtEl>
                                          <p:spTgt spid="70349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703517">
                                            <p:txEl>
                                              <p:pRg st="3" end="3"/>
                                            </p:txEl>
                                          </p:spTgt>
                                        </p:tgtEl>
                                        <p:attrNameLst>
                                          <p:attrName>style.visibility</p:attrName>
                                        </p:attrNameLst>
                                      </p:cBhvr>
                                      <p:to>
                                        <p:strVal val="visible"/>
                                      </p:to>
                                    </p:set>
                                    <p:animEffect transition="in" filter="fade">
                                      <p:cBhvr>
                                        <p:cTn id="15" dur="2000"/>
                                        <p:tgtEl>
                                          <p:spTgt spid="703517">
                                            <p:txEl>
                                              <p:pRg st="3" end="3"/>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03493"/>
                                        </p:tgtEl>
                                        <p:attrNameLst>
                                          <p:attrName>style.visibility</p:attrName>
                                        </p:attrNameLst>
                                      </p:cBhvr>
                                      <p:to>
                                        <p:strVal val="visible"/>
                                      </p:to>
                                    </p:set>
                                    <p:animEffect transition="in" filter="wipe(left)">
                                      <p:cBhvr>
                                        <p:cTn id="18" dur="500"/>
                                        <p:tgtEl>
                                          <p:spTgt spid="70349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703517">
                                            <p:txEl>
                                              <p:pRg st="4" end="4"/>
                                            </p:txEl>
                                          </p:spTgt>
                                        </p:tgtEl>
                                        <p:attrNameLst>
                                          <p:attrName>style.visibility</p:attrName>
                                        </p:attrNameLst>
                                      </p:cBhvr>
                                      <p:to>
                                        <p:strVal val="visible"/>
                                      </p:to>
                                    </p:set>
                                    <p:animEffect transition="in" filter="fade">
                                      <p:cBhvr>
                                        <p:cTn id="23" dur="2000"/>
                                        <p:tgtEl>
                                          <p:spTgt spid="703517">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703492"/>
                                        </p:tgtEl>
                                        <p:attrNameLst>
                                          <p:attrName>style.visibility</p:attrName>
                                        </p:attrNameLst>
                                      </p:cBhvr>
                                      <p:to>
                                        <p:strVal val="visible"/>
                                      </p:to>
                                    </p:set>
                                    <p:animEffect transition="in" filter="wipe(left)">
                                      <p:cBhvr>
                                        <p:cTn id="26" dur="500"/>
                                        <p:tgtEl>
                                          <p:spTgt spid="70349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703517">
                                            <p:txEl>
                                              <p:pRg st="6" end="6"/>
                                            </p:txEl>
                                          </p:spTgt>
                                        </p:tgtEl>
                                        <p:attrNameLst>
                                          <p:attrName>style.visibility</p:attrName>
                                        </p:attrNameLst>
                                      </p:cBhvr>
                                      <p:to>
                                        <p:strVal val="visible"/>
                                      </p:to>
                                    </p:set>
                                    <p:animEffect transition="in" filter="fade">
                                      <p:cBhvr>
                                        <p:cTn id="31" dur="2000"/>
                                        <p:tgtEl>
                                          <p:spTgt spid="703517">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703491"/>
                                        </p:tgtEl>
                                        <p:attrNameLst>
                                          <p:attrName>style.visibility</p:attrName>
                                        </p:attrNameLst>
                                      </p:cBhvr>
                                      <p:to>
                                        <p:strVal val="visible"/>
                                      </p:to>
                                    </p:set>
                                    <p:animEffect transition="in" filter="wipe(left)">
                                      <p:cBhvr>
                                        <p:cTn id="34" dur="500"/>
                                        <p:tgtEl>
                                          <p:spTgt spid="70349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703517">
                                            <p:txEl>
                                              <p:pRg st="7" end="7"/>
                                            </p:txEl>
                                          </p:spTgt>
                                        </p:tgtEl>
                                        <p:attrNameLst>
                                          <p:attrName>style.visibility</p:attrName>
                                        </p:attrNameLst>
                                      </p:cBhvr>
                                      <p:to>
                                        <p:strVal val="visible"/>
                                      </p:to>
                                    </p:set>
                                    <p:animEffect transition="in" filter="fade">
                                      <p:cBhvr>
                                        <p:cTn id="39" dur="2000"/>
                                        <p:tgtEl>
                                          <p:spTgt spid="703517">
                                            <p:txEl>
                                              <p:pRg st="7" end="7"/>
                                            </p:tx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703490"/>
                                        </p:tgtEl>
                                        <p:attrNameLst>
                                          <p:attrName>style.visibility</p:attrName>
                                        </p:attrNameLst>
                                      </p:cBhvr>
                                      <p:to>
                                        <p:strVal val="visible"/>
                                      </p:to>
                                    </p:set>
                                    <p:animEffect transition="in" filter="wipe(left)">
                                      <p:cBhvr>
                                        <p:cTn id="42" dur="500"/>
                                        <p:tgtEl>
                                          <p:spTgt spid="703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3490" grpId="0" animBg="1"/>
      <p:bldP spid="703491" grpId="0" animBg="1"/>
      <p:bldP spid="703492" grpId="0" animBg="1"/>
      <p:bldP spid="703493" grpId="0" animBg="1"/>
      <p:bldP spid="70349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6" name="Rectangle 2"/>
          <p:cNvSpPr>
            <a:spLocks/>
          </p:cNvSpPr>
          <p:nvPr/>
        </p:nvSpPr>
        <p:spPr bwMode="auto">
          <a:xfrm>
            <a:off x="4635500" y="1219200"/>
            <a:ext cx="4176713" cy="5121275"/>
          </a:xfrm>
          <a:prstGeom prst="rect">
            <a:avLst/>
          </a:prstGeom>
          <a:solidFill>
            <a:srgbClr val="7F9D0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81000" indent="-381000" algn="ctr" defTabSz="912813">
              <a:buClr>
                <a:schemeClr val="accent1"/>
              </a:buClr>
              <a:buFont typeface="Wingdings" pitchFamily="2" charset="2"/>
              <a:buNone/>
            </a:pPr>
            <a:r>
              <a:rPr lang="en-US" sz="2000" b="1">
                <a:solidFill>
                  <a:schemeClr val="bg1"/>
                </a:solidFill>
              </a:rPr>
              <a:t>Assess and Plan </a:t>
            </a:r>
          </a:p>
          <a:p>
            <a:pPr marL="381000" indent="-381000" algn="ctr" defTabSz="912813">
              <a:buClr>
                <a:schemeClr val="accent1"/>
              </a:buClr>
              <a:buFont typeface="Wingdings" pitchFamily="2" charset="2"/>
              <a:buNone/>
            </a:pPr>
            <a:r>
              <a:rPr lang="en-US" sz="2000" b="1">
                <a:solidFill>
                  <a:schemeClr val="bg1"/>
                </a:solidFill>
              </a:rPr>
              <a:t>for the Future</a:t>
            </a:r>
            <a:endParaRPr lang="en-US" sz="2000">
              <a:solidFill>
                <a:schemeClr val="bg1"/>
              </a:solidFill>
            </a:endParaRPr>
          </a:p>
          <a:p>
            <a:pPr marL="381000" indent="-381000" defTabSz="912813">
              <a:spcBef>
                <a:spcPct val="50000"/>
              </a:spcBef>
              <a:buClr>
                <a:schemeClr val="bg1"/>
              </a:buClr>
              <a:buSzPct val="90000"/>
              <a:buFont typeface="Wingdings" pitchFamily="2" charset="2"/>
              <a:buAutoNum type="arabicPeriod"/>
            </a:pPr>
            <a:r>
              <a:rPr lang="en-US" sz="2000">
                <a:solidFill>
                  <a:schemeClr val="bg1"/>
                </a:solidFill>
              </a:rPr>
              <a:t>Clarify goals, values, and where you want to go</a:t>
            </a:r>
          </a:p>
          <a:p>
            <a:pPr marL="381000" indent="-381000" defTabSz="912813">
              <a:spcBef>
                <a:spcPct val="50000"/>
              </a:spcBef>
              <a:buClr>
                <a:schemeClr val="bg1"/>
              </a:buClr>
              <a:buSzPct val="90000"/>
              <a:buFont typeface="Wingdings" pitchFamily="2" charset="2"/>
              <a:buAutoNum type="arabicPeriod"/>
            </a:pPr>
            <a:r>
              <a:rPr lang="en-US" sz="2000">
                <a:solidFill>
                  <a:schemeClr val="bg1"/>
                </a:solidFill>
              </a:rPr>
              <a:t>Assess capabilities and development needs</a:t>
            </a:r>
          </a:p>
          <a:p>
            <a:pPr marL="381000" indent="-381000" defTabSz="912813">
              <a:spcBef>
                <a:spcPct val="50000"/>
              </a:spcBef>
              <a:buClr>
                <a:schemeClr val="bg1"/>
              </a:buClr>
              <a:buSzPct val="90000"/>
              <a:buFont typeface="Wingdings" pitchFamily="2" charset="2"/>
              <a:buAutoNum type="arabicPeriod"/>
            </a:pPr>
            <a:r>
              <a:rPr lang="en-US" sz="2000">
                <a:solidFill>
                  <a:schemeClr val="bg1"/>
                </a:solidFill>
              </a:rPr>
              <a:t>Assess career options and opportunities</a:t>
            </a:r>
          </a:p>
        </p:txBody>
      </p:sp>
      <p:sp>
        <p:nvSpPr>
          <p:cNvPr id="717827" name="Rectangle 3"/>
          <p:cNvSpPr>
            <a:spLocks/>
          </p:cNvSpPr>
          <p:nvPr/>
        </p:nvSpPr>
        <p:spPr bwMode="auto">
          <a:xfrm>
            <a:off x="304800" y="1231900"/>
            <a:ext cx="4176713" cy="51038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406400" indent="-406400" algn="ctr" defTabSz="912813">
              <a:buClr>
                <a:schemeClr val="accent1"/>
              </a:buClr>
              <a:buFont typeface="Wingdings" pitchFamily="2" charset="2"/>
              <a:buNone/>
            </a:pPr>
            <a:r>
              <a:rPr lang="en-US" sz="2000" b="1">
                <a:solidFill>
                  <a:schemeClr val="bg1"/>
                </a:solidFill>
              </a:rPr>
              <a:t>Forecast Talent Needs </a:t>
            </a:r>
          </a:p>
          <a:p>
            <a:pPr marL="406400" indent="-406400" algn="ctr" defTabSz="912813">
              <a:buClr>
                <a:schemeClr val="accent1"/>
              </a:buClr>
              <a:buFont typeface="Wingdings" pitchFamily="2" charset="2"/>
              <a:buNone/>
            </a:pPr>
            <a:r>
              <a:rPr lang="en-US" sz="2000" b="1">
                <a:solidFill>
                  <a:schemeClr val="bg1"/>
                </a:solidFill>
              </a:rPr>
              <a:t>and Requirements</a:t>
            </a:r>
          </a:p>
          <a:p>
            <a:pPr marL="406400" indent="-406400" defTabSz="912813">
              <a:spcBef>
                <a:spcPct val="50000"/>
              </a:spcBef>
              <a:buClr>
                <a:schemeClr val="bg1"/>
              </a:buClr>
              <a:buSzPct val="90000"/>
              <a:buFont typeface="Wingdings" pitchFamily="2" charset="2"/>
              <a:buAutoNum type="arabicPeriod"/>
            </a:pPr>
            <a:r>
              <a:rPr lang="en-US" sz="2000">
                <a:solidFill>
                  <a:schemeClr val="bg1"/>
                </a:solidFill>
              </a:rPr>
              <a:t>Identify leadership roles and positions to be targeted</a:t>
            </a:r>
          </a:p>
          <a:p>
            <a:pPr marL="406400" indent="-406400" defTabSz="912813">
              <a:spcBef>
                <a:spcPct val="50000"/>
              </a:spcBef>
              <a:buClr>
                <a:schemeClr val="bg1"/>
              </a:buClr>
              <a:buSzPct val="90000"/>
              <a:buFont typeface="Wingdings" pitchFamily="2" charset="2"/>
              <a:buAutoNum type="arabicPeriod"/>
            </a:pPr>
            <a:r>
              <a:rPr lang="en-US" sz="2000">
                <a:solidFill>
                  <a:schemeClr val="bg1"/>
                </a:solidFill>
              </a:rPr>
              <a:t>Define purpose, priorities, challenges, needs, and requirements for each role</a:t>
            </a:r>
          </a:p>
          <a:p>
            <a:pPr marL="406400" indent="-406400" defTabSz="912813">
              <a:spcBef>
                <a:spcPct val="50000"/>
              </a:spcBef>
              <a:buClr>
                <a:schemeClr val="bg1"/>
              </a:buClr>
              <a:buSzPct val="90000"/>
              <a:buFont typeface="Wingdings" pitchFamily="2" charset="2"/>
              <a:buAutoNum type="arabicPeriod"/>
            </a:pPr>
            <a:r>
              <a:rPr lang="en-US" sz="2000">
                <a:solidFill>
                  <a:schemeClr val="bg1"/>
                </a:solidFill>
              </a:rPr>
              <a:t>Define time frames: When do you need them?</a:t>
            </a:r>
          </a:p>
          <a:p>
            <a:pPr marL="406400" indent="-406400" defTabSz="912813">
              <a:spcBef>
                <a:spcPct val="50000"/>
              </a:spcBef>
              <a:buClr>
                <a:schemeClr val="bg1"/>
              </a:buClr>
              <a:buSzPct val="90000"/>
              <a:buFont typeface="Wingdings" pitchFamily="2" charset="2"/>
              <a:buAutoNum type="arabicPeriod"/>
            </a:pPr>
            <a:r>
              <a:rPr lang="en-US" sz="2000">
                <a:solidFill>
                  <a:schemeClr val="bg1"/>
                </a:solidFill>
              </a:rPr>
              <a:t>Consider the supply: Hire or develop?</a:t>
            </a:r>
          </a:p>
        </p:txBody>
      </p:sp>
      <p:sp>
        <p:nvSpPr>
          <p:cNvPr id="717828" name="Rectangle 4"/>
          <p:cNvSpPr>
            <a:spLocks noGrp="1"/>
          </p:cNvSpPr>
          <p:nvPr>
            <p:ph type="title"/>
          </p:nvPr>
        </p:nvSpPr>
        <p:spPr/>
        <p:txBody>
          <a:bodyPr/>
          <a:lstStyle/>
          <a:p>
            <a:r>
              <a:rPr lang="en-US" smtClean="0"/>
              <a:t>Step 1: Plan for the Future</a:t>
            </a:r>
          </a:p>
        </p:txBody>
      </p:sp>
    </p:spTree>
    <p:extLst>
      <p:ext uri="{BB962C8B-B14F-4D97-AF65-F5344CB8AC3E}">
        <p14:creationId xmlns:p14="http://schemas.microsoft.com/office/powerpoint/2010/main" val="3910584910"/>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8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82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Global Leadership Assessment and Development Initiative&amp;quot;&quot;/&gt;&lt;property id=&quot;20307&quot; value=&quot;256&quot;/&gt;&lt;/object&gt;&lt;object type=&quot;3&quot; unique_id=&quot;10005&quot;&gt;&lt;property id=&quot;20148&quot; value=&quot;5&quot;/&gt;&lt;property id=&quot;20300&quot; value=&quot;Slide 2 - &amp;quot;Background and Goals of the Initiative&amp;quot;&quot;/&gt;&lt;property id=&quot;20307&quot; value=&quot;348&quot;/&gt;&lt;/object&gt;&lt;object type=&quot;3&quot; unique_id=&quot;10006&quot;&gt;&lt;property id=&quot;20148&quot; value=&quot;5&quot;/&gt;&lt;property id=&quot;20300&quot; value=&quot;Slide 3 - &amp;quot;What do organizations do? (Best Practices in Human Capital Management)&amp;quot;&quot;/&gt;&lt;property id=&quot;20307&quot; value=&quot;339&quot;/&gt;&lt;/object&gt;&lt;object type=&quot;3&quot; unique_id=&quot;10007&quot;&gt;&lt;property id=&quot;20148&quot; value=&quot;5&quot;/&gt;&lt;property id=&quot;20300&quot; value=&quot;Slide 4 - &amp;quot;How was the Krannert Competency Model created?&amp;quot;&quot;/&gt;&lt;property id=&quot;20307&quot; value=&quot;463&quot;/&gt;&lt;/object&gt;&lt;object type=&quot;3&quot; unique_id=&quot;10008&quot;&gt;&lt;property id=&quot;20148&quot; value=&quot;5&quot;/&gt;&lt;property id=&quot;20300&quot; value=&quot;Slide 5 - &amp;quot;What is the Competency Model for Krannert Master’s Students?&amp;quot;&quot;/&gt;&lt;property id=&quot;20307&quot; value=&quot;462&quot;/&gt;&lt;/object&gt;&lt;object type=&quot;3&quot; unique_id=&quot;10009&quot;&gt;&lt;property id=&quot;20148&quot; value=&quot;5&quot;/&gt;&lt;property id=&quot;20300&quot; value=&quot;Slide 6 - &amp;quot;Self-Assessment of Strengths and Areas of Improvement&amp;quot;&quot;/&gt;&lt;property id=&quot;20307&quot; value=&quot;461&quot;/&gt;&lt;/object&gt;&lt;object type=&quot;3&quot; unique_id=&quot;10010&quot;&gt;&lt;property id=&quot;20148&quot; value=&quot;5&quot;/&gt;&lt;property id=&quot;20300&quot; value=&quot;Slide 7 - &amp;quot;Krannert Project Team&amp;quot;&quot;/&gt;&lt;property id=&quot;20307&quot; value=&quot;460&quot;/&gt;&lt;/object&gt;&lt;/object&gt;&lt;/object&gt;&lt;/database&gt;"/>
  <p:tag name="SECTOMILLISECCONVERTED" val="1"/>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DINH_PPT_Template">
  <a:themeElements>
    <a:clrScheme name="pdininth house presentation template 1">
      <a:dk1>
        <a:srgbClr val="01525C"/>
      </a:dk1>
      <a:lt1>
        <a:srgbClr val="FFFFFF"/>
      </a:lt1>
      <a:dk2>
        <a:srgbClr val="FFFFFF"/>
      </a:dk2>
      <a:lt2>
        <a:srgbClr val="A19589"/>
      </a:lt2>
      <a:accent1>
        <a:srgbClr val="018F9A"/>
      </a:accent1>
      <a:accent2>
        <a:srgbClr val="7F9D01"/>
      </a:accent2>
      <a:accent3>
        <a:srgbClr val="FFFFFF"/>
      </a:accent3>
      <a:accent4>
        <a:srgbClr val="01454D"/>
      </a:accent4>
      <a:accent5>
        <a:srgbClr val="AAC6CA"/>
      </a:accent5>
      <a:accent6>
        <a:srgbClr val="728E01"/>
      </a:accent6>
      <a:hlink>
        <a:srgbClr val="9DD201"/>
      </a:hlink>
      <a:folHlink>
        <a:srgbClr val="BF5601"/>
      </a:folHlink>
    </a:clrScheme>
    <a:fontScheme name="pdininth house presentation template">
      <a:majorFont>
        <a:latin typeface="Georgi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1313" marR="0" indent="-341313" algn="l" defTabSz="912813" rtl="0" eaLnBrk="1" fontAlgn="base" latinLnBrk="0" hangingPunct="1">
          <a:lnSpc>
            <a:spcPct val="100000"/>
          </a:lnSpc>
          <a:spcBef>
            <a:spcPct val="20000"/>
          </a:spcBef>
          <a:spcAft>
            <a:spcPct val="0"/>
          </a:spcAft>
          <a:buClr>
            <a:schemeClr val="accent1"/>
          </a:buClr>
          <a:buSzTx/>
          <a:buFont typeface="Wingdings" pitchFamily="2" charset="2"/>
          <a:buChar char="§"/>
          <a:tabLst/>
          <a:defRPr kumimoji="0" lang="en-US" sz="1600" b="0" i="0" u="none" strike="noStrike" cap="none" normalizeH="0" baseline="0" smtClean="0">
            <a:ln>
              <a:noFill/>
            </a:ln>
            <a:solidFill>
              <a:srgbClr val="FFFFFF"/>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1313" marR="0" indent="-341313" algn="l" defTabSz="912813" rtl="0" eaLnBrk="1" fontAlgn="base" latinLnBrk="0" hangingPunct="1">
          <a:lnSpc>
            <a:spcPct val="100000"/>
          </a:lnSpc>
          <a:spcBef>
            <a:spcPct val="20000"/>
          </a:spcBef>
          <a:spcAft>
            <a:spcPct val="0"/>
          </a:spcAft>
          <a:buClr>
            <a:schemeClr val="accent1"/>
          </a:buClr>
          <a:buSzTx/>
          <a:buFont typeface="Wingdings" pitchFamily="2" charset="2"/>
          <a:buChar char="§"/>
          <a:tabLst/>
          <a:defRPr kumimoji="0" lang="en-US" sz="1600" b="0" i="0" u="none" strike="noStrike" cap="none" normalizeH="0" baseline="0" smtClean="0">
            <a:ln>
              <a:noFill/>
            </a:ln>
            <a:solidFill>
              <a:srgbClr val="FFFFFF"/>
            </a:solidFill>
            <a:effectLst/>
            <a:latin typeface="Arial" charset="0"/>
            <a:cs typeface="Arial" charset="0"/>
          </a:defRPr>
        </a:defPPr>
      </a:lstStyle>
    </a:lnDef>
  </a:objectDefaults>
  <a:extraClrSchemeLst>
    <a:extraClrScheme>
      <a:clrScheme name="pdininth house presentation template 1">
        <a:dk1>
          <a:srgbClr val="01525C"/>
        </a:dk1>
        <a:lt1>
          <a:srgbClr val="FFFFFF"/>
        </a:lt1>
        <a:dk2>
          <a:srgbClr val="FFFFFF"/>
        </a:dk2>
        <a:lt2>
          <a:srgbClr val="A19589"/>
        </a:lt2>
        <a:accent1>
          <a:srgbClr val="018F9A"/>
        </a:accent1>
        <a:accent2>
          <a:srgbClr val="7F9D01"/>
        </a:accent2>
        <a:accent3>
          <a:srgbClr val="FFFFFF"/>
        </a:accent3>
        <a:accent4>
          <a:srgbClr val="01454D"/>
        </a:accent4>
        <a:accent5>
          <a:srgbClr val="AAC6CA"/>
        </a:accent5>
        <a:accent6>
          <a:srgbClr val="728E01"/>
        </a:accent6>
        <a:hlink>
          <a:srgbClr val="9DD201"/>
        </a:hlink>
        <a:folHlink>
          <a:srgbClr val="BF5601"/>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
  <TotalTime>3734</TotalTime>
  <Words>3719</Words>
  <Application>Microsoft Macintosh PowerPoint</Application>
  <PresentationFormat>On-screen Show (4:3)</PresentationFormat>
  <Paragraphs>583</Paragraphs>
  <Slides>28</Slides>
  <Notes>23</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Module</vt:lpstr>
      <vt:lpstr>PDINH_PPT_Template</vt:lpstr>
      <vt:lpstr>Engaging and Developing High Potentials Throughout Their Careers:  From the Classroom to the Boardroom</vt:lpstr>
      <vt:lpstr>Objectives</vt:lpstr>
      <vt:lpstr>PowerPoint Presentation</vt:lpstr>
      <vt:lpstr>Differentiating Performance and Potential</vt:lpstr>
      <vt:lpstr>Why Do We Need a New Approach to High Potentials?</vt:lpstr>
      <vt:lpstr>Why Do We Need a New Approach to High Potentials?</vt:lpstr>
      <vt:lpstr>Why Do We Need a New Approach to High Potentials?</vt:lpstr>
      <vt:lpstr>High-Potential Experience Cycle™</vt:lpstr>
      <vt:lpstr>Step 1: Plan for the Future</vt:lpstr>
      <vt:lpstr>Step 2: Identifying High Potentials: How Difficult Is This?</vt:lpstr>
      <vt:lpstr>Step 2: Identify High Potentials</vt:lpstr>
      <vt:lpstr>Step 3: Develop and Prepare for Future Roles</vt:lpstr>
      <vt:lpstr>Over 25% 0f High Potentials at Risk of Derailment3,9</vt:lpstr>
      <vt:lpstr>PowerPoint Presentation</vt:lpstr>
      <vt:lpstr>Reasons High Potentials  May Not Be Good Learners . . .</vt:lpstr>
      <vt:lpstr>High Potentials Need a  Different Approach to Maximize Learning</vt:lpstr>
      <vt:lpstr>Provide Four Types of  Valuable Learning Experiences</vt:lpstr>
      <vt:lpstr>Step 4: Transition into New Roles: Major Risks</vt:lpstr>
      <vt:lpstr>Step 4: Transition into New Roles</vt:lpstr>
      <vt:lpstr>Step 5: Manage the Broader Context</vt:lpstr>
      <vt:lpstr>Where Will You Take Action?</vt:lpstr>
      <vt:lpstr>Where Will Krannert Take Action?</vt:lpstr>
      <vt:lpstr>Launching Tomorrow’s Business Leaders: Engagement and Development</vt:lpstr>
      <vt:lpstr>Background and Goals of the Initiative</vt:lpstr>
      <vt:lpstr>What do organizations do?  (Best Practices in Human Capital Management)</vt:lpstr>
      <vt:lpstr>Engaging Coaches</vt:lpstr>
      <vt:lpstr>Krannert Competencies (back)</vt:lpstr>
      <vt:lpstr>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Registering For Classes</dc:title>
  <dc:creator>Danielle Davis</dc:creator>
  <cp:lastModifiedBy>Brad Alge</cp:lastModifiedBy>
  <cp:revision>200</cp:revision>
  <dcterms:created xsi:type="dcterms:W3CDTF">2011-06-05T01:56:01Z</dcterms:created>
  <dcterms:modified xsi:type="dcterms:W3CDTF">2011-09-23T10:24:43Z</dcterms:modified>
</cp:coreProperties>
</file>