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16" r:id="rId4"/>
    <p:sldMasterId id="2147483929" r:id="rId5"/>
    <p:sldMasterId id="2147483936" r:id="rId6"/>
  </p:sldMasterIdLst>
  <p:notesMasterIdLst>
    <p:notesMasterId r:id="rId24"/>
  </p:notesMasterIdLst>
  <p:handoutMasterIdLst>
    <p:handoutMasterId r:id="rId25"/>
  </p:handoutMasterIdLst>
  <p:sldIdLst>
    <p:sldId id="345" r:id="rId7"/>
    <p:sldId id="2141412090" r:id="rId8"/>
    <p:sldId id="2141412115" r:id="rId9"/>
    <p:sldId id="2141412116" r:id="rId10"/>
    <p:sldId id="2141412117" r:id="rId11"/>
    <p:sldId id="2141412118" r:id="rId12"/>
    <p:sldId id="2141412102" r:id="rId13"/>
    <p:sldId id="2141412104" r:id="rId14"/>
    <p:sldId id="2141412119" r:id="rId15"/>
    <p:sldId id="2141412121" r:id="rId16"/>
    <p:sldId id="2141412120" r:id="rId17"/>
    <p:sldId id="2141412122" r:id="rId18"/>
    <p:sldId id="1668" r:id="rId19"/>
    <p:sldId id="2141412123" r:id="rId20"/>
    <p:sldId id="2141412124" r:id="rId21"/>
    <p:sldId id="2141412114" r:id="rId22"/>
    <p:sldId id="2141412112" r:id="rId23"/>
  </p:sldIdLst>
  <p:sldSz cx="9144000" cy="5143500" type="screen16x9"/>
  <p:notesSz cx="6858000" cy="9144000"/>
  <p:defaultTextStyle>
    <a:defPPr>
      <a:defRPr lang="ja-JP"/>
    </a:defPPr>
    <a:lvl1pPr marL="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5E4F87-A273-4FC0-ACEF-7F986D879A78}">
          <p14:sldIdLst>
            <p14:sldId id="345"/>
            <p14:sldId id="2141412090"/>
            <p14:sldId id="2141412115"/>
            <p14:sldId id="2141412116"/>
            <p14:sldId id="2141412117"/>
            <p14:sldId id="2141412118"/>
            <p14:sldId id="2141412102"/>
            <p14:sldId id="2141412104"/>
            <p14:sldId id="2141412119"/>
            <p14:sldId id="2141412121"/>
            <p14:sldId id="2141412120"/>
            <p14:sldId id="2141412122"/>
            <p14:sldId id="1668"/>
            <p14:sldId id="2141412123"/>
            <p14:sldId id="2141412124"/>
            <p14:sldId id="2141412114"/>
            <p14:sldId id="21414121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CC"/>
    <a:srgbClr val="00A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5AFB3-EFE0-46D5-90C0-90FE12B7BA65}" v="407" dt="2022-02-16T20:58:48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 autoAdjust="0"/>
    <p:restoredTop sz="95794"/>
  </p:normalViewPr>
  <p:slideViewPr>
    <p:cSldViewPr snapToGrid="0" snapToObjects="1">
      <p:cViewPr varScale="1">
        <p:scale>
          <a:sx n="119" d="100"/>
          <a:sy n="119" d="100"/>
        </p:scale>
        <p:origin x="192" y="5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03C6CC-80A3-4AEB-BAB5-0619CF1DE4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125EA-5F28-4660-9080-6A84E448AC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0DECA-C4E1-40F7-85AA-5DABFB8F12B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7C88F-A76E-4DA8-8537-B3E3554AA9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52637-5FA8-47C7-93A4-8688D7202D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A16D4-DB55-49FA-8811-E006A8EE8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384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AF80-8E64-1449-A507-DEF7889028E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2AF1-B199-1E4C-9BB3-C837952B8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234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CA564-CA25-42C2-A2BB-6A9906556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9150"/>
            <a:ext cx="15113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77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98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1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EE4053E-70DA-4D89-A7F8-9FB7F356A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14D88791-73F2-F440-8761-F160EAF9D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839" y="212254"/>
            <a:ext cx="6967171" cy="37762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 b="1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</a:t>
            </a:r>
            <a:endParaRPr kumimoji="1" lang="ja-JP" altLang="en-US" dirty="0"/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B7E9C41C-2D9E-1143-9A80-90A5E9AC29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1348" y="802131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AAAAAAAAAAAAAAAAAAAAAAAAAAAAAAAAAAAAAAAAAAAAAAAAAAAAAAAAAAAAA</a:t>
            </a:r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52A79B1-5989-4876-B48F-689FA5431454}"/>
              </a:ext>
            </a:extLst>
          </p:cNvPr>
          <p:cNvSpPr/>
          <p:nvPr userDrawn="1"/>
        </p:nvSpPr>
        <p:spPr>
          <a:xfrm>
            <a:off x="8888177" y="212254"/>
            <a:ext cx="32400" cy="8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E5995952-0FC9-4C33-8280-67B3AD8034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839" y="574894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215BB5C-A7F9-4925-B9A6-CAFAD796ED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15821"/>
            <a:ext cx="1320931" cy="9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4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85770B79-3D17-4BB9-A4F2-EA87D08AC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14D88791-73F2-F440-8761-F160EAF9D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839" y="212254"/>
            <a:ext cx="6967171" cy="37762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 b="1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</a:t>
            </a:r>
            <a:endParaRPr kumimoji="1" lang="ja-JP" altLang="en-US" dirty="0"/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B7E9C41C-2D9E-1143-9A80-90A5E9AC29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1348" y="935758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AAAAAAAAAAAAAAAAAAAAAAAAAAAAAAAAAAAAAAAAAAAAAAAAAAAAAAAAAAAAA</a:t>
            </a:r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52A79B1-5989-4876-B48F-689FA5431454}"/>
              </a:ext>
            </a:extLst>
          </p:cNvPr>
          <p:cNvSpPr/>
          <p:nvPr userDrawn="1"/>
        </p:nvSpPr>
        <p:spPr>
          <a:xfrm>
            <a:off x="8888177" y="212254"/>
            <a:ext cx="32400" cy="96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E5995952-0FC9-4C33-8280-67B3AD8034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839" y="574894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</a:t>
            </a:r>
            <a:endParaRPr kumimoji="1" lang="ja-JP" altLang="en-US" dirty="0"/>
          </a:p>
        </p:txBody>
      </p: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A0340EC0-E516-4013-8E09-B7DA0837E1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6839" y="755326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76D2EA2-E328-4F74-9EFC-14AE208A62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15821"/>
            <a:ext cx="1320931" cy="9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B246ED8-B82E-4F17-9933-5E78F0ED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14D88791-73F2-F440-8761-F160EAF9D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839" y="212254"/>
            <a:ext cx="6967171" cy="709641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 b="1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</a:t>
            </a:r>
            <a:br>
              <a:rPr kumimoji="1" lang="en-US" altLang="ja-JP" dirty="0"/>
            </a:br>
            <a:r>
              <a:rPr kumimoji="1" lang="en-US" altLang="ja-JP" dirty="0" err="1"/>
              <a:t>AAAAAAAAAAAAAAAAAAAAAAAAAAAA</a:t>
            </a:r>
            <a:endParaRPr kumimoji="1" lang="ja-JP" altLang="en-US" dirty="0"/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B7E9C41C-2D9E-1143-9A80-90A5E9AC29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1348" y="1287726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AAAAAAAAAAAAAAAAAAAAAAAAAAAAAAAAAAAAAAAAAAAAAAAAAAAAAAAAAAAAA</a:t>
            </a:r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52A79B1-5989-4876-B48F-689FA5431454}"/>
              </a:ext>
            </a:extLst>
          </p:cNvPr>
          <p:cNvSpPr/>
          <p:nvPr userDrawn="1"/>
        </p:nvSpPr>
        <p:spPr>
          <a:xfrm>
            <a:off x="8888177" y="212254"/>
            <a:ext cx="32400" cy="131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E5995952-0FC9-4C33-8280-67B3AD8034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839" y="926862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</a:t>
            </a:r>
            <a:endParaRPr kumimoji="1" lang="ja-JP" altLang="en-US" dirty="0"/>
          </a:p>
        </p:txBody>
      </p: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A0340EC0-E516-4013-8E09-B7DA0837E1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6839" y="1107294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3BF6AD7-298E-4BAF-B6DC-27CFD914B8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15821"/>
            <a:ext cx="1320931" cy="9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9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DC8AE5F0-88B4-8949-BFBC-4877D77D2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639" y="645564"/>
            <a:ext cx="7414622" cy="4504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</a:t>
            </a:r>
            <a:endParaRPr kumimoji="1" lang="ja-JP" altLang="en-US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F2BD312F-E0C2-3548-95A0-DA3DB557D3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3775" y="1480979"/>
            <a:ext cx="7420486" cy="336084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514350" indent="-514350" algn="l">
              <a:lnSpc>
                <a:spcPct val="100000"/>
              </a:lnSpc>
              <a:buFont typeface="+mj-lt"/>
              <a:buAutoNum type="arabicPeriod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</a:t>
            </a:r>
          </a:p>
          <a:p>
            <a:r>
              <a:rPr kumimoji="1" lang="en-US" altLang="ja-JP" dirty="0"/>
              <a:t>AAAAAAAAAAAAA</a:t>
            </a:r>
          </a:p>
          <a:p>
            <a:r>
              <a:rPr kumimoji="1" lang="en-US" altLang="ja-JP" dirty="0"/>
              <a:t>AAAAAAAAAAAAA</a:t>
            </a:r>
          </a:p>
          <a:p>
            <a:r>
              <a:rPr kumimoji="1" lang="en-US" altLang="ja-JP" dirty="0"/>
              <a:t>AAAAAAAAAAAAA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83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4B7E579-A4B8-41A3-9018-40D6C41B4CF2}"/>
              </a:ext>
            </a:extLst>
          </p:cNvPr>
          <p:cNvSpPr/>
          <p:nvPr userDrawn="1"/>
        </p:nvSpPr>
        <p:spPr>
          <a:xfrm>
            <a:off x="0" y="-1"/>
            <a:ext cx="9144000" cy="762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8003825-D573-4F2C-8F39-49E67D4D41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15" y="155766"/>
            <a:ext cx="7414622" cy="4504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240EE1-830E-47AC-9D58-B8D981F7843E}"/>
              </a:ext>
            </a:extLst>
          </p:cNvPr>
          <p:cNvSpPr txBox="1">
            <a:spLocks/>
          </p:cNvSpPr>
          <p:nvPr userDrawn="1"/>
        </p:nvSpPr>
        <p:spPr>
          <a:xfrm>
            <a:off x="251023" y="4930998"/>
            <a:ext cx="2598503" cy="2217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ja-JP" sz="800" b="0" dirty="0">
                <a:solidFill>
                  <a:schemeClr val="tx1"/>
                </a:solidFill>
              </a:rPr>
              <a:t>SUBARU CORPORATION</a:t>
            </a: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76F574CB-F8C0-4F32-B8EB-DF524A848C60}"/>
              </a:ext>
            </a:extLst>
          </p:cNvPr>
          <p:cNvSpPr txBox="1">
            <a:spLocks/>
          </p:cNvSpPr>
          <p:nvPr userDrawn="1"/>
        </p:nvSpPr>
        <p:spPr>
          <a:xfrm>
            <a:off x="3272749" y="4943698"/>
            <a:ext cx="2598503" cy="2217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800" b="0" dirty="0">
                <a:solidFill>
                  <a:schemeClr val="tx1"/>
                </a:solidFill>
              </a:rPr>
              <a:t>Confidential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137FAF-0AF9-415B-A248-0C6E66C57F90}"/>
              </a:ext>
            </a:extLst>
          </p:cNvPr>
          <p:cNvSpPr/>
          <p:nvPr userDrawn="1"/>
        </p:nvSpPr>
        <p:spPr>
          <a:xfrm>
            <a:off x="363252" y="200999"/>
            <a:ext cx="324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1"/>
              </a:solidFill>
            </a:endParaRPr>
          </a:p>
        </p:txBody>
      </p:sp>
      <p:sp>
        <p:nvSpPr>
          <p:cNvPr id="10" name="スライド番号プレースホルダー 7">
            <a:extLst>
              <a:ext uri="{FF2B5EF4-FFF2-40B4-BE49-F238E27FC236}">
                <a16:creationId xmlns:a16="http://schemas.microsoft.com/office/drawing/2014/main" id="{7382086A-3DE1-4FC5-92ED-AD9C342AA75F}"/>
              </a:ext>
            </a:extLst>
          </p:cNvPr>
          <p:cNvSpPr txBox="1">
            <a:spLocks/>
          </p:cNvSpPr>
          <p:nvPr userDrawn="1"/>
        </p:nvSpPr>
        <p:spPr>
          <a:xfrm>
            <a:off x="8377382" y="4972050"/>
            <a:ext cx="535709" cy="1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685800" rtl="0" eaLnBrk="1" latinLnBrk="0" hangingPunct="1">
              <a:defRPr kumimoji="1" sz="1200" kern="1200">
                <a:solidFill>
                  <a:schemeClr val="bg2">
                    <a:lumMod val="10000"/>
                  </a:schemeClr>
                </a:solidFill>
                <a:latin typeface="+mn-lt"/>
                <a:ea typeface="DCAiLine Std W5" pitchFamily="82" charset="-128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4A493A-48A7-6244-B5CF-300DFE89F032}" type="slidenum">
              <a:rPr lang="ja-JP" altLang="en-US" sz="800" smtClean="0">
                <a:latin typeface="+mn-lt"/>
                <a:ea typeface="+mn-ea"/>
              </a:rPr>
              <a:pPr/>
              <a:t>‹#›</a:t>
            </a:fld>
            <a:endParaRPr lang="ja-JP" altLang="en-US" sz="8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9431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686AD2A8-0011-464F-8650-C3586E7B2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619" y="1928910"/>
            <a:ext cx="8626763" cy="59055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87A6DB-8DB7-4D36-92E9-C04EEC853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3526" y="3087300"/>
            <a:ext cx="1836949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44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20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405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354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22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77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2334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116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854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062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073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993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61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710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9532" y="754857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257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465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598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585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5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14D88791-73F2-F440-8761-F160EAF9D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839" y="212255"/>
            <a:ext cx="6967172" cy="709641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</a:t>
            </a:r>
            <a:br>
              <a:rPr kumimoji="1" lang="en-US" altLang="ja-JP" dirty="0"/>
            </a:br>
            <a:r>
              <a:rPr kumimoji="1" lang="en-US" altLang="ja-JP" dirty="0" err="1"/>
              <a:t>AAAAAAAAAAAAAAAAAAAAAAAAAAAA</a:t>
            </a:r>
            <a:endParaRPr kumimoji="1" lang="ja-JP" altLang="en-US" dirty="0"/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B7E9C41C-2D9E-1143-9A80-90A5E9AC29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1348" y="1287728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AAAAAAAAAAAAAAAAAAAAAAAAAAAAAAAAAAAAAAAAAAAAAAAAAAAAAAAAAAAAA</a:t>
            </a:r>
            <a:endParaRPr kumimoji="1" lang="ja-JP" altLang="en-US" dirty="0"/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E5995952-0FC9-4C33-8280-67B3AD8034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840" y="926864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</a:t>
            </a:r>
            <a:endParaRPr kumimoji="1" lang="ja-JP" altLang="en-US" dirty="0"/>
          </a:p>
        </p:txBody>
      </p: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A0340EC0-E516-4013-8E09-B7DA0837E1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6840" y="1107296"/>
            <a:ext cx="6972662" cy="202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AAAAAAAAAAAAAAAAAAAAAAAAAAAAAAAAAAAAAAAAAAAAAAAAAAA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48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3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3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25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26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60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17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 descr="2007_PPT_18">
            <a:extLst>
              <a:ext uri="{FF2B5EF4-FFF2-40B4-BE49-F238E27FC236}">
                <a16:creationId xmlns:a16="http://schemas.microsoft.com/office/drawing/2014/main" id="{02B50C17-DC68-4E45-967B-FA6D422B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4288"/>
            <a:ext cx="91408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0D0E5B2E-3437-467C-AE19-D201FF7116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9150"/>
            <a:ext cx="15113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7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770B5F85-8DF4-4145-9671-991EE8DDE2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1" y="4923235"/>
            <a:ext cx="2951163" cy="18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0" rIns="67500" bIns="27000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50000"/>
              </a:spcBef>
              <a:defRPr/>
            </a:pPr>
            <a:r>
              <a:rPr lang="en-US" altLang="ja-JP" sz="1050" b="1" dirty="0">
                <a:solidFill>
                  <a:srgbClr val="FF0000"/>
                </a:solidFill>
              </a:rPr>
              <a:t>Confidential</a:t>
            </a:r>
            <a:r>
              <a:rPr lang="en-US" altLang="ja-JP" sz="1050" dirty="0"/>
              <a:t> 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977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64895"/>
            <a:ext cx="1981200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4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64895"/>
            <a:ext cx="1981200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5" descr="2007_PPT_15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08"/>
          <a:stretch>
            <a:fillRect/>
          </a:stretch>
        </p:blipFill>
        <p:spPr bwMode="auto">
          <a:xfrm>
            <a:off x="3176" y="1"/>
            <a:ext cx="9140825" cy="60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5938838" y="4924426"/>
            <a:ext cx="2125662" cy="18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0" rIns="67500" bIns="27000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50000"/>
              </a:spcBef>
              <a:defRPr/>
            </a:pPr>
            <a:r>
              <a:rPr lang="en-US" altLang="ja-JP" sz="1050" dirty="0"/>
              <a:t>Confidence in Motion </a:t>
            </a:r>
            <a:endParaRPr lang="ja-JP" altLang="en-US" sz="1050" dirty="0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265865" y="1"/>
            <a:ext cx="863600" cy="3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defRPr/>
            </a:pPr>
            <a:fld id="{4C6ED3F8-9DBE-4939-81CB-5AC49A11B4BE}" type="slidenum">
              <a:rPr lang="ja-JP" altLang="en-US" sz="1500" b="1" smtClean="0">
                <a:latin typeface="ＭＳ Ｐゴシック" pitchFamily="50" charset="-128"/>
              </a:rPr>
              <a:pPr eaLnBrk="1" fontAlgn="base" hangingPunct="1">
                <a:defRPr/>
              </a:pPr>
              <a:t>‹#›</a:t>
            </a:fld>
            <a:endParaRPr lang="en-US" altLang="ja-JP" sz="1500" b="1" dirty="0">
              <a:latin typeface="ＭＳ Ｐゴシック" pitchFamily="50" charset="-128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380201" y="4843911"/>
            <a:ext cx="2951163" cy="18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0" rIns="67500" bIns="27000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50000"/>
              </a:spcBef>
              <a:defRPr/>
            </a:pPr>
            <a:r>
              <a:rPr lang="en-US" altLang="ja-JP" sz="1050" b="1" dirty="0">
                <a:solidFill>
                  <a:srgbClr val="FF0000"/>
                </a:solidFill>
              </a:rPr>
              <a:t>Confidential</a:t>
            </a:r>
            <a:r>
              <a:rPr lang="en-US" altLang="ja-JP" sz="1050" dirty="0"/>
              <a:t> </a:t>
            </a:r>
            <a:endParaRPr lang="ja-JP" altLang="en-US" sz="1050" dirty="0"/>
          </a:p>
        </p:txBody>
      </p:sp>
      <p:sp>
        <p:nvSpPr>
          <p:cNvPr id="2" name="MSIPCMContentMarking" descr="{&quot;HashCode&quot;:1043021437,&quot;Placement&quot;:&quot;Footer&quot;,&quot;Top&quot;:522.0343,&quot;Left&quot;:0.0,&quot;SlideWidth&quot;:960,&quot;SlideHeight&quot;:540}">
            <a:extLst>
              <a:ext uri="{FF2B5EF4-FFF2-40B4-BE49-F238E27FC236}">
                <a16:creationId xmlns:a16="http://schemas.microsoft.com/office/drawing/2014/main" id="{1BCD1C9E-A3AB-4615-A33F-2F74CB74DBF0}"/>
              </a:ext>
            </a:extLst>
          </p:cNvPr>
          <p:cNvSpPr txBox="1"/>
          <p:nvPr userDrawn="1"/>
        </p:nvSpPr>
        <p:spPr>
          <a:xfrm>
            <a:off x="0" y="5011773"/>
            <a:ext cx="5312564" cy="9233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  <a:latin typeface="Calibri" panose="020F0502020204030204" pitchFamily="34" charset="0"/>
              </a:rPr>
              <a:t>Information in this document is provided by Subaru of Indiana Automotive for internal use only.  Use or distribution of this document outside of SIA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52008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hyperlink" Target="http://www.usitc.gov/publication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hyperlink" Target="http://www.usitc.gov/publications/" TargetMode="Externa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baru-sia Logo">
            <a:extLst>
              <a:ext uri="{FF2B5EF4-FFF2-40B4-BE49-F238E27FC236}">
                <a16:creationId xmlns:a16="http://schemas.microsoft.com/office/drawing/2014/main" id="{BE540083-D748-4248-9E2E-5DE24F38B2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26467"/>
            <a:ext cx="3750733" cy="833967"/>
          </a:xfrm>
          <a:prstGeom prst="rect">
            <a:avLst/>
          </a:prstGeom>
          <a:noFill/>
        </p:spPr>
      </p:pic>
      <p:pic>
        <p:nvPicPr>
          <p:cNvPr id="7" name="Picture 6" descr="Subaru Plant Sky image">
            <a:extLst>
              <a:ext uri="{FF2B5EF4-FFF2-40B4-BE49-F238E27FC236}">
                <a16:creationId xmlns:a16="http://schemas.microsoft.com/office/drawing/2014/main" id="{AB5B2CED-0EE0-48AD-A5C6-4EAAE15BC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2" b="15134"/>
          <a:stretch/>
        </p:blipFill>
        <p:spPr>
          <a:xfrm>
            <a:off x="0" y="0"/>
            <a:ext cx="9144000" cy="5164036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F052F8-58DC-47D5-92EB-F8F26968F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1483" y="1106832"/>
            <a:ext cx="6972662" cy="202507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18, 2022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E11483-BFB9-4553-94ED-2361AC1B3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1483" y="734498"/>
            <a:ext cx="6972662" cy="383652"/>
          </a:xfrm>
        </p:spPr>
        <p:txBody>
          <a:bodyPr/>
          <a:lstStyle/>
          <a:p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Supply Chain Disruption </a:t>
            </a:r>
            <a:endParaRPr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20E842-DA2C-433C-9850-B0CDF786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828" y="0"/>
            <a:ext cx="6967172" cy="762530"/>
          </a:xfrm>
        </p:spPr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“Buddy” Penquite, Jr.</a:t>
            </a: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Sr. Manager – Supplier Management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9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yesightTake Rate chart">
            <a:extLst>
              <a:ext uri="{FF2B5EF4-FFF2-40B4-BE49-F238E27FC236}">
                <a16:creationId xmlns:a16="http://schemas.microsoft.com/office/drawing/2014/main" id="{4B65480B-A580-46FA-BCEE-59173DFED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2" y="1095175"/>
            <a:ext cx="5815086" cy="3487505"/>
          </a:xfrm>
          <a:prstGeom prst="rect">
            <a:avLst/>
          </a:prstGeom>
        </p:spPr>
      </p:pic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2E0AF-DDB1-4F59-81BD-F9507933AB39}"/>
              </a:ext>
            </a:extLst>
          </p:cNvPr>
          <p:cNvSpPr txBox="1"/>
          <p:nvPr/>
        </p:nvSpPr>
        <p:spPr>
          <a:xfrm>
            <a:off x="42334" y="633510"/>
            <a:ext cx="532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Eyesight – Focused Issue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5FF93D8-D892-4EF3-AA57-52F9721C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82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&amp; Demand Shift </a:t>
            </a:r>
          </a:p>
        </p:txBody>
      </p:sp>
      <p:pic>
        <p:nvPicPr>
          <p:cNvPr id="3" name="Picture 2" descr="Decorative image: EyeSight Driver Assist Technology ">
            <a:extLst>
              <a:ext uri="{FF2B5EF4-FFF2-40B4-BE49-F238E27FC236}">
                <a16:creationId xmlns:a16="http://schemas.microsoft.com/office/drawing/2014/main" id="{A30AB7C7-C982-4E0E-B14B-437D4BC41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328" y="715962"/>
            <a:ext cx="3070673" cy="1572119"/>
          </a:xfrm>
          <a:prstGeom prst="rect">
            <a:avLst/>
          </a:prstGeom>
        </p:spPr>
      </p:pic>
      <p:cxnSp>
        <p:nvCxnSpPr>
          <p:cNvPr id="5" name="Straight Connector 4" descr="Decorative image">
            <a:extLst>
              <a:ext uri="{FF2B5EF4-FFF2-40B4-BE49-F238E27FC236}">
                <a16:creationId xmlns:a16="http://schemas.microsoft.com/office/drawing/2014/main" id="{D8B5CF4C-72B7-447E-AB5E-416D7CCBA7C0}"/>
              </a:ext>
            </a:extLst>
          </p:cNvPr>
          <p:cNvCxnSpPr/>
          <p:nvPr/>
        </p:nvCxnSpPr>
        <p:spPr bwMode="auto">
          <a:xfrm flipV="1">
            <a:off x="2150534" y="1920294"/>
            <a:ext cx="0" cy="20912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7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 descr="Decorative image">
            <a:extLst>
              <a:ext uri="{FF2B5EF4-FFF2-40B4-BE49-F238E27FC236}">
                <a16:creationId xmlns:a16="http://schemas.microsoft.com/office/drawing/2014/main" id="{360FAC57-B9F9-42F0-B74B-0B0ECD3D1BCF}"/>
              </a:ext>
            </a:extLst>
          </p:cNvPr>
          <p:cNvCxnSpPr/>
          <p:nvPr/>
        </p:nvCxnSpPr>
        <p:spPr bwMode="auto">
          <a:xfrm flipV="1">
            <a:off x="4047067" y="1666294"/>
            <a:ext cx="0" cy="23452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7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606808-BB10-4A6C-B2D8-09448B2AFB20}"/>
              </a:ext>
            </a:extLst>
          </p:cNvPr>
          <p:cNvSpPr txBox="1"/>
          <p:nvPr/>
        </p:nvSpPr>
        <p:spPr>
          <a:xfrm>
            <a:off x="2148415" y="3535373"/>
            <a:ext cx="11514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Model </a:t>
            </a:r>
          </a:p>
          <a:p>
            <a:r>
              <a:rPr lang="en-US" dirty="0"/>
              <a:t>Change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30C51-4A1C-4F2F-9251-16A6BFA778AB}"/>
              </a:ext>
            </a:extLst>
          </p:cNvPr>
          <p:cNvSpPr txBox="1"/>
          <p:nvPr/>
        </p:nvSpPr>
        <p:spPr>
          <a:xfrm>
            <a:off x="4042827" y="3535373"/>
            <a:ext cx="11514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Model </a:t>
            </a:r>
          </a:p>
          <a:p>
            <a:r>
              <a:rPr lang="en-US" dirty="0"/>
              <a:t>Change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30B8E-B8C8-4AE4-94DA-15F0ED9E0EB9}"/>
              </a:ext>
            </a:extLst>
          </p:cNvPr>
          <p:cNvSpPr txBox="1"/>
          <p:nvPr/>
        </p:nvSpPr>
        <p:spPr>
          <a:xfrm>
            <a:off x="6073327" y="2576086"/>
            <a:ext cx="3070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Focus for Subaru was to have top level Collision prevention system.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9 years went from 0 to 100% take rate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yesight - focused issue chart">
            <a:extLst>
              <a:ext uri="{FF2B5EF4-FFF2-40B4-BE49-F238E27FC236}">
                <a16:creationId xmlns:a16="http://schemas.microsoft.com/office/drawing/2014/main" id="{4B65480B-A580-46FA-BCEE-59173DFED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4" y="940562"/>
            <a:ext cx="3118667" cy="1870371"/>
          </a:xfrm>
          <a:prstGeom prst="rect">
            <a:avLst/>
          </a:prstGeom>
        </p:spPr>
      </p:pic>
      <p:pic>
        <p:nvPicPr>
          <p:cNvPr id="8" name="Picture 7" descr="Service Volume for Windshields">
            <a:extLst>
              <a:ext uri="{FF2B5EF4-FFF2-40B4-BE49-F238E27FC236}">
                <a16:creationId xmlns:a16="http://schemas.microsoft.com/office/drawing/2014/main" id="{5F09C766-E9E5-45F5-8E5C-56697940D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997" y="1975833"/>
            <a:ext cx="6497904" cy="3167668"/>
          </a:xfrm>
          <a:prstGeom prst="rect">
            <a:avLst/>
          </a:prstGeom>
        </p:spPr>
      </p:pic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2E0AF-DDB1-4F59-81BD-F9507933AB39}"/>
              </a:ext>
            </a:extLst>
          </p:cNvPr>
          <p:cNvSpPr txBox="1"/>
          <p:nvPr/>
        </p:nvSpPr>
        <p:spPr>
          <a:xfrm>
            <a:off x="42334" y="633510"/>
            <a:ext cx="649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Eyesight – Focused Issue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				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Tenfold increase service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 							Why? 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5FF93D8-D892-4EF3-AA57-52F9721C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82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&amp; Demand Shift </a:t>
            </a:r>
          </a:p>
        </p:txBody>
      </p:sp>
      <p:pic>
        <p:nvPicPr>
          <p:cNvPr id="3" name="Picture 2" descr="Decorative Image: EyeSight Driver Sisst Technology ">
            <a:extLst>
              <a:ext uri="{FF2B5EF4-FFF2-40B4-BE49-F238E27FC236}">
                <a16:creationId xmlns:a16="http://schemas.microsoft.com/office/drawing/2014/main" id="{A30AB7C7-C982-4E0E-B14B-437D4BC41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67" y="715962"/>
            <a:ext cx="2683934" cy="1374117"/>
          </a:xfrm>
          <a:prstGeom prst="rect">
            <a:avLst/>
          </a:prstGeom>
        </p:spPr>
      </p:pic>
      <p:sp>
        <p:nvSpPr>
          <p:cNvPr id="9" name="Oval 8" descr="Decorative image">
            <a:extLst>
              <a:ext uri="{FF2B5EF4-FFF2-40B4-BE49-F238E27FC236}">
                <a16:creationId xmlns:a16="http://schemas.microsoft.com/office/drawing/2014/main" id="{97AA5874-2C01-4D2A-9ED1-2C06F89A5EAC}"/>
              </a:ext>
            </a:extLst>
          </p:cNvPr>
          <p:cNvSpPr/>
          <p:nvPr/>
        </p:nvSpPr>
        <p:spPr bwMode="auto">
          <a:xfrm rot="3304220">
            <a:off x="1222131" y="1543717"/>
            <a:ext cx="207342" cy="5094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7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80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2E0AF-DDB1-4F59-81BD-F9507933AB39}"/>
              </a:ext>
            </a:extLst>
          </p:cNvPr>
          <p:cNvSpPr txBox="1"/>
          <p:nvPr/>
        </p:nvSpPr>
        <p:spPr>
          <a:xfrm>
            <a:off x="42334" y="633510"/>
            <a:ext cx="6497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Eyesight – Focused Issue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Cause: Due to the Eyesight system reading through the Windshield the aftermarket depends on OEM grade glass to assure Eyesight performance.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Mitigation: (12-18 month process)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-Import glass from Japan supplier approved for Eyesight</a:t>
            </a: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-Work with the U.S. Supplier changes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	-Outsource other OEM glass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	-</a:t>
            </a: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M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ove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 SIA non-eyesight glass to another facility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	-Net increase of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 capacity for Eyesight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5FF93D8-D892-4EF3-AA57-52F9721C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82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&amp; Demand Shift </a:t>
            </a:r>
          </a:p>
        </p:txBody>
      </p:sp>
      <p:pic>
        <p:nvPicPr>
          <p:cNvPr id="3" name="Picture 2" descr="Decroative Image: EyeSight Driver Assist Technology ">
            <a:extLst>
              <a:ext uri="{FF2B5EF4-FFF2-40B4-BE49-F238E27FC236}">
                <a16:creationId xmlns:a16="http://schemas.microsoft.com/office/drawing/2014/main" id="{A30AB7C7-C982-4E0E-B14B-437D4BC4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67" y="715962"/>
            <a:ext cx="2683934" cy="13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1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427CE2E-1401-46BD-9961-690D6660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636" y="114399"/>
            <a:ext cx="587529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 </a:t>
            </a:r>
          </a:p>
        </p:txBody>
      </p:sp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24498-B234-40F1-8876-1823490D53BD}"/>
              </a:ext>
            </a:extLst>
          </p:cNvPr>
          <p:cNvSpPr txBox="1"/>
          <p:nvPr/>
        </p:nvSpPr>
        <p:spPr>
          <a:xfrm>
            <a:off x="-46673" y="591126"/>
            <a:ext cx="913020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Major Industries:	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~33%			Computers ~28%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	~12%						        Consumer Electronics ~13%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6" descr="Microchip Announces INICnet Technology To Simplify Automotive Infotainment  Networking with Support for Ethernet, Audio and Video Over a Single Cable |  audioXpress">
            <a:extLst>
              <a:ext uri="{FF2B5EF4-FFF2-40B4-BE49-F238E27FC236}">
                <a16:creationId xmlns:a16="http://schemas.microsoft.com/office/drawing/2014/main" id="{B6D43662-32BA-4741-A5F7-44C1D14B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75" y="3432414"/>
            <a:ext cx="2062361" cy="17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ecoartive image: Automotive ">
            <a:extLst>
              <a:ext uri="{FF2B5EF4-FFF2-40B4-BE49-F238E27FC236}">
                <a16:creationId xmlns:a16="http://schemas.microsoft.com/office/drawing/2014/main" id="{BC8C79FD-23FB-40EB-B67B-D3F262B21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5284"/>
            <a:ext cx="2194815" cy="1729249"/>
          </a:xfrm>
          <a:prstGeom prst="rect">
            <a:avLst/>
          </a:prstGeom>
        </p:spPr>
      </p:pic>
      <p:pic>
        <p:nvPicPr>
          <p:cNvPr id="1028" name="Picture 4" descr="T-Mobile's new MAX plan showcases 2.5 GHz | FierceWireless">
            <a:extLst>
              <a:ext uri="{FF2B5EF4-FFF2-40B4-BE49-F238E27FC236}">
                <a16:creationId xmlns:a16="http://schemas.microsoft.com/office/drawing/2014/main" id="{BFBCF271-EEDC-4695-B448-4992D29A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2" y="1047766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-Mobile network begins combining with Sprint, 2.5GHz 5G goes live in  Philadelphia - TmoNews">
            <a:extLst>
              <a:ext uri="{FF2B5EF4-FFF2-40B4-BE49-F238E27FC236}">
                <a16:creationId xmlns:a16="http://schemas.microsoft.com/office/drawing/2014/main" id="{C03F3E7C-1CDB-41FD-AFB0-7F474A26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84" y="1860437"/>
            <a:ext cx="2137645" cy="10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p to 15% Discount on Electronics with LankaBangla Card | Gorom Gorom">
            <a:extLst>
              <a:ext uri="{FF2B5EF4-FFF2-40B4-BE49-F238E27FC236}">
                <a16:creationId xmlns:a16="http://schemas.microsoft.com/office/drawing/2014/main" id="{EAC5FCCA-F508-403D-90E5-1CE49A5A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8" y="3312684"/>
            <a:ext cx="3529048" cy="17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corative Image: Computers">
            <a:extLst>
              <a:ext uri="{FF2B5EF4-FFF2-40B4-BE49-F238E27FC236}">
                <a16:creationId xmlns:a16="http://schemas.microsoft.com/office/drawing/2014/main" id="{1FEC035D-14B3-443A-825C-DE339A2AB1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807" y="1083143"/>
            <a:ext cx="2860727" cy="1630223"/>
          </a:xfrm>
          <a:prstGeom prst="rect">
            <a:avLst/>
          </a:prstGeom>
        </p:spPr>
      </p:pic>
      <p:pic>
        <p:nvPicPr>
          <p:cNvPr id="14" name="Picture 13" descr="Decoartive Image: Phone/Communications">
            <a:extLst>
              <a:ext uri="{FF2B5EF4-FFF2-40B4-BE49-F238E27FC236}">
                <a16:creationId xmlns:a16="http://schemas.microsoft.com/office/drawing/2014/main" id="{24D86523-CFC1-4ABA-94DC-F71FB94F0A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6585" y="1144692"/>
            <a:ext cx="1079786" cy="1756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2E0AF-DDB1-4F59-81BD-F9507933AB39}"/>
              </a:ext>
            </a:extLst>
          </p:cNvPr>
          <p:cNvSpPr txBox="1"/>
          <p:nvPr/>
        </p:nvSpPr>
        <p:spPr>
          <a:xfrm>
            <a:off x="42334" y="633510"/>
            <a:ext cx="649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Semiconductors – Expansive Issues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5FF93D8-D892-4EF3-AA57-52F9721C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82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&amp; Demand Shift </a:t>
            </a:r>
          </a:p>
        </p:txBody>
      </p:sp>
      <p:pic>
        <p:nvPicPr>
          <p:cNvPr id="4" name="Picture 3" descr="Year-over-Year Monthly Growth Percent Change in Automotive ICs, 2022-2019">
            <a:extLst>
              <a:ext uri="{FF2B5EF4-FFF2-40B4-BE49-F238E27FC236}">
                <a16:creationId xmlns:a16="http://schemas.microsoft.com/office/drawing/2014/main" id="{E6F17C55-0CA2-48BE-A443-D93FBDAD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309" y="715963"/>
            <a:ext cx="4494691" cy="37940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59298B-99E0-433B-B926-F0F0FFAD6AD8}"/>
              </a:ext>
            </a:extLst>
          </p:cNvPr>
          <p:cNvSpPr/>
          <p:nvPr/>
        </p:nvSpPr>
        <p:spPr bwMode="auto">
          <a:xfrm>
            <a:off x="5943600" y="1095174"/>
            <a:ext cx="706705" cy="3374441"/>
          </a:xfrm>
          <a:prstGeom prst="rect">
            <a:avLst/>
          </a:prstGeom>
          <a:solidFill>
            <a:srgbClr val="FF99CC">
              <a:alpha val="50196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dirty="0">
                <a:latin typeface="Arial Narrow" pitchFamily="34" charset="0"/>
                <a:ea typeface="MS PGothic" pitchFamily="34" charset="-128"/>
              </a:rPr>
              <a:t>COVID 19 Shutdown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18E6F-3672-4498-A548-8F11B27EEA2A}"/>
              </a:ext>
            </a:extLst>
          </p:cNvPr>
          <p:cNvSpPr txBox="1"/>
          <p:nvPr/>
        </p:nvSpPr>
        <p:spPr>
          <a:xfrm>
            <a:off x="4695320" y="4469615"/>
            <a:ext cx="4402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www.semiconductors.org/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Semiconductor Trade Statistics Bluebook sales data, 2020-2019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SIA OEM and Tier timeline ">
            <a:extLst>
              <a:ext uri="{FF2B5EF4-FFF2-40B4-BE49-F238E27FC236}">
                <a16:creationId xmlns:a16="http://schemas.microsoft.com/office/drawing/2014/main" id="{16A26091-7373-48B0-831C-B88737EFA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24" y="2522460"/>
            <a:ext cx="4374776" cy="107911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9F84E0E-85E7-4CF3-9F60-337CBEBD1563}"/>
              </a:ext>
            </a:extLst>
          </p:cNvPr>
          <p:cNvSpPr/>
          <p:nvPr/>
        </p:nvSpPr>
        <p:spPr bwMode="auto">
          <a:xfrm>
            <a:off x="2505133" y="1162051"/>
            <a:ext cx="1880902" cy="461666"/>
          </a:xfrm>
          <a:prstGeom prst="wedgeRoundRectCallout">
            <a:avLst>
              <a:gd name="adj1" fmla="val -8937"/>
              <a:gd name="adj2" fmla="val 262627"/>
              <a:gd name="adj3" fmla="val 16667"/>
            </a:avLst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7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PGothic" pitchFamily="34" charset="-128"/>
              </a:rPr>
              <a:t>“You cut orders”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135FBCA-7228-4A1D-9918-DF01DAD7F8F4}"/>
              </a:ext>
            </a:extLst>
          </p:cNvPr>
          <p:cNvSpPr/>
          <p:nvPr/>
        </p:nvSpPr>
        <p:spPr bwMode="auto">
          <a:xfrm>
            <a:off x="2509454" y="1162051"/>
            <a:ext cx="1880902" cy="461666"/>
          </a:xfrm>
          <a:prstGeom prst="wedgeRoundRectCallout">
            <a:avLst>
              <a:gd name="adj1" fmla="val 26551"/>
              <a:gd name="adj2" fmla="val 273404"/>
              <a:gd name="adj3" fmla="val 16667"/>
            </a:avLst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PGothic" pitchFamily="34" charset="-128"/>
              </a:rPr>
              <a:t>“You, cut orders”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33B94B0-F1F1-4A32-9E36-E82F8F024558}"/>
              </a:ext>
            </a:extLst>
          </p:cNvPr>
          <p:cNvSpPr/>
          <p:nvPr/>
        </p:nvSpPr>
        <p:spPr bwMode="auto">
          <a:xfrm>
            <a:off x="171569" y="1612161"/>
            <a:ext cx="1880902" cy="461666"/>
          </a:xfrm>
          <a:prstGeom prst="wedgeRoundRectCallout">
            <a:avLst>
              <a:gd name="adj1" fmla="val -28264"/>
              <a:gd name="adj2" fmla="val 136498"/>
              <a:gd name="adj3" fmla="val 16667"/>
            </a:avLst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7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PGothic" pitchFamily="34" charset="-128"/>
              </a:rPr>
              <a:t>“No, we didn’t”</a:t>
            </a:r>
          </a:p>
        </p:txBody>
      </p:sp>
    </p:spTree>
    <p:extLst>
      <p:ext uri="{BB962C8B-B14F-4D97-AF65-F5344CB8AC3E}">
        <p14:creationId xmlns:p14="http://schemas.microsoft.com/office/powerpoint/2010/main" val="351922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2E0AF-DDB1-4F59-81BD-F9507933AB39}"/>
              </a:ext>
            </a:extLst>
          </p:cNvPr>
          <p:cNvSpPr txBox="1"/>
          <p:nvPr/>
        </p:nvSpPr>
        <p:spPr>
          <a:xfrm>
            <a:off x="42334" y="633510"/>
            <a:ext cx="6497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Semiconductors – Expansive Issues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Cause: COVID-19 drove swift demand shift to other industries. Remote Healthcare, Remote Work, Virtual learning, etc.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Mitigation: (12 months +)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-Swap out constrained components. “Drop in” solution. 	</a:t>
            </a:r>
            <a:endParaRPr lang="en-US" altLang="ja-JP" sz="1800" dirty="0">
              <a:solidFill>
                <a:prstClr val="black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-</a:t>
            </a: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Secondary source for “identical” part.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-Minimize lead times – “pull in” parts earlier.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-</a:t>
            </a: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Get strong forecasting to adjust consumption to match 	capability.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Keypoint</a:t>
            </a: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Redesign requires minimum of 18-24 months.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5FF93D8-D892-4EF3-AA57-52F9721C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82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&amp; Demand Shift </a:t>
            </a:r>
          </a:p>
        </p:txBody>
      </p:sp>
    </p:spTree>
    <p:extLst>
      <p:ext uri="{BB962C8B-B14F-4D97-AF65-F5344CB8AC3E}">
        <p14:creationId xmlns:p14="http://schemas.microsoft.com/office/powerpoint/2010/main" val="119091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e latest numbers on the microchip shortage: N.A. chip cuts more than double">
            <a:extLst>
              <a:ext uri="{FF2B5EF4-FFF2-40B4-BE49-F238E27FC236}">
                <a16:creationId xmlns:a16="http://schemas.microsoft.com/office/drawing/2014/main" id="{DA48181F-8AB1-4B96-BF0F-E3F79FF7F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37" y="770998"/>
            <a:ext cx="5243513" cy="986859"/>
          </a:xfrm>
          <a:prstGeom prst="rect">
            <a:avLst/>
          </a:prstGeom>
        </p:spPr>
      </p:pic>
      <p:pic>
        <p:nvPicPr>
          <p:cNvPr id="9" name="Picture 8" descr="The Breakdown chart 2022">
            <a:extLst>
              <a:ext uri="{FF2B5EF4-FFF2-40B4-BE49-F238E27FC236}">
                <a16:creationId xmlns:a16="http://schemas.microsoft.com/office/drawing/2014/main" id="{AE6B331A-9BAD-4DBE-996C-076AA06E5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6" y="1757857"/>
            <a:ext cx="4642380" cy="16741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8C982-2378-4BAE-B320-99B26CF957DB}"/>
              </a:ext>
            </a:extLst>
          </p:cNvPr>
          <p:cNvSpPr txBox="1"/>
          <p:nvPr/>
        </p:nvSpPr>
        <p:spPr>
          <a:xfrm>
            <a:off x="377286" y="3385644"/>
            <a:ext cx="4402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www.autonews.com/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Dated 2/14/2022  autoforecastsolutions.com.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8AF34-B9F8-44D1-A10D-FADF174948CD}"/>
              </a:ext>
            </a:extLst>
          </p:cNvPr>
          <p:cNvSpPr txBox="1"/>
          <p:nvPr/>
        </p:nvSpPr>
        <p:spPr>
          <a:xfrm>
            <a:off x="3865147" y="4925332"/>
            <a:ext cx="4402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www.autonews.com/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Dated 12/13/2021  autoforecastsolutions.com.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 descr="The Breakdown chart 2021">
            <a:extLst>
              <a:ext uri="{FF2B5EF4-FFF2-40B4-BE49-F238E27FC236}">
                <a16:creationId xmlns:a16="http://schemas.microsoft.com/office/drawing/2014/main" id="{30C5FFDE-A3D2-4EBF-B431-A4F98D021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147" y="3326509"/>
            <a:ext cx="4920692" cy="1650563"/>
          </a:xfrm>
          <a:prstGeom prst="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3E0B4F86-E152-4836-87E5-C85B2648C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82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&amp; Demand Shift </a:t>
            </a:r>
          </a:p>
        </p:txBody>
      </p:sp>
    </p:spTree>
    <p:extLst>
      <p:ext uri="{BB962C8B-B14F-4D97-AF65-F5344CB8AC3E}">
        <p14:creationId xmlns:p14="http://schemas.microsoft.com/office/powerpoint/2010/main" val="9946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24498-B234-40F1-8876-1823490D53BD}"/>
              </a:ext>
            </a:extLst>
          </p:cNvPr>
          <p:cNvSpPr txBox="1"/>
          <p:nvPr/>
        </p:nvSpPr>
        <p:spPr>
          <a:xfrm>
            <a:off x="-2619" y="618268"/>
            <a:ext cx="908124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Key Takeaways: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Complex supply chains need multiple sources if possible.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Supplier doesn’t want to tell you about the problem.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Look for options to eliminate the constrained parts.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Utilize information from Suppliers to validate issues at a holistic level. 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Maintain collaborative environment.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Regularly meet with the supplier foster Open &amp; Honest </a:t>
            </a:r>
            <a:r>
              <a:rPr kumimoji="1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Communication.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4" descr="Decorative Image: two way">
            <a:extLst>
              <a:ext uri="{FF2B5EF4-FFF2-40B4-BE49-F238E27FC236}">
                <a16:creationId xmlns:a16="http://schemas.microsoft.com/office/drawing/2014/main" id="{C930150C-250A-41C6-B7C4-40D6F8D2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82" y="4262465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FA740B-04B4-426A-9E68-1CA125E37C53}"/>
              </a:ext>
            </a:extLst>
          </p:cNvPr>
          <p:cNvSpPr/>
          <p:nvPr/>
        </p:nvSpPr>
        <p:spPr>
          <a:xfrm>
            <a:off x="1142619" y="-971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Managing Supply Chain Disruption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5" descr="Decorative image">
            <a:extLst>
              <a:ext uri="{FF2B5EF4-FFF2-40B4-BE49-F238E27FC236}">
                <a16:creationId xmlns:a16="http://schemas.microsoft.com/office/drawing/2014/main" id="{73B9EABA-9BF8-4AED-9D81-BC517B91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1" y="3383915"/>
            <a:ext cx="1508562" cy="124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85C0C-FD9D-4AC6-B800-F76F8256C637}"/>
              </a:ext>
            </a:extLst>
          </p:cNvPr>
          <p:cNvSpPr txBox="1"/>
          <p:nvPr/>
        </p:nvSpPr>
        <p:spPr>
          <a:xfrm>
            <a:off x="574974" y="853092"/>
            <a:ext cx="77768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 101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 Development Process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Grade –vs – Automotive Grade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 Life Cycle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Supply Concept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– Scales of Economy &amp; Specialization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&amp; Demand Shift - Mitigation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ADAS &amp; IIHS – Focused Issue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 – Expansive Issue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D3CA1-1252-4A3F-AE0E-43524CFAC64B}"/>
              </a:ext>
            </a:extLst>
          </p:cNvPr>
          <p:cNvSpPr/>
          <p:nvPr/>
        </p:nvSpPr>
        <p:spPr>
          <a:xfrm>
            <a:off x="1142619" y="-971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Managing Supply Chain Disruption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7" descr="Decorative image">
            <a:extLst>
              <a:ext uri="{FF2B5EF4-FFF2-40B4-BE49-F238E27FC236}">
                <a16:creationId xmlns:a16="http://schemas.microsoft.com/office/drawing/2014/main" id="{5E1AF408-973E-45C3-8A83-C97FC8B59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39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427CE2E-1401-46BD-9961-690D6660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048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 101 </a:t>
            </a:r>
          </a:p>
        </p:txBody>
      </p:sp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24498-B234-40F1-8876-1823490D53BD}"/>
              </a:ext>
            </a:extLst>
          </p:cNvPr>
          <p:cNvSpPr txBox="1"/>
          <p:nvPr/>
        </p:nvSpPr>
        <p:spPr>
          <a:xfrm>
            <a:off x="260400" y="62643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 Development Process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 descr="Vehical Development Process">
            <a:extLst>
              <a:ext uri="{FF2B5EF4-FFF2-40B4-BE49-F238E27FC236}">
                <a16:creationId xmlns:a16="http://schemas.microsoft.com/office/drawing/2014/main" id="{7E633309-B788-4349-9AB5-A30BDA013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668"/>
            <a:ext cx="9144000" cy="321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427CE2E-1401-46BD-9961-690D6660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048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 101 </a:t>
            </a:r>
          </a:p>
        </p:txBody>
      </p:sp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24498-B234-40F1-8876-1823490D53BD}"/>
              </a:ext>
            </a:extLst>
          </p:cNvPr>
          <p:cNvSpPr txBox="1"/>
          <p:nvPr/>
        </p:nvSpPr>
        <p:spPr>
          <a:xfrm>
            <a:off x="260400" y="626435"/>
            <a:ext cx="852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Grade – VS –Automotive Grade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Automotive </a:t>
            </a:r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certification takes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6-12 months to qualify components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 descr="Different Requirements of Consumer and Automotive Semiconductior End Use Markets">
            <a:extLst>
              <a:ext uri="{FF2B5EF4-FFF2-40B4-BE49-F238E27FC236}">
                <a16:creationId xmlns:a16="http://schemas.microsoft.com/office/drawing/2014/main" id="{A8700709-76E4-4B28-986F-094000E71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3018"/>
            <a:ext cx="9144000" cy="1546289"/>
          </a:xfrm>
          <a:prstGeom prst="rect">
            <a:avLst/>
          </a:prstGeom>
        </p:spPr>
      </p:pic>
      <p:sp>
        <p:nvSpPr>
          <p:cNvPr id="6" name="Rectangle 5" descr="Temperature Range and Operating Lifetime">
            <a:extLst>
              <a:ext uri="{FF2B5EF4-FFF2-40B4-BE49-F238E27FC236}">
                <a16:creationId xmlns:a16="http://schemas.microsoft.com/office/drawing/2014/main" id="{3030E246-BE8E-4F4A-8384-9754A6DB0244}"/>
              </a:ext>
            </a:extLst>
          </p:cNvPr>
          <p:cNvSpPr/>
          <p:nvPr/>
        </p:nvSpPr>
        <p:spPr bwMode="auto">
          <a:xfrm>
            <a:off x="76200" y="1662865"/>
            <a:ext cx="9000067" cy="397933"/>
          </a:xfrm>
          <a:prstGeom prst="rect">
            <a:avLst/>
          </a:prstGeom>
          <a:solidFill>
            <a:srgbClr val="FFFF00">
              <a:alpha val="40000"/>
            </a:srgbClr>
          </a:solidFill>
          <a:ln w="38100" cap="flat" cmpd="sng" algn="ctr">
            <a:noFill/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square" lIns="90000" tIns="0" rIns="90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D3CE1-8EC7-4BC8-98BA-E609675B1B5C}"/>
              </a:ext>
            </a:extLst>
          </p:cNvPr>
          <p:cNvSpPr txBox="1"/>
          <p:nvPr/>
        </p:nvSpPr>
        <p:spPr>
          <a:xfrm>
            <a:off x="0" y="2471674"/>
            <a:ext cx="7776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www.usitc.gov/publications/ Executive Briefings on trade May 2019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9" descr="Subaru Outback model">
            <a:extLst>
              <a:ext uri="{FF2B5EF4-FFF2-40B4-BE49-F238E27FC236}">
                <a16:creationId xmlns:a16="http://schemas.microsoft.com/office/drawing/2014/main" id="{C97D4697-3CD1-44D6-B1E2-9B938399E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2539307"/>
            <a:ext cx="2262832" cy="1782837"/>
          </a:xfrm>
          <a:prstGeom prst="rect">
            <a:avLst/>
          </a:prstGeom>
        </p:spPr>
      </p:pic>
      <p:pic>
        <p:nvPicPr>
          <p:cNvPr id="1026" name="Picture 2" descr="New Laptop HP Stream Notebook 4GB Intel Core I3 HDD 1T in Wuse 2 - Laptops  &amp;amp; Computers, De Lawtech Computers Omega Center Wuse Ii | Jiji.ng">
            <a:extLst>
              <a:ext uri="{FF2B5EF4-FFF2-40B4-BE49-F238E27FC236}">
                <a16:creationId xmlns:a16="http://schemas.microsoft.com/office/drawing/2014/main" id="{1935E103-79AF-40EA-BE59-3DEC6BBB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46" y="2691804"/>
            <a:ext cx="2237852" cy="14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D47DD-C0FD-48E5-A5AD-CA37DEF73107}"/>
              </a:ext>
            </a:extLst>
          </p:cNvPr>
          <p:cNvSpPr txBox="1"/>
          <p:nvPr/>
        </p:nvSpPr>
        <p:spPr>
          <a:xfrm>
            <a:off x="4572000" y="3097943"/>
            <a:ext cx="142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VS -</a:t>
            </a:r>
          </a:p>
        </p:txBody>
      </p:sp>
    </p:spTree>
    <p:extLst>
      <p:ext uri="{BB962C8B-B14F-4D97-AF65-F5344CB8AC3E}">
        <p14:creationId xmlns:p14="http://schemas.microsoft.com/office/powerpoint/2010/main" val="345904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427CE2E-1401-46BD-9961-690D6660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048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 101 </a:t>
            </a:r>
          </a:p>
        </p:txBody>
      </p:sp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24498-B234-40F1-8876-1823490D53BD}"/>
              </a:ext>
            </a:extLst>
          </p:cNvPr>
          <p:cNvSpPr txBox="1"/>
          <p:nvPr/>
        </p:nvSpPr>
        <p:spPr>
          <a:xfrm>
            <a:off x="260400" y="62643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 Life Cycle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Block Arc 10" descr="Automotive Life Cycle: Development ">
            <a:extLst>
              <a:ext uri="{FF2B5EF4-FFF2-40B4-BE49-F238E27FC236}">
                <a16:creationId xmlns:a16="http://schemas.microsoft.com/office/drawing/2014/main" id="{74EC1E32-12F1-4425-BA16-B669FA8F40D4}"/>
              </a:ext>
            </a:extLst>
          </p:cNvPr>
          <p:cNvSpPr/>
          <p:nvPr/>
        </p:nvSpPr>
        <p:spPr bwMode="auto">
          <a:xfrm>
            <a:off x="2616202" y="1236499"/>
            <a:ext cx="3403598" cy="3098898"/>
          </a:xfrm>
          <a:prstGeom prst="blockArc">
            <a:avLst>
              <a:gd name="adj1" fmla="val 10800000"/>
              <a:gd name="adj2" fmla="val 15725599"/>
              <a:gd name="adj3" fmla="val 19450"/>
            </a:avLst>
          </a:prstGeom>
          <a:solidFill>
            <a:srgbClr val="000099"/>
          </a:solidFill>
          <a:ln w="38100" cap="flat" cmpd="sng" algn="ctr">
            <a:solidFill>
              <a:srgbClr val="000099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square" lIns="90000" tIns="0" rIns="90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Block Arc 16" descr="Automotive Life Cycle: Mass Production">
            <a:extLst>
              <a:ext uri="{FF2B5EF4-FFF2-40B4-BE49-F238E27FC236}">
                <a16:creationId xmlns:a16="http://schemas.microsoft.com/office/drawing/2014/main" id="{49D66420-966B-4828-9D84-17565D02276C}"/>
              </a:ext>
            </a:extLst>
          </p:cNvPr>
          <p:cNvSpPr/>
          <p:nvPr/>
        </p:nvSpPr>
        <p:spPr bwMode="auto">
          <a:xfrm>
            <a:off x="2616201" y="1231794"/>
            <a:ext cx="3403597" cy="3006006"/>
          </a:xfrm>
          <a:prstGeom prst="blockArc">
            <a:avLst>
              <a:gd name="adj1" fmla="val 15692488"/>
              <a:gd name="adj2" fmla="val 21387735"/>
              <a:gd name="adj3" fmla="val 20398"/>
            </a:avLst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square" lIns="90000" tIns="0" rIns="90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Block Arc 17" descr="Automotive Life Cycle: Service-Aftermarket ">
            <a:extLst>
              <a:ext uri="{FF2B5EF4-FFF2-40B4-BE49-F238E27FC236}">
                <a16:creationId xmlns:a16="http://schemas.microsoft.com/office/drawing/2014/main" id="{EC03FA3F-2EE1-482B-A9D8-0EBEA7C74145}"/>
              </a:ext>
            </a:extLst>
          </p:cNvPr>
          <p:cNvSpPr/>
          <p:nvPr/>
        </p:nvSpPr>
        <p:spPr bwMode="auto">
          <a:xfrm rot="10800000">
            <a:off x="2616202" y="1241203"/>
            <a:ext cx="3403598" cy="3098898"/>
          </a:xfrm>
          <a:prstGeom prst="blockArc">
            <a:avLst>
              <a:gd name="adj1" fmla="val 10477105"/>
              <a:gd name="adj2" fmla="val 0"/>
              <a:gd name="adj3" fmla="val 19536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square" lIns="90000" tIns="0" rIns="90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AEB45-5D82-4BA6-BBC3-D50A14DF81ED}"/>
              </a:ext>
            </a:extLst>
          </p:cNvPr>
          <p:cNvSpPr txBox="1"/>
          <p:nvPr/>
        </p:nvSpPr>
        <p:spPr>
          <a:xfrm rot="18713344">
            <a:off x="2584864" y="1671743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Development </a:t>
            </a:r>
          </a:p>
          <a:p>
            <a:r>
              <a:rPr lang="en-US" sz="1600" dirty="0">
                <a:solidFill>
                  <a:srgbClr val="FFFF00"/>
                </a:solidFill>
              </a:rPr>
              <a:t>(3-4 Years)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F4E6AA-A60B-4A8A-BD19-6BA60EE0631F}"/>
              </a:ext>
            </a:extLst>
          </p:cNvPr>
          <p:cNvSpPr txBox="1"/>
          <p:nvPr/>
        </p:nvSpPr>
        <p:spPr>
          <a:xfrm rot="2203911">
            <a:off x="4310917" y="1642397"/>
            <a:ext cx="1832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Mass Production</a:t>
            </a:r>
          </a:p>
          <a:p>
            <a:r>
              <a:rPr lang="en-US" sz="1600" dirty="0">
                <a:solidFill>
                  <a:srgbClr val="FFFF00"/>
                </a:solidFill>
              </a:rPr>
              <a:t>(5-6 Years)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A9858D-0A24-4A85-AEAD-996ABC221145}"/>
              </a:ext>
            </a:extLst>
          </p:cNvPr>
          <p:cNvSpPr txBox="1"/>
          <p:nvPr/>
        </p:nvSpPr>
        <p:spPr>
          <a:xfrm>
            <a:off x="3071437" y="3655377"/>
            <a:ext cx="261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Service-Aftermarket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(10-15 Years)</a:t>
            </a:r>
          </a:p>
        </p:txBody>
      </p:sp>
      <p:pic>
        <p:nvPicPr>
          <p:cNvPr id="22" name="Picture 21" descr="Car digital design ">
            <a:extLst>
              <a:ext uri="{FF2B5EF4-FFF2-40B4-BE49-F238E27FC236}">
                <a16:creationId xmlns:a16="http://schemas.microsoft.com/office/drawing/2014/main" id="{19F5DAE8-3464-4BC9-B285-53427FAB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3" y="1127745"/>
            <a:ext cx="1413932" cy="10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ubaru Outback model">
            <a:extLst>
              <a:ext uri="{FF2B5EF4-FFF2-40B4-BE49-F238E27FC236}">
                <a16:creationId xmlns:a16="http://schemas.microsoft.com/office/drawing/2014/main" id="{0D6D2C19-7F24-4E34-B93F-B160312B6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062" y="857267"/>
            <a:ext cx="1921135" cy="1513621"/>
          </a:xfrm>
          <a:prstGeom prst="rect">
            <a:avLst/>
          </a:prstGeom>
        </p:spPr>
      </p:pic>
      <p:pic>
        <p:nvPicPr>
          <p:cNvPr id="24" name="Picture 23" descr="Car parts ">
            <a:extLst>
              <a:ext uri="{FF2B5EF4-FFF2-40B4-BE49-F238E27FC236}">
                <a16:creationId xmlns:a16="http://schemas.microsoft.com/office/drawing/2014/main" id="{EDD65006-E744-472D-BBF6-A32249F09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69" y="3143250"/>
            <a:ext cx="662194" cy="649817"/>
          </a:xfrm>
          <a:prstGeom prst="rect">
            <a:avLst/>
          </a:prstGeom>
        </p:spPr>
      </p:pic>
      <p:pic>
        <p:nvPicPr>
          <p:cNvPr id="3074" name="Picture 2" descr="Boss BV900ACP Front">
            <a:extLst>
              <a:ext uri="{FF2B5EF4-FFF2-40B4-BE49-F238E27FC236}">
                <a16:creationId xmlns:a16="http://schemas.microsoft.com/office/drawing/2014/main" id="{2BBC3547-5C81-4000-A673-71B6B712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62" y="4053193"/>
            <a:ext cx="1081162" cy="6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ft Driver Side Door Skin - 2013-2017 Honda Accord Hybrid - Action Crash">
            <a:extLst>
              <a:ext uri="{FF2B5EF4-FFF2-40B4-BE49-F238E27FC236}">
                <a16:creationId xmlns:a16="http://schemas.microsoft.com/office/drawing/2014/main" id="{5A9C5511-CF36-45FB-92D0-42A8B8C2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62" y="2865107"/>
            <a:ext cx="879871" cy="66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Fender of car ">
            <a:extLst>
              <a:ext uri="{FF2B5EF4-FFF2-40B4-BE49-F238E27FC236}">
                <a16:creationId xmlns:a16="http://schemas.microsoft.com/office/drawing/2014/main" id="{DF2FCAC5-DA50-402B-B507-A123B76868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V="1">
            <a:off x="6051211" y="3501644"/>
            <a:ext cx="1390993" cy="582846"/>
          </a:xfrm>
          <a:prstGeom prst="rect">
            <a:avLst/>
          </a:prstGeom>
        </p:spPr>
      </p:pic>
      <p:pic>
        <p:nvPicPr>
          <p:cNvPr id="25" name="Picture 24" descr="highlight image">
            <a:extLst>
              <a:ext uri="{FF2B5EF4-FFF2-40B4-BE49-F238E27FC236}">
                <a16:creationId xmlns:a16="http://schemas.microsoft.com/office/drawing/2014/main" id="{B2A37C56-844A-4F73-9B8D-DFB920122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259" y="4193227"/>
            <a:ext cx="1129835" cy="5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4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427CE2E-1401-46BD-9961-690D6660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048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Supply Concept </a:t>
            </a:r>
          </a:p>
        </p:txBody>
      </p:sp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24498-B234-40F1-8876-1823490D53BD}"/>
              </a:ext>
            </a:extLst>
          </p:cNvPr>
          <p:cNvSpPr txBox="1"/>
          <p:nvPr/>
        </p:nvSpPr>
        <p:spPr>
          <a:xfrm>
            <a:off x="260400" y="62643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– Scales of Economy &amp; Specialization</a:t>
            </a:r>
          </a:p>
          <a:p>
            <a:pPr lvl="1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of supply chain for electronic components</a:t>
            </a:r>
          </a:p>
        </p:txBody>
      </p:sp>
      <p:pic>
        <p:nvPicPr>
          <p:cNvPr id="3" name="Picture 2" descr="Sample of supply chain for electronic components">
            <a:extLst>
              <a:ext uri="{FF2B5EF4-FFF2-40B4-BE49-F238E27FC236}">
                <a16:creationId xmlns:a16="http://schemas.microsoft.com/office/drawing/2014/main" id="{DF5B94A4-A842-4F0D-B868-02DADA5D9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3767"/>
            <a:ext cx="9144000" cy="2255965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7C56CB3E-FB03-4DA5-A62E-4F58E7532DAA}"/>
              </a:ext>
            </a:extLst>
          </p:cNvPr>
          <p:cNvSpPr txBox="1"/>
          <p:nvPr/>
        </p:nvSpPr>
        <p:spPr>
          <a:xfrm>
            <a:off x="6644578" y="4002714"/>
            <a:ext cx="1495593" cy="5143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Weeks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D7E01E5-730F-4082-8728-568ACF0655FB}"/>
              </a:ext>
            </a:extLst>
          </p:cNvPr>
          <p:cNvSpPr txBox="1"/>
          <p:nvPr/>
        </p:nvSpPr>
        <p:spPr>
          <a:xfrm>
            <a:off x="2986985" y="4002713"/>
            <a:ext cx="1495593" cy="5143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Weeks</a:t>
            </a:r>
          </a:p>
        </p:txBody>
      </p:sp>
      <p:sp>
        <p:nvSpPr>
          <p:cNvPr id="2" name="Right Brace 1" descr="Decorative image">
            <a:extLst>
              <a:ext uri="{FF2B5EF4-FFF2-40B4-BE49-F238E27FC236}">
                <a16:creationId xmlns:a16="http://schemas.microsoft.com/office/drawing/2014/main" id="{5996A31A-6A5F-43ED-B859-7F95D595DF3A}"/>
              </a:ext>
            </a:extLst>
          </p:cNvPr>
          <p:cNvSpPr/>
          <p:nvPr/>
        </p:nvSpPr>
        <p:spPr bwMode="auto">
          <a:xfrm rot="5400000">
            <a:off x="7126949" y="2681815"/>
            <a:ext cx="325701" cy="2421466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7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9" name="Right Brace 8" descr="Decorative image">
            <a:extLst>
              <a:ext uri="{FF2B5EF4-FFF2-40B4-BE49-F238E27FC236}">
                <a16:creationId xmlns:a16="http://schemas.microsoft.com/office/drawing/2014/main" id="{B0695A50-FB9C-4486-BDEB-DDB1DA971B6C}"/>
              </a:ext>
            </a:extLst>
          </p:cNvPr>
          <p:cNvSpPr/>
          <p:nvPr/>
        </p:nvSpPr>
        <p:spPr bwMode="auto">
          <a:xfrm rot="5400000">
            <a:off x="3309455" y="2698614"/>
            <a:ext cx="325701" cy="2421466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7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00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ld map showing path of Brake System Hydraulic Unit">
            <a:extLst>
              <a:ext uri="{FF2B5EF4-FFF2-40B4-BE49-F238E27FC236}">
                <a16:creationId xmlns:a16="http://schemas.microsoft.com/office/drawing/2014/main" id="{AF9A4EB8-46B7-4856-B9AE-39D02FEC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962"/>
            <a:ext cx="9144000" cy="4427537"/>
          </a:xfrm>
          <a:prstGeom prst="rect">
            <a:avLst/>
          </a:prstGeom>
        </p:spPr>
      </p:pic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Curved Down 1" descr="Decorative image">
            <a:extLst>
              <a:ext uri="{FF2B5EF4-FFF2-40B4-BE49-F238E27FC236}">
                <a16:creationId xmlns:a16="http://schemas.microsoft.com/office/drawing/2014/main" id="{14CC33DF-4B38-4A9C-BA78-D5B49131F069}"/>
              </a:ext>
            </a:extLst>
          </p:cNvPr>
          <p:cNvSpPr/>
          <p:nvPr/>
        </p:nvSpPr>
        <p:spPr bwMode="auto">
          <a:xfrm rot="16892772" flipH="1" flipV="1">
            <a:off x="7849043" y="2486054"/>
            <a:ext cx="756094" cy="322023"/>
          </a:xfrm>
          <a:prstGeom prst="curvedDownArrow">
            <a:avLst/>
          </a:prstGeom>
          <a:solidFill>
            <a:srgbClr val="FFFF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8" name="Arrow: Curved Down 7" descr="Decorative image">
            <a:extLst>
              <a:ext uri="{FF2B5EF4-FFF2-40B4-BE49-F238E27FC236}">
                <a16:creationId xmlns:a16="http://schemas.microsoft.com/office/drawing/2014/main" id="{B27F1009-FF88-46D4-B69F-B694AEF6DBA2}"/>
              </a:ext>
            </a:extLst>
          </p:cNvPr>
          <p:cNvSpPr/>
          <p:nvPr/>
        </p:nvSpPr>
        <p:spPr bwMode="auto">
          <a:xfrm rot="12111356" flipV="1">
            <a:off x="4730460" y="1714661"/>
            <a:ext cx="3432145" cy="546761"/>
          </a:xfrm>
          <a:prstGeom prst="curvedDownArrow">
            <a:avLst/>
          </a:prstGeom>
          <a:solidFill>
            <a:srgbClr val="FFFF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0" name="Arrow: Curved Down 9" descr="Decorative image">
            <a:extLst>
              <a:ext uri="{FF2B5EF4-FFF2-40B4-BE49-F238E27FC236}">
                <a16:creationId xmlns:a16="http://schemas.microsoft.com/office/drawing/2014/main" id="{E75DB58C-C42B-4C58-9A19-384B667FCE70}"/>
              </a:ext>
            </a:extLst>
          </p:cNvPr>
          <p:cNvSpPr/>
          <p:nvPr/>
        </p:nvSpPr>
        <p:spPr bwMode="auto">
          <a:xfrm rot="21111240" flipH="1" flipV="1">
            <a:off x="1605679" y="1974974"/>
            <a:ext cx="3345056" cy="608324"/>
          </a:xfrm>
          <a:prstGeom prst="curvedDownArrow">
            <a:avLst/>
          </a:prstGeom>
          <a:solidFill>
            <a:srgbClr val="FFFF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1" name="Arrow: Curved Down 10" descr="Decorative image">
            <a:extLst>
              <a:ext uri="{FF2B5EF4-FFF2-40B4-BE49-F238E27FC236}">
                <a16:creationId xmlns:a16="http://schemas.microsoft.com/office/drawing/2014/main" id="{EA192D89-D8EF-41B5-B999-B6267330006B}"/>
              </a:ext>
            </a:extLst>
          </p:cNvPr>
          <p:cNvSpPr/>
          <p:nvPr/>
        </p:nvSpPr>
        <p:spPr bwMode="auto">
          <a:xfrm rot="10236600" flipH="1">
            <a:off x="1758583" y="2120082"/>
            <a:ext cx="800475" cy="350846"/>
          </a:xfrm>
          <a:prstGeom prst="curvedDownArrow">
            <a:avLst/>
          </a:prstGeom>
          <a:solidFill>
            <a:srgbClr val="FFFF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2" name="Arrow: Curved Down 11" descr="Decorative image">
            <a:extLst>
              <a:ext uri="{FF2B5EF4-FFF2-40B4-BE49-F238E27FC236}">
                <a16:creationId xmlns:a16="http://schemas.microsoft.com/office/drawing/2014/main" id="{B3F8675E-23EB-4929-A469-38FBC72FC113}"/>
              </a:ext>
            </a:extLst>
          </p:cNvPr>
          <p:cNvSpPr/>
          <p:nvPr/>
        </p:nvSpPr>
        <p:spPr bwMode="auto">
          <a:xfrm rot="3021523" flipH="1">
            <a:off x="2320916" y="1868307"/>
            <a:ext cx="290277" cy="143209"/>
          </a:xfrm>
          <a:prstGeom prst="curvedDownArrow">
            <a:avLst/>
          </a:prstGeom>
          <a:solidFill>
            <a:srgbClr val="FFFF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4" name="Picture 3" descr="SIA logo">
            <a:extLst>
              <a:ext uri="{FF2B5EF4-FFF2-40B4-BE49-F238E27FC236}">
                <a16:creationId xmlns:a16="http://schemas.microsoft.com/office/drawing/2014/main" id="{FA781A1F-C55A-4315-B7A8-3FA5AC6D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786" y="1909065"/>
            <a:ext cx="272575" cy="72365"/>
          </a:xfrm>
          <a:prstGeom prst="rect">
            <a:avLst/>
          </a:prstGeom>
        </p:spPr>
      </p:pic>
      <p:sp>
        <p:nvSpPr>
          <p:cNvPr id="14" name="Star: 5 Points 13" descr="Decorative image">
            <a:extLst>
              <a:ext uri="{FF2B5EF4-FFF2-40B4-BE49-F238E27FC236}">
                <a16:creationId xmlns:a16="http://schemas.microsoft.com/office/drawing/2014/main" id="{8A3D2813-9067-4521-84DD-43C56669BC3B}"/>
              </a:ext>
            </a:extLst>
          </p:cNvPr>
          <p:cNvSpPr/>
          <p:nvPr/>
        </p:nvSpPr>
        <p:spPr bwMode="auto">
          <a:xfrm>
            <a:off x="7973694" y="2097359"/>
            <a:ext cx="253396" cy="249873"/>
          </a:xfrm>
          <a:prstGeom prst="star5">
            <a:avLst/>
          </a:prstGeom>
          <a:solidFill>
            <a:srgbClr val="00B05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2E0AF-DDB1-4F59-81BD-F9507933AB39}"/>
              </a:ext>
            </a:extLst>
          </p:cNvPr>
          <p:cNvSpPr txBox="1"/>
          <p:nvPr/>
        </p:nvSpPr>
        <p:spPr>
          <a:xfrm>
            <a:off x="0" y="4656064"/>
            <a:ext cx="6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Brake System Hydraulic Unit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5FF93D8-D892-4EF3-AA57-52F9721C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048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Supply Concept </a:t>
            </a:r>
          </a:p>
        </p:txBody>
      </p:sp>
    </p:spTree>
    <p:extLst>
      <p:ext uri="{BB962C8B-B14F-4D97-AF65-F5344CB8AC3E}">
        <p14:creationId xmlns:p14="http://schemas.microsoft.com/office/powerpoint/2010/main" val="356904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ld map showing path of Rear Brake Sonar Sensor">
            <a:extLst>
              <a:ext uri="{FF2B5EF4-FFF2-40B4-BE49-F238E27FC236}">
                <a16:creationId xmlns:a16="http://schemas.microsoft.com/office/drawing/2014/main" id="{AF9A4EB8-46B7-4856-B9AE-39D02FEC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963"/>
            <a:ext cx="9144000" cy="4427537"/>
          </a:xfrm>
          <a:prstGeom prst="rect">
            <a:avLst/>
          </a:prstGeom>
        </p:spPr>
      </p:pic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Curved Down 1" descr="Decorative image">
            <a:extLst>
              <a:ext uri="{FF2B5EF4-FFF2-40B4-BE49-F238E27FC236}">
                <a16:creationId xmlns:a16="http://schemas.microsoft.com/office/drawing/2014/main" id="{14CC33DF-4B38-4A9C-BA78-D5B49131F069}"/>
              </a:ext>
            </a:extLst>
          </p:cNvPr>
          <p:cNvSpPr/>
          <p:nvPr/>
        </p:nvSpPr>
        <p:spPr bwMode="auto">
          <a:xfrm rot="11046922" flipH="1" flipV="1">
            <a:off x="1703819" y="923699"/>
            <a:ext cx="6826667" cy="1453614"/>
          </a:xfrm>
          <a:prstGeom prst="curvedDownArrow">
            <a:avLst>
              <a:gd name="adj1" fmla="val 13274"/>
              <a:gd name="adj2" fmla="val 30102"/>
              <a:gd name="adj3" fmla="val 21777"/>
            </a:avLst>
          </a:prstGeom>
          <a:solidFill>
            <a:srgbClr val="FFFF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8" name="Arrow: Curved Down 7" descr="Decorative image">
            <a:extLst>
              <a:ext uri="{FF2B5EF4-FFF2-40B4-BE49-F238E27FC236}">
                <a16:creationId xmlns:a16="http://schemas.microsoft.com/office/drawing/2014/main" id="{B27F1009-FF88-46D4-B69F-B694AEF6DBA2}"/>
              </a:ext>
            </a:extLst>
          </p:cNvPr>
          <p:cNvSpPr/>
          <p:nvPr/>
        </p:nvSpPr>
        <p:spPr bwMode="auto">
          <a:xfrm rot="11509684" flipV="1">
            <a:off x="4827933" y="1251431"/>
            <a:ext cx="2699571" cy="641044"/>
          </a:xfrm>
          <a:prstGeom prst="curvedDownArrow">
            <a:avLst/>
          </a:prstGeom>
          <a:solidFill>
            <a:srgbClr val="FFFF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0" name="Arrow: Curved Down 9" descr="Decorative image">
            <a:extLst>
              <a:ext uri="{FF2B5EF4-FFF2-40B4-BE49-F238E27FC236}">
                <a16:creationId xmlns:a16="http://schemas.microsoft.com/office/drawing/2014/main" id="{E75DB58C-C42B-4C58-9A19-384B667FCE70}"/>
              </a:ext>
            </a:extLst>
          </p:cNvPr>
          <p:cNvSpPr/>
          <p:nvPr/>
        </p:nvSpPr>
        <p:spPr bwMode="auto">
          <a:xfrm rot="21111240" flipH="1" flipV="1">
            <a:off x="1605679" y="1974974"/>
            <a:ext cx="3345056" cy="608324"/>
          </a:xfrm>
          <a:prstGeom prst="curvedDownArrow">
            <a:avLst/>
          </a:prstGeom>
          <a:solidFill>
            <a:srgbClr val="FFFF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1" name="Arrow: Curved Down 10" descr="Decorative image">
            <a:extLst>
              <a:ext uri="{FF2B5EF4-FFF2-40B4-BE49-F238E27FC236}">
                <a16:creationId xmlns:a16="http://schemas.microsoft.com/office/drawing/2014/main" id="{EA192D89-D8EF-41B5-B999-B6267330006B}"/>
              </a:ext>
            </a:extLst>
          </p:cNvPr>
          <p:cNvSpPr/>
          <p:nvPr/>
        </p:nvSpPr>
        <p:spPr bwMode="auto">
          <a:xfrm rot="9599502" flipH="1">
            <a:off x="1733588" y="2064373"/>
            <a:ext cx="774012" cy="312467"/>
          </a:xfrm>
          <a:prstGeom prst="curvedDownArrow">
            <a:avLst/>
          </a:prstGeom>
          <a:solidFill>
            <a:srgbClr val="FFFF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4" name="Picture 3" descr="SIA logo">
            <a:extLst>
              <a:ext uri="{FF2B5EF4-FFF2-40B4-BE49-F238E27FC236}">
                <a16:creationId xmlns:a16="http://schemas.microsoft.com/office/drawing/2014/main" id="{FA781A1F-C55A-4315-B7A8-3FA5AC6D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786" y="1909065"/>
            <a:ext cx="272575" cy="72365"/>
          </a:xfrm>
          <a:prstGeom prst="rect">
            <a:avLst/>
          </a:prstGeom>
        </p:spPr>
      </p:pic>
      <p:sp>
        <p:nvSpPr>
          <p:cNvPr id="13" name="Arrow: Curved Down 12" descr="Decorative image">
            <a:extLst>
              <a:ext uri="{FF2B5EF4-FFF2-40B4-BE49-F238E27FC236}">
                <a16:creationId xmlns:a16="http://schemas.microsoft.com/office/drawing/2014/main" id="{5E5313CC-AC88-49CD-ADC3-0C90F3682329}"/>
              </a:ext>
            </a:extLst>
          </p:cNvPr>
          <p:cNvSpPr/>
          <p:nvPr/>
        </p:nvSpPr>
        <p:spPr bwMode="auto">
          <a:xfrm rot="12648807" flipV="1">
            <a:off x="7394576" y="1814718"/>
            <a:ext cx="1055048" cy="524549"/>
          </a:xfrm>
          <a:prstGeom prst="curvedDownArrow">
            <a:avLst/>
          </a:prstGeom>
          <a:solidFill>
            <a:srgbClr val="FFFF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5C78A-BF41-4314-B04C-3A7B9F4F8A2C}"/>
              </a:ext>
            </a:extLst>
          </p:cNvPr>
          <p:cNvSpPr txBox="1"/>
          <p:nvPr/>
        </p:nvSpPr>
        <p:spPr>
          <a:xfrm>
            <a:off x="0" y="4656064"/>
            <a:ext cx="6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Rear Brake Sonar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 Sensor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Star: 5 Points 6" descr="Decorative image">
            <a:extLst>
              <a:ext uri="{FF2B5EF4-FFF2-40B4-BE49-F238E27FC236}">
                <a16:creationId xmlns:a16="http://schemas.microsoft.com/office/drawing/2014/main" id="{4D16AB76-2E78-434C-835A-1A9D264D8B1D}"/>
              </a:ext>
            </a:extLst>
          </p:cNvPr>
          <p:cNvSpPr/>
          <p:nvPr/>
        </p:nvSpPr>
        <p:spPr bwMode="auto">
          <a:xfrm>
            <a:off x="1660460" y="1932333"/>
            <a:ext cx="205291" cy="214251"/>
          </a:xfrm>
          <a:prstGeom prst="star5">
            <a:avLst/>
          </a:prstGeom>
          <a:solidFill>
            <a:srgbClr val="00B05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1B1C5FAF-1611-4B20-B3DD-72A2B3E9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048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Supply Concept </a:t>
            </a:r>
          </a:p>
        </p:txBody>
      </p:sp>
    </p:spTree>
    <p:extLst>
      <p:ext uri="{BB962C8B-B14F-4D97-AF65-F5344CB8AC3E}">
        <p14:creationId xmlns:p14="http://schemas.microsoft.com/office/powerpoint/2010/main" val="275990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Decorative image">
            <a:extLst>
              <a:ext uri="{FF2B5EF4-FFF2-40B4-BE49-F238E27FC236}">
                <a16:creationId xmlns:a16="http://schemas.microsoft.com/office/drawing/2014/main" id="{B0517DE9-C989-4286-8B32-046FC7F1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2E0AF-DDB1-4F59-81BD-F9507933AB39}"/>
              </a:ext>
            </a:extLst>
          </p:cNvPr>
          <p:cNvSpPr txBox="1"/>
          <p:nvPr/>
        </p:nvSpPr>
        <p:spPr>
          <a:xfrm>
            <a:off x="186267" y="715963"/>
            <a:ext cx="5325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Changes in the Market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ADAS Rise in the take rate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IIHS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Evaluations 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　　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5FF93D8-D892-4EF3-AA57-52F9721C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82" y="84780"/>
            <a:ext cx="64979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&amp; Demand Shift </a:t>
            </a:r>
          </a:p>
        </p:txBody>
      </p:sp>
      <p:pic>
        <p:nvPicPr>
          <p:cNvPr id="7" name="Picture 6" descr="Subaru car model with its features">
            <a:extLst>
              <a:ext uri="{FF2B5EF4-FFF2-40B4-BE49-F238E27FC236}">
                <a16:creationId xmlns:a16="http://schemas.microsoft.com/office/drawing/2014/main" id="{1BA3142D-FABF-4C08-95C7-12B610389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1768"/>
            <a:ext cx="7086600" cy="2857118"/>
          </a:xfrm>
          <a:prstGeom prst="rect">
            <a:avLst/>
          </a:prstGeom>
        </p:spPr>
      </p:pic>
      <p:pic>
        <p:nvPicPr>
          <p:cNvPr id="5" name="Picture 4" descr="2022 Subaru Outback: 2021 Top Safety Pick+">
            <a:extLst>
              <a:ext uri="{FF2B5EF4-FFF2-40B4-BE49-F238E27FC236}">
                <a16:creationId xmlns:a16="http://schemas.microsoft.com/office/drawing/2014/main" id="{B719E42B-3BFA-4707-9CAE-E4AE27A8F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651" y="715963"/>
            <a:ext cx="3989349" cy="1888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F3B081-25E6-436A-BDF0-70B0BF0B2C38}"/>
              </a:ext>
            </a:extLst>
          </p:cNvPr>
          <p:cNvSpPr txBox="1"/>
          <p:nvPr/>
        </p:nvSpPr>
        <p:spPr>
          <a:xfrm>
            <a:off x="995349" y="4975767"/>
            <a:ext cx="4402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www.synopsys.com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9554"/>
      </p:ext>
    </p:extLst>
  </p:cSld>
  <p:clrMapOvr>
    <a:masterClrMapping/>
  </p:clrMapOvr>
</p:sld>
</file>

<file path=ppt/theme/theme1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7BB3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7BB3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Subaru Colour">
      <a:dk1>
        <a:srgbClr val="000000"/>
      </a:dk1>
      <a:lt1>
        <a:srgbClr val="FFFFFF"/>
      </a:lt1>
      <a:dk2>
        <a:srgbClr val="00A0DC"/>
      </a:dk2>
      <a:lt2>
        <a:srgbClr val="DDE2E6"/>
      </a:lt2>
      <a:accent1>
        <a:srgbClr val="00205B"/>
      </a:accent1>
      <a:accent2>
        <a:srgbClr val="ED7D3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 Black"/>
        <a:ea typeface="ＭＳ Ｐ明朝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kumimoji="1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stealth" w="med" len="med"/>
          <a:tailEnd type="stealth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0" rIns="90000" bIns="3600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stealth" w="med" len="med"/>
          <a:tailEnd type="stealth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0" rIns="90000" bIns="3600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A0178661365468AF615A7D39384B2" ma:contentTypeVersion="13" ma:contentTypeDescription="Create a new document." ma:contentTypeScope="" ma:versionID="b43594498ea4049d64decd9ee338cb11">
  <xsd:schema xmlns:xsd="http://www.w3.org/2001/XMLSchema" xmlns:xs="http://www.w3.org/2001/XMLSchema" xmlns:p="http://schemas.microsoft.com/office/2006/metadata/properties" xmlns:ns3="15ab6c4a-7f73-40fa-b1d0-dc447788d8d1" xmlns:ns4="7a0e97cf-4637-423b-9d41-62df7a3c62ef" targetNamespace="http://schemas.microsoft.com/office/2006/metadata/properties" ma:root="true" ma:fieldsID="b4d358417e43bd1b53d45318dce89715" ns3:_="" ns4:_="">
    <xsd:import namespace="15ab6c4a-7f73-40fa-b1d0-dc447788d8d1"/>
    <xsd:import namespace="7a0e97cf-4637-423b-9d41-62df7a3c62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b6c4a-7f73-40fa-b1d0-dc447788d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e97cf-4637-423b-9d41-62df7a3c62e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CE6D9D-D622-45F1-B365-D738D2DC4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b6c4a-7f73-40fa-b1d0-dc447788d8d1"/>
    <ds:schemaRef ds:uri="7a0e97cf-4637-423b-9d41-62df7a3c62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D9B91D-812B-4A5E-9A27-B6BA6AEE1B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91F603-8BCD-4C88-93DC-01E4897CC8CA}">
  <ds:schemaRefs>
    <ds:schemaRef ds:uri="15ab6c4a-7f73-40fa-b1d0-dc447788d8d1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7a0e97cf-4637-423b-9d41-62df7a3c62ef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605</Words>
  <Application>Microsoft Macintosh PowerPoint</Application>
  <PresentationFormat>On-screen Show (16:9)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Meiryo UI</vt:lpstr>
      <vt:lpstr>ＭＳ Ｐゴシック</vt:lpstr>
      <vt:lpstr>游ゴシック</vt:lpstr>
      <vt:lpstr>Arial</vt:lpstr>
      <vt:lpstr>Arial Narrow</vt:lpstr>
      <vt:lpstr>Calibri</vt:lpstr>
      <vt:lpstr>Times New Roman</vt:lpstr>
      <vt:lpstr>Wingdings</vt:lpstr>
      <vt:lpstr>1_標準デザイン</vt:lpstr>
      <vt:lpstr>1_デザインの設定</vt:lpstr>
      <vt:lpstr>1_Default Design</vt:lpstr>
      <vt:lpstr>Charles “Buddy” Penquite, Jr. Sr. Manager – Supplier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2018-06-22T04:19:47Z</dcterms:created>
  <dcterms:modified xsi:type="dcterms:W3CDTF">2022-02-17T15:11:15Z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0x0101006F0A0178661365468AF615A7D39384B2</vt:lpwstr>
  </property>
</Properties>
</file>