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99" r:id="rId5"/>
    <p:sldId id="304" r:id="rId6"/>
    <p:sldId id="300" r:id="rId7"/>
    <p:sldId id="7499" r:id="rId8"/>
    <p:sldId id="313" r:id="rId9"/>
    <p:sldId id="6645" r:id="rId10"/>
    <p:sldId id="6646" r:id="rId11"/>
    <p:sldId id="306" r:id="rId12"/>
    <p:sldId id="319" r:id="rId13"/>
    <p:sldId id="309" r:id="rId14"/>
    <p:sldId id="30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80026"/>
    <a:srgbClr val="7F7F7F"/>
    <a:srgbClr val="C810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8034F3-855B-4EFF-8C42-AD9A2FD94946}" v="180" dt="2022-02-17T13:20:12.6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26395"/>
    <p:restoredTop sz="86449" autoAdjust="0"/>
  </p:normalViewPr>
  <p:slideViewPr>
    <p:cSldViewPr snapToGrid="0">
      <p:cViewPr varScale="1">
        <p:scale>
          <a:sx n="95" d="100"/>
          <a:sy n="95" d="100"/>
        </p:scale>
        <p:origin x="60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3898305084745763E-2"/>
          <c:y val="3.3898305084745763E-2"/>
          <c:w val="0.93220338983050843"/>
          <c:h val="0.93220338983050843"/>
        </c:manualLayout>
      </c:layout>
      <c:doughnut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0"/>
      </c:doughnutChart>
    </c:plotArea>
    <c:plotVisOnly val="0"/>
    <c:dispBlanksAs val="gap"/>
    <c:showDLblsOverMax val="1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E1F8A8-C2E5-450C-9DC0-1CEE3F3A760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</dgm:pt>
    <dgm:pt modelId="{13C1D560-C423-476C-AF90-AE846F3E9DAF}">
      <dgm:prSet phldrT="[Text]" custT="1"/>
      <dgm:spPr>
        <a:xfrm rot="10800000">
          <a:off x="353353" y="1958101"/>
          <a:ext cx="2549905" cy="2393235"/>
        </a:xfrm>
        <a:solidFill>
          <a:srgbClr val="7F7F7F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Bold Inventory Purchases</a:t>
          </a:r>
        </a:p>
      </dgm:t>
    </dgm:pt>
    <dgm:pt modelId="{BDC8E3DB-1BB6-4C58-B399-ACF983C1DD15}" type="parTrans" cxnId="{D82DF993-EBE5-4427-9B1F-924AA9C9BF97}">
      <dgm:prSet/>
      <dgm:spPr/>
      <dgm:t>
        <a:bodyPr/>
        <a:lstStyle/>
        <a:p>
          <a:endParaRPr lang="en-US"/>
        </a:p>
      </dgm:t>
    </dgm:pt>
    <dgm:pt modelId="{C089D038-10CA-4E3D-949D-1408ADC9E432}" type="sibTrans" cxnId="{D82DF993-EBE5-4427-9B1F-924AA9C9BF97}">
      <dgm:prSet/>
      <dgm:spPr>
        <a:solidFill>
          <a:srgbClr val="C8102E"/>
        </a:solidFill>
        <a:ln>
          <a:solidFill>
            <a:srgbClr val="C8102E"/>
          </a:solidFill>
        </a:ln>
      </dgm:spPr>
      <dgm:t>
        <a:bodyPr/>
        <a:lstStyle/>
        <a:p>
          <a:endParaRPr lang="en-US"/>
        </a:p>
      </dgm:t>
    </dgm:pt>
    <dgm:pt modelId="{51E6858B-2A28-4C6D-8E79-42B5C803144E}">
      <dgm:prSet phldrT="[Text]" custT="1"/>
      <dgm:spPr>
        <a:xfrm rot="10800000">
          <a:off x="3158249" y="1958101"/>
          <a:ext cx="2549905" cy="2393235"/>
        </a:xfrm>
        <a:solidFill>
          <a:srgbClr val="7F7F7F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Recruitment Marketing</a:t>
          </a:r>
        </a:p>
      </dgm:t>
    </dgm:pt>
    <dgm:pt modelId="{E15BC7A0-5531-4EC6-918E-59796E3FEBA4}" type="parTrans" cxnId="{651BFABE-2898-4FBA-A3D9-121907701B64}">
      <dgm:prSet/>
      <dgm:spPr/>
      <dgm:t>
        <a:bodyPr/>
        <a:lstStyle/>
        <a:p>
          <a:endParaRPr lang="en-US"/>
        </a:p>
      </dgm:t>
    </dgm:pt>
    <dgm:pt modelId="{FF4BA534-39F2-4A07-A12A-F94EAD8EB767}" type="sibTrans" cxnId="{651BFABE-2898-4FBA-A3D9-121907701B64}">
      <dgm:prSet/>
      <dgm:spPr/>
      <dgm:t>
        <a:bodyPr/>
        <a:lstStyle/>
        <a:p>
          <a:endParaRPr lang="en-US"/>
        </a:p>
      </dgm:t>
    </dgm:pt>
    <dgm:pt modelId="{C8FDDB86-80F6-42F5-832E-16FB0B652BEA}">
      <dgm:prSet phldrT="[Text]" custT="1"/>
      <dgm:spPr>
        <a:xfrm rot="10800000">
          <a:off x="5963145" y="1958101"/>
          <a:ext cx="2549905" cy="2393235"/>
        </a:xfrm>
        <a:solidFill>
          <a:srgbClr val="7F7F7F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Wage Rate Increases</a:t>
          </a:r>
        </a:p>
      </dgm:t>
    </dgm:pt>
    <dgm:pt modelId="{775990CF-FE72-43C4-ABD5-57FDA6D9467F}" type="parTrans" cxnId="{EDF1E82D-9BC8-450D-92E1-335C4A748904}">
      <dgm:prSet/>
      <dgm:spPr/>
      <dgm:t>
        <a:bodyPr/>
        <a:lstStyle/>
        <a:p>
          <a:endParaRPr lang="en-US"/>
        </a:p>
      </dgm:t>
    </dgm:pt>
    <dgm:pt modelId="{E716DC64-CD2F-4385-9F8F-D1C2DFFE1EB2}" type="sibTrans" cxnId="{EDF1E82D-9BC8-450D-92E1-335C4A748904}">
      <dgm:prSet/>
      <dgm:spPr/>
      <dgm:t>
        <a:bodyPr/>
        <a:lstStyle/>
        <a:p>
          <a:endParaRPr lang="en-US"/>
        </a:p>
      </dgm:t>
    </dgm:pt>
    <dgm:pt modelId="{E7AD8094-CEEA-4BA9-B071-188E6A34752A}">
      <dgm:prSet phldrT="[Text]" custT="1"/>
      <dgm:spPr>
        <a:xfrm rot="10800000">
          <a:off x="8768041" y="1958101"/>
          <a:ext cx="2549905" cy="2393235"/>
        </a:xfrm>
        <a:solidFill>
          <a:srgbClr val="7F7F7F"/>
        </a:solidFill>
        <a:ln w="12700" cap="flat" cmpd="sng" algn="ctr">
          <a:noFill/>
          <a:prstDash val="solid"/>
          <a:miter lim="800000"/>
        </a:ln>
        <a:effectLst/>
      </dgm:spPr>
      <dgm:t>
        <a:bodyPr/>
        <a:lstStyle/>
        <a:p>
          <a:pPr>
            <a:buNone/>
          </a:pPr>
          <a:r>
            <a:rPr lang="en-US" sz="28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Service &amp; Fulfillment</a:t>
          </a:r>
        </a:p>
      </dgm:t>
    </dgm:pt>
    <dgm:pt modelId="{F54A000B-6F9D-4AF7-BC51-6BAD93737891}" type="parTrans" cxnId="{97DB92D0-E2A9-4752-8A44-214C0D1427CD}">
      <dgm:prSet/>
      <dgm:spPr/>
      <dgm:t>
        <a:bodyPr/>
        <a:lstStyle/>
        <a:p>
          <a:endParaRPr lang="en-US"/>
        </a:p>
      </dgm:t>
    </dgm:pt>
    <dgm:pt modelId="{8DE42257-DDBA-46E0-BD6E-10C1C5ED9A04}" type="sibTrans" cxnId="{97DB92D0-E2A9-4752-8A44-214C0D1427CD}">
      <dgm:prSet/>
      <dgm:spPr/>
      <dgm:t>
        <a:bodyPr/>
        <a:lstStyle/>
        <a:p>
          <a:endParaRPr lang="en-US"/>
        </a:p>
      </dgm:t>
    </dgm:pt>
    <dgm:pt modelId="{BDB957B5-928A-4894-A50F-A26F20672E0D}" type="pres">
      <dgm:prSet presAssocID="{53E1F8A8-C2E5-450C-9DC0-1CEE3F3A7603}" presName="Name0" presStyleCnt="0">
        <dgm:presLayoutVars>
          <dgm:chMax val="7"/>
          <dgm:chPref val="7"/>
          <dgm:dir/>
        </dgm:presLayoutVars>
      </dgm:prSet>
      <dgm:spPr/>
    </dgm:pt>
    <dgm:pt modelId="{34566FD6-304B-4DF5-AEBF-DF8C6F82D341}" type="pres">
      <dgm:prSet presAssocID="{53E1F8A8-C2E5-450C-9DC0-1CEE3F3A7603}" presName="Name1" presStyleCnt="0"/>
      <dgm:spPr/>
    </dgm:pt>
    <dgm:pt modelId="{DBAEA8EA-58EC-4F82-BD0E-3FE116494125}" type="pres">
      <dgm:prSet presAssocID="{53E1F8A8-C2E5-450C-9DC0-1CEE3F3A7603}" presName="cycle" presStyleCnt="0"/>
      <dgm:spPr/>
    </dgm:pt>
    <dgm:pt modelId="{A8272A98-62B7-4B72-88E8-C4F10223D9D2}" type="pres">
      <dgm:prSet presAssocID="{53E1F8A8-C2E5-450C-9DC0-1CEE3F3A7603}" presName="srcNode" presStyleLbl="node1" presStyleIdx="0" presStyleCnt="4"/>
      <dgm:spPr/>
    </dgm:pt>
    <dgm:pt modelId="{9E1BCF34-93B5-4939-91C4-38A2295259B3}" type="pres">
      <dgm:prSet presAssocID="{53E1F8A8-C2E5-450C-9DC0-1CEE3F3A7603}" presName="conn" presStyleLbl="parChTrans1D2" presStyleIdx="0" presStyleCnt="1"/>
      <dgm:spPr/>
    </dgm:pt>
    <dgm:pt modelId="{3C60FC55-5337-4258-8132-122B5DFF72F3}" type="pres">
      <dgm:prSet presAssocID="{53E1F8A8-C2E5-450C-9DC0-1CEE3F3A7603}" presName="extraNode" presStyleLbl="node1" presStyleIdx="0" presStyleCnt="4"/>
      <dgm:spPr/>
    </dgm:pt>
    <dgm:pt modelId="{9F830FFD-4DD4-4941-94AD-58D7DA127706}" type="pres">
      <dgm:prSet presAssocID="{53E1F8A8-C2E5-450C-9DC0-1CEE3F3A7603}" presName="dstNode" presStyleLbl="node1" presStyleIdx="0" presStyleCnt="4"/>
      <dgm:spPr/>
    </dgm:pt>
    <dgm:pt modelId="{1F712967-3663-4CF4-941B-DC8CE4A47062}" type="pres">
      <dgm:prSet presAssocID="{13C1D560-C423-476C-AF90-AE846F3E9DAF}" presName="text_1" presStyleLbl="node1" presStyleIdx="0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BD35BCB3-3008-4808-A2E3-60F396282ABE}" type="pres">
      <dgm:prSet presAssocID="{13C1D560-C423-476C-AF90-AE846F3E9DAF}" presName="accent_1" presStyleCnt="0"/>
      <dgm:spPr/>
    </dgm:pt>
    <dgm:pt modelId="{FA2900F9-A203-46D4-A648-7330D2322F16}" type="pres">
      <dgm:prSet presAssocID="{13C1D560-C423-476C-AF90-AE846F3E9DAF}" presName="accentRepeatNode" presStyleLbl="solidFgAcc1" presStyleIdx="0" presStyleCnt="4"/>
      <dgm:spPr>
        <a:solidFill>
          <a:srgbClr val="7F7F7F"/>
        </a:solidFill>
        <a:ln w="25400">
          <a:solidFill>
            <a:schemeClr val="bg1"/>
          </a:solidFill>
        </a:ln>
      </dgm:spPr>
    </dgm:pt>
    <dgm:pt modelId="{DC925C07-C497-427C-9C29-EE08270424CC}" type="pres">
      <dgm:prSet presAssocID="{51E6858B-2A28-4C6D-8E79-42B5C803144E}" presName="text_2" presStyleLbl="node1" presStyleIdx="1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5000BC3B-8F88-4B89-B9BA-A1658E75656A}" type="pres">
      <dgm:prSet presAssocID="{51E6858B-2A28-4C6D-8E79-42B5C803144E}" presName="accent_2" presStyleCnt="0"/>
      <dgm:spPr/>
    </dgm:pt>
    <dgm:pt modelId="{0DADFD4A-93B2-4342-B9A4-60E2D12922AC}" type="pres">
      <dgm:prSet presAssocID="{51E6858B-2A28-4C6D-8E79-42B5C803144E}" presName="accentRepeatNode" presStyleLbl="solidFgAcc1" presStyleIdx="1" presStyleCnt="4"/>
      <dgm:spPr>
        <a:solidFill>
          <a:srgbClr val="7F7F7F"/>
        </a:solidFill>
        <a:ln w="25400">
          <a:solidFill>
            <a:schemeClr val="bg1"/>
          </a:solidFill>
        </a:ln>
      </dgm:spPr>
    </dgm:pt>
    <dgm:pt modelId="{05B9CD35-A4B1-4742-B7BB-4A76121FC2E1}" type="pres">
      <dgm:prSet presAssocID="{C8FDDB86-80F6-42F5-832E-16FB0B652BEA}" presName="text_3" presStyleLbl="node1" presStyleIdx="2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5FF1D51A-718F-4884-A940-0B302A3711A1}" type="pres">
      <dgm:prSet presAssocID="{C8FDDB86-80F6-42F5-832E-16FB0B652BEA}" presName="accent_3" presStyleCnt="0"/>
      <dgm:spPr/>
    </dgm:pt>
    <dgm:pt modelId="{54F7E87A-0EEC-4703-9ECB-B45577430C6B}" type="pres">
      <dgm:prSet presAssocID="{C8FDDB86-80F6-42F5-832E-16FB0B652BEA}" presName="accentRepeatNode" presStyleLbl="solidFgAcc1" presStyleIdx="2" presStyleCnt="4"/>
      <dgm:spPr>
        <a:solidFill>
          <a:srgbClr val="7F7F7F"/>
        </a:solidFill>
        <a:ln w="25400">
          <a:solidFill>
            <a:schemeClr val="bg1"/>
          </a:solidFill>
        </a:ln>
      </dgm:spPr>
    </dgm:pt>
    <dgm:pt modelId="{565074E7-BE14-4048-9F73-B3428D6B21F9}" type="pres">
      <dgm:prSet presAssocID="{E7AD8094-CEEA-4BA9-B071-188E6A34752A}" presName="text_4" presStyleLbl="node1" presStyleIdx="3" presStyleCnt="4">
        <dgm:presLayoutVars>
          <dgm:bulletEnabled val="1"/>
        </dgm:presLayoutVars>
      </dgm:prSet>
      <dgm:spPr>
        <a:prstGeom prst="rect">
          <a:avLst/>
        </a:prstGeom>
      </dgm:spPr>
    </dgm:pt>
    <dgm:pt modelId="{027F62ED-A525-45CE-89C8-EA2015F8EF60}" type="pres">
      <dgm:prSet presAssocID="{E7AD8094-CEEA-4BA9-B071-188E6A34752A}" presName="accent_4" presStyleCnt="0"/>
      <dgm:spPr/>
    </dgm:pt>
    <dgm:pt modelId="{46CADB62-EB63-41CF-85D2-ABA7022B2BE9}" type="pres">
      <dgm:prSet presAssocID="{E7AD8094-CEEA-4BA9-B071-188E6A34752A}" presName="accentRepeatNode" presStyleLbl="solidFgAcc1" presStyleIdx="3" presStyleCnt="4"/>
      <dgm:spPr>
        <a:solidFill>
          <a:srgbClr val="7F7F7F"/>
        </a:solidFill>
        <a:ln w="25400">
          <a:solidFill>
            <a:schemeClr val="bg1"/>
          </a:solidFill>
        </a:ln>
      </dgm:spPr>
    </dgm:pt>
  </dgm:ptLst>
  <dgm:cxnLst>
    <dgm:cxn modelId="{C4F63F19-962E-49A4-AEBD-6556F1333EB7}" type="presOf" srcId="{C8FDDB86-80F6-42F5-832E-16FB0B652BEA}" destId="{05B9CD35-A4B1-4742-B7BB-4A76121FC2E1}" srcOrd="0" destOrd="0" presId="urn:microsoft.com/office/officeart/2008/layout/VerticalCurvedList"/>
    <dgm:cxn modelId="{EDF1E82D-9BC8-450D-92E1-335C4A748904}" srcId="{53E1F8A8-C2E5-450C-9DC0-1CEE3F3A7603}" destId="{C8FDDB86-80F6-42F5-832E-16FB0B652BEA}" srcOrd="2" destOrd="0" parTransId="{775990CF-FE72-43C4-ABD5-57FDA6D9467F}" sibTransId="{E716DC64-CD2F-4385-9F8F-D1C2DFFE1EB2}"/>
    <dgm:cxn modelId="{9E0FAD53-C6FF-4EBD-AD41-5F6822E7D0D2}" type="presOf" srcId="{53E1F8A8-C2E5-450C-9DC0-1CEE3F3A7603}" destId="{BDB957B5-928A-4894-A50F-A26F20672E0D}" srcOrd="0" destOrd="0" presId="urn:microsoft.com/office/officeart/2008/layout/VerticalCurvedList"/>
    <dgm:cxn modelId="{594DA95E-32A0-4FE2-B0FC-83333E2F5626}" type="presOf" srcId="{13C1D560-C423-476C-AF90-AE846F3E9DAF}" destId="{1F712967-3663-4CF4-941B-DC8CE4A47062}" srcOrd="0" destOrd="0" presId="urn:microsoft.com/office/officeart/2008/layout/VerticalCurvedList"/>
    <dgm:cxn modelId="{27FEDD8B-A6AD-4770-B9A9-FD1D551E7CE2}" type="presOf" srcId="{E7AD8094-CEEA-4BA9-B071-188E6A34752A}" destId="{565074E7-BE14-4048-9F73-B3428D6B21F9}" srcOrd="0" destOrd="0" presId="urn:microsoft.com/office/officeart/2008/layout/VerticalCurvedList"/>
    <dgm:cxn modelId="{D82DF993-EBE5-4427-9B1F-924AA9C9BF97}" srcId="{53E1F8A8-C2E5-450C-9DC0-1CEE3F3A7603}" destId="{13C1D560-C423-476C-AF90-AE846F3E9DAF}" srcOrd="0" destOrd="0" parTransId="{BDC8E3DB-1BB6-4C58-B399-ACF983C1DD15}" sibTransId="{C089D038-10CA-4E3D-949D-1408ADC9E432}"/>
    <dgm:cxn modelId="{6E6AF6A6-915D-49B5-85C0-63C6C30630F3}" type="presOf" srcId="{51E6858B-2A28-4C6D-8E79-42B5C803144E}" destId="{DC925C07-C497-427C-9C29-EE08270424CC}" srcOrd="0" destOrd="0" presId="urn:microsoft.com/office/officeart/2008/layout/VerticalCurvedList"/>
    <dgm:cxn modelId="{651BFABE-2898-4FBA-A3D9-121907701B64}" srcId="{53E1F8A8-C2E5-450C-9DC0-1CEE3F3A7603}" destId="{51E6858B-2A28-4C6D-8E79-42B5C803144E}" srcOrd="1" destOrd="0" parTransId="{E15BC7A0-5531-4EC6-918E-59796E3FEBA4}" sibTransId="{FF4BA534-39F2-4A07-A12A-F94EAD8EB767}"/>
    <dgm:cxn modelId="{97DB92D0-E2A9-4752-8A44-214C0D1427CD}" srcId="{53E1F8A8-C2E5-450C-9DC0-1CEE3F3A7603}" destId="{E7AD8094-CEEA-4BA9-B071-188E6A34752A}" srcOrd="3" destOrd="0" parTransId="{F54A000B-6F9D-4AF7-BC51-6BAD93737891}" sibTransId="{8DE42257-DDBA-46E0-BD6E-10C1C5ED9A04}"/>
    <dgm:cxn modelId="{CB5218EB-BCC0-4E64-A828-0E9FAA0E0A54}" type="presOf" srcId="{C089D038-10CA-4E3D-949D-1408ADC9E432}" destId="{9E1BCF34-93B5-4939-91C4-38A2295259B3}" srcOrd="0" destOrd="0" presId="urn:microsoft.com/office/officeart/2008/layout/VerticalCurvedList"/>
    <dgm:cxn modelId="{BD5FCD61-C6E4-4277-9E2F-A5E65948C0A3}" type="presParOf" srcId="{BDB957B5-928A-4894-A50F-A26F20672E0D}" destId="{34566FD6-304B-4DF5-AEBF-DF8C6F82D341}" srcOrd="0" destOrd="0" presId="urn:microsoft.com/office/officeart/2008/layout/VerticalCurvedList"/>
    <dgm:cxn modelId="{FF8C5C43-3C60-4E49-AC01-C77B93718A6E}" type="presParOf" srcId="{34566FD6-304B-4DF5-AEBF-DF8C6F82D341}" destId="{DBAEA8EA-58EC-4F82-BD0E-3FE116494125}" srcOrd="0" destOrd="0" presId="urn:microsoft.com/office/officeart/2008/layout/VerticalCurvedList"/>
    <dgm:cxn modelId="{59287653-96A7-4012-848C-E736165BB912}" type="presParOf" srcId="{DBAEA8EA-58EC-4F82-BD0E-3FE116494125}" destId="{A8272A98-62B7-4B72-88E8-C4F10223D9D2}" srcOrd="0" destOrd="0" presId="urn:microsoft.com/office/officeart/2008/layout/VerticalCurvedList"/>
    <dgm:cxn modelId="{E65C4FFF-2502-47DD-B93F-41FA6997D3C9}" type="presParOf" srcId="{DBAEA8EA-58EC-4F82-BD0E-3FE116494125}" destId="{9E1BCF34-93B5-4939-91C4-38A2295259B3}" srcOrd="1" destOrd="0" presId="urn:microsoft.com/office/officeart/2008/layout/VerticalCurvedList"/>
    <dgm:cxn modelId="{D9BDEF2A-6D01-4382-8655-EA4F3ACEF5B0}" type="presParOf" srcId="{DBAEA8EA-58EC-4F82-BD0E-3FE116494125}" destId="{3C60FC55-5337-4258-8132-122B5DFF72F3}" srcOrd="2" destOrd="0" presId="urn:microsoft.com/office/officeart/2008/layout/VerticalCurvedList"/>
    <dgm:cxn modelId="{981C6EA7-4CBA-4641-B54B-99CAB316A763}" type="presParOf" srcId="{DBAEA8EA-58EC-4F82-BD0E-3FE116494125}" destId="{9F830FFD-4DD4-4941-94AD-58D7DA127706}" srcOrd="3" destOrd="0" presId="urn:microsoft.com/office/officeart/2008/layout/VerticalCurvedList"/>
    <dgm:cxn modelId="{2C128377-6B11-43CD-B276-07027CB13D6B}" type="presParOf" srcId="{34566FD6-304B-4DF5-AEBF-DF8C6F82D341}" destId="{1F712967-3663-4CF4-941B-DC8CE4A47062}" srcOrd="1" destOrd="0" presId="urn:microsoft.com/office/officeart/2008/layout/VerticalCurvedList"/>
    <dgm:cxn modelId="{B4F806D5-E47B-452A-9A30-8AA0DBB50A32}" type="presParOf" srcId="{34566FD6-304B-4DF5-AEBF-DF8C6F82D341}" destId="{BD35BCB3-3008-4808-A2E3-60F396282ABE}" srcOrd="2" destOrd="0" presId="urn:microsoft.com/office/officeart/2008/layout/VerticalCurvedList"/>
    <dgm:cxn modelId="{9D46332F-DC7E-445E-B108-7162223C21B4}" type="presParOf" srcId="{BD35BCB3-3008-4808-A2E3-60F396282ABE}" destId="{FA2900F9-A203-46D4-A648-7330D2322F16}" srcOrd="0" destOrd="0" presId="urn:microsoft.com/office/officeart/2008/layout/VerticalCurvedList"/>
    <dgm:cxn modelId="{F6E14466-274D-4CD4-9664-73AE7FD2ABDC}" type="presParOf" srcId="{34566FD6-304B-4DF5-AEBF-DF8C6F82D341}" destId="{DC925C07-C497-427C-9C29-EE08270424CC}" srcOrd="3" destOrd="0" presId="urn:microsoft.com/office/officeart/2008/layout/VerticalCurvedList"/>
    <dgm:cxn modelId="{9732F513-DD93-4E3E-83D0-810BD4EE1AE5}" type="presParOf" srcId="{34566FD6-304B-4DF5-AEBF-DF8C6F82D341}" destId="{5000BC3B-8F88-4B89-B9BA-A1658E75656A}" srcOrd="4" destOrd="0" presId="urn:microsoft.com/office/officeart/2008/layout/VerticalCurvedList"/>
    <dgm:cxn modelId="{CC663C49-FBA4-4A61-AD89-2C47B933F5C4}" type="presParOf" srcId="{5000BC3B-8F88-4B89-B9BA-A1658E75656A}" destId="{0DADFD4A-93B2-4342-B9A4-60E2D12922AC}" srcOrd="0" destOrd="0" presId="urn:microsoft.com/office/officeart/2008/layout/VerticalCurvedList"/>
    <dgm:cxn modelId="{8EEC30A3-DCD7-40AF-97D6-636BF8DC4B75}" type="presParOf" srcId="{34566FD6-304B-4DF5-AEBF-DF8C6F82D341}" destId="{05B9CD35-A4B1-4742-B7BB-4A76121FC2E1}" srcOrd="5" destOrd="0" presId="urn:microsoft.com/office/officeart/2008/layout/VerticalCurvedList"/>
    <dgm:cxn modelId="{48C3413F-9C65-419C-A07A-FC344D0ABF0A}" type="presParOf" srcId="{34566FD6-304B-4DF5-AEBF-DF8C6F82D341}" destId="{5FF1D51A-718F-4884-A940-0B302A3711A1}" srcOrd="6" destOrd="0" presId="urn:microsoft.com/office/officeart/2008/layout/VerticalCurvedList"/>
    <dgm:cxn modelId="{C9DB1B4C-FE02-418C-9A9B-15FF6EE7E0FB}" type="presParOf" srcId="{5FF1D51A-718F-4884-A940-0B302A3711A1}" destId="{54F7E87A-0EEC-4703-9ECB-B45577430C6B}" srcOrd="0" destOrd="0" presId="urn:microsoft.com/office/officeart/2008/layout/VerticalCurvedList"/>
    <dgm:cxn modelId="{1D3EB44C-6999-4A22-AD4B-BA54D643A7F8}" type="presParOf" srcId="{34566FD6-304B-4DF5-AEBF-DF8C6F82D341}" destId="{565074E7-BE14-4048-9F73-B3428D6B21F9}" srcOrd="7" destOrd="0" presId="urn:microsoft.com/office/officeart/2008/layout/VerticalCurvedList"/>
    <dgm:cxn modelId="{51FDF509-4D44-466F-9FAC-A04A99C738D1}" type="presParOf" srcId="{34566FD6-304B-4DF5-AEBF-DF8C6F82D341}" destId="{027F62ED-A525-45CE-89C8-EA2015F8EF60}" srcOrd="8" destOrd="0" presId="urn:microsoft.com/office/officeart/2008/layout/VerticalCurvedList"/>
    <dgm:cxn modelId="{574976C7-A6F2-4182-A5C2-8D8D152FCEC6}" type="presParOf" srcId="{027F62ED-A525-45CE-89C8-EA2015F8EF60}" destId="{46CADB62-EB63-41CF-85D2-ABA7022B2BE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E1F8A8-C2E5-450C-9DC0-1CEE3F3A7603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</dgm:pt>
    <dgm:pt modelId="{13C1D560-C423-476C-AF90-AE846F3E9DAF}">
      <dgm:prSet phldrT="[Text]" custT="1"/>
      <dgm:spPr>
        <a:xfrm rot="10800000">
          <a:off x="353353" y="1958101"/>
          <a:ext cx="2549905" cy="2393235"/>
        </a:xfrm>
      </dgm:spPr>
      <dgm:t>
        <a:bodyPr/>
        <a:lstStyle/>
        <a:p>
          <a:pPr>
            <a:buNone/>
          </a:pPr>
          <a:r>
            <a:rPr lang="en-US" sz="2200" dirty="0">
              <a:latin typeface="Arial" panose="020B0604020202020204"/>
              <a:ea typeface="+mn-ea"/>
              <a:cs typeface="+mn-cs"/>
            </a:rPr>
            <a:t>Recover service to pre-pandemic levels </a:t>
          </a:r>
        </a:p>
      </dgm:t>
    </dgm:pt>
    <dgm:pt modelId="{BDC8E3DB-1BB6-4C58-B399-ACF983C1DD15}" type="parTrans" cxnId="{D82DF993-EBE5-4427-9B1F-924AA9C9BF97}">
      <dgm:prSet/>
      <dgm:spPr/>
      <dgm:t>
        <a:bodyPr/>
        <a:lstStyle/>
        <a:p>
          <a:endParaRPr lang="en-US"/>
        </a:p>
      </dgm:t>
    </dgm:pt>
    <dgm:pt modelId="{C089D038-10CA-4E3D-949D-1408ADC9E432}" type="sibTrans" cxnId="{D82DF993-EBE5-4427-9B1F-924AA9C9BF97}">
      <dgm:prSet/>
      <dgm:spPr/>
      <dgm:t>
        <a:bodyPr/>
        <a:lstStyle/>
        <a:p>
          <a:endParaRPr lang="en-US"/>
        </a:p>
      </dgm:t>
    </dgm:pt>
    <dgm:pt modelId="{C8FDDB86-80F6-42F5-832E-16FB0B652BEA}">
      <dgm:prSet phldrT="[Text]" custT="1"/>
      <dgm:spPr>
        <a:xfrm rot="10800000">
          <a:off x="5963145" y="1958101"/>
          <a:ext cx="2549905" cy="2393235"/>
        </a:xfrm>
      </dgm:spPr>
      <dgm:t>
        <a:bodyPr/>
        <a:lstStyle/>
        <a:p>
          <a:pPr>
            <a:buNone/>
          </a:pPr>
          <a:r>
            <a:rPr lang="en-US" sz="2200" dirty="0">
              <a:latin typeface="Arial" panose="020B0604020202020204"/>
              <a:ea typeface="+mn-ea"/>
              <a:cs typeface="+mn-cs"/>
            </a:rPr>
            <a:t>Invest in our future </a:t>
          </a:r>
        </a:p>
      </dgm:t>
    </dgm:pt>
    <dgm:pt modelId="{775990CF-FE72-43C4-ABD5-57FDA6D9467F}" type="parTrans" cxnId="{EDF1E82D-9BC8-450D-92E1-335C4A748904}">
      <dgm:prSet/>
      <dgm:spPr/>
      <dgm:t>
        <a:bodyPr/>
        <a:lstStyle/>
        <a:p>
          <a:endParaRPr lang="en-US"/>
        </a:p>
      </dgm:t>
    </dgm:pt>
    <dgm:pt modelId="{E716DC64-CD2F-4385-9F8F-D1C2DFFE1EB2}" type="sibTrans" cxnId="{EDF1E82D-9BC8-450D-92E1-335C4A748904}">
      <dgm:prSet/>
      <dgm:spPr/>
      <dgm:t>
        <a:bodyPr/>
        <a:lstStyle/>
        <a:p>
          <a:endParaRPr lang="en-US"/>
        </a:p>
      </dgm:t>
    </dgm:pt>
    <dgm:pt modelId="{BDB957B5-928A-4894-A50F-A26F20672E0D}" type="pres">
      <dgm:prSet presAssocID="{53E1F8A8-C2E5-450C-9DC0-1CEE3F3A7603}" presName="Name0" presStyleCnt="0">
        <dgm:presLayoutVars>
          <dgm:chMax val="7"/>
          <dgm:chPref val="7"/>
          <dgm:dir/>
        </dgm:presLayoutVars>
      </dgm:prSet>
      <dgm:spPr/>
    </dgm:pt>
    <dgm:pt modelId="{34566FD6-304B-4DF5-AEBF-DF8C6F82D341}" type="pres">
      <dgm:prSet presAssocID="{53E1F8A8-C2E5-450C-9DC0-1CEE3F3A7603}" presName="Name1" presStyleCnt="0"/>
      <dgm:spPr/>
    </dgm:pt>
    <dgm:pt modelId="{DBAEA8EA-58EC-4F82-BD0E-3FE116494125}" type="pres">
      <dgm:prSet presAssocID="{53E1F8A8-C2E5-450C-9DC0-1CEE3F3A7603}" presName="cycle" presStyleCnt="0"/>
      <dgm:spPr/>
    </dgm:pt>
    <dgm:pt modelId="{A8272A98-62B7-4B72-88E8-C4F10223D9D2}" type="pres">
      <dgm:prSet presAssocID="{53E1F8A8-C2E5-450C-9DC0-1CEE3F3A7603}" presName="srcNode" presStyleLbl="node1" presStyleIdx="0" presStyleCnt="2"/>
      <dgm:spPr/>
    </dgm:pt>
    <dgm:pt modelId="{9E1BCF34-93B5-4939-91C4-38A2295259B3}" type="pres">
      <dgm:prSet presAssocID="{53E1F8A8-C2E5-450C-9DC0-1CEE3F3A7603}" presName="conn" presStyleLbl="parChTrans1D2" presStyleIdx="0" presStyleCnt="1"/>
      <dgm:spPr/>
    </dgm:pt>
    <dgm:pt modelId="{3C60FC55-5337-4258-8132-122B5DFF72F3}" type="pres">
      <dgm:prSet presAssocID="{53E1F8A8-C2E5-450C-9DC0-1CEE3F3A7603}" presName="extraNode" presStyleLbl="node1" presStyleIdx="0" presStyleCnt="2"/>
      <dgm:spPr/>
    </dgm:pt>
    <dgm:pt modelId="{9F830FFD-4DD4-4941-94AD-58D7DA127706}" type="pres">
      <dgm:prSet presAssocID="{53E1F8A8-C2E5-450C-9DC0-1CEE3F3A7603}" presName="dstNode" presStyleLbl="node1" presStyleIdx="0" presStyleCnt="2"/>
      <dgm:spPr/>
    </dgm:pt>
    <dgm:pt modelId="{1F712967-3663-4CF4-941B-DC8CE4A47062}" type="pres">
      <dgm:prSet presAssocID="{13C1D560-C423-476C-AF90-AE846F3E9DAF}" presName="text_1" presStyleLbl="node1" presStyleIdx="0" presStyleCnt="2">
        <dgm:presLayoutVars>
          <dgm:bulletEnabled val="1"/>
        </dgm:presLayoutVars>
      </dgm:prSet>
      <dgm:spPr>
        <a:prstGeom prst="rect">
          <a:avLst/>
        </a:prstGeom>
      </dgm:spPr>
    </dgm:pt>
    <dgm:pt modelId="{BD35BCB3-3008-4808-A2E3-60F396282ABE}" type="pres">
      <dgm:prSet presAssocID="{13C1D560-C423-476C-AF90-AE846F3E9DAF}" presName="accent_1" presStyleCnt="0"/>
      <dgm:spPr/>
    </dgm:pt>
    <dgm:pt modelId="{FA2900F9-A203-46D4-A648-7330D2322F16}" type="pres">
      <dgm:prSet presAssocID="{13C1D560-C423-476C-AF90-AE846F3E9DAF}" presName="accentRepeatNode" presStyleLbl="solidFgAcc1" presStyleIdx="0" presStyleCnt="2"/>
      <dgm:spPr/>
    </dgm:pt>
    <dgm:pt modelId="{315BE4C2-E2D2-4FA3-972F-B5F5E2D6544A}" type="pres">
      <dgm:prSet presAssocID="{C8FDDB86-80F6-42F5-832E-16FB0B652BEA}" presName="text_2" presStyleLbl="node1" presStyleIdx="1" presStyleCnt="2">
        <dgm:presLayoutVars>
          <dgm:bulletEnabled val="1"/>
        </dgm:presLayoutVars>
      </dgm:prSet>
      <dgm:spPr/>
    </dgm:pt>
    <dgm:pt modelId="{8FFA12FF-299F-4CD0-A6BE-D0AE3C67DF79}" type="pres">
      <dgm:prSet presAssocID="{C8FDDB86-80F6-42F5-832E-16FB0B652BEA}" presName="accent_2" presStyleCnt="0"/>
      <dgm:spPr/>
    </dgm:pt>
    <dgm:pt modelId="{54F7E87A-0EEC-4703-9ECB-B45577430C6B}" type="pres">
      <dgm:prSet presAssocID="{C8FDDB86-80F6-42F5-832E-16FB0B652BEA}" presName="accentRepeatNode" presStyleLbl="solidFgAcc1" presStyleIdx="1" presStyleCnt="2"/>
      <dgm:spPr/>
    </dgm:pt>
  </dgm:ptLst>
  <dgm:cxnLst>
    <dgm:cxn modelId="{EDF1E82D-9BC8-450D-92E1-335C4A748904}" srcId="{53E1F8A8-C2E5-450C-9DC0-1CEE3F3A7603}" destId="{C8FDDB86-80F6-42F5-832E-16FB0B652BEA}" srcOrd="1" destOrd="0" parTransId="{775990CF-FE72-43C4-ABD5-57FDA6D9467F}" sibTransId="{E716DC64-CD2F-4385-9F8F-D1C2DFFE1EB2}"/>
    <dgm:cxn modelId="{9E0FAD53-C6FF-4EBD-AD41-5F6822E7D0D2}" type="presOf" srcId="{53E1F8A8-C2E5-450C-9DC0-1CEE3F3A7603}" destId="{BDB957B5-928A-4894-A50F-A26F20672E0D}" srcOrd="0" destOrd="0" presId="urn:microsoft.com/office/officeart/2008/layout/VerticalCurvedList"/>
    <dgm:cxn modelId="{629A735B-7601-457D-AD53-EE9B1695B595}" type="presOf" srcId="{C8FDDB86-80F6-42F5-832E-16FB0B652BEA}" destId="{315BE4C2-E2D2-4FA3-972F-B5F5E2D6544A}" srcOrd="0" destOrd="0" presId="urn:microsoft.com/office/officeart/2008/layout/VerticalCurvedList"/>
    <dgm:cxn modelId="{594DA95E-32A0-4FE2-B0FC-83333E2F5626}" type="presOf" srcId="{13C1D560-C423-476C-AF90-AE846F3E9DAF}" destId="{1F712967-3663-4CF4-941B-DC8CE4A47062}" srcOrd="0" destOrd="0" presId="urn:microsoft.com/office/officeart/2008/layout/VerticalCurvedList"/>
    <dgm:cxn modelId="{D82DF993-EBE5-4427-9B1F-924AA9C9BF97}" srcId="{53E1F8A8-C2E5-450C-9DC0-1CEE3F3A7603}" destId="{13C1D560-C423-476C-AF90-AE846F3E9DAF}" srcOrd="0" destOrd="0" parTransId="{BDC8E3DB-1BB6-4C58-B399-ACF983C1DD15}" sibTransId="{C089D038-10CA-4E3D-949D-1408ADC9E432}"/>
    <dgm:cxn modelId="{CB5218EB-BCC0-4E64-A828-0E9FAA0E0A54}" type="presOf" srcId="{C089D038-10CA-4E3D-949D-1408ADC9E432}" destId="{9E1BCF34-93B5-4939-91C4-38A2295259B3}" srcOrd="0" destOrd="0" presId="urn:microsoft.com/office/officeart/2008/layout/VerticalCurvedList"/>
    <dgm:cxn modelId="{BD5FCD61-C6E4-4277-9E2F-A5E65948C0A3}" type="presParOf" srcId="{BDB957B5-928A-4894-A50F-A26F20672E0D}" destId="{34566FD6-304B-4DF5-AEBF-DF8C6F82D341}" srcOrd="0" destOrd="0" presId="urn:microsoft.com/office/officeart/2008/layout/VerticalCurvedList"/>
    <dgm:cxn modelId="{FF8C5C43-3C60-4E49-AC01-C77B93718A6E}" type="presParOf" srcId="{34566FD6-304B-4DF5-AEBF-DF8C6F82D341}" destId="{DBAEA8EA-58EC-4F82-BD0E-3FE116494125}" srcOrd="0" destOrd="0" presId="urn:microsoft.com/office/officeart/2008/layout/VerticalCurvedList"/>
    <dgm:cxn modelId="{59287653-96A7-4012-848C-E736165BB912}" type="presParOf" srcId="{DBAEA8EA-58EC-4F82-BD0E-3FE116494125}" destId="{A8272A98-62B7-4B72-88E8-C4F10223D9D2}" srcOrd="0" destOrd="0" presId="urn:microsoft.com/office/officeart/2008/layout/VerticalCurvedList"/>
    <dgm:cxn modelId="{E65C4FFF-2502-47DD-B93F-41FA6997D3C9}" type="presParOf" srcId="{DBAEA8EA-58EC-4F82-BD0E-3FE116494125}" destId="{9E1BCF34-93B5-4939-91C4-38A2295259B3}" srcOrd="1" destOrd="0" presId="urn:microsoft.com/office/officeart/2008/layout/VerticalCurvedList"/>
    <dgm:cxn modelId="{D9BDEF2A-6D01-4382-8655-EA4F3ACEF5B0}" type="presParOf" srcId="{DBAEA8EA-58EC-4F82-BD0E-3FE116494125}" destId="{3C60FC55-5337-4258-8132-122B5DFF72F3}" srcOrd="2" destOrd="0" presId="urn:microsoft.com/office/officeart/2008/layout/VerticalCurvedList"/>
    <dgm:cxn modelId="{981C6EA7-4CBA-4641-B54B-99CAB316A763}" type="presParOf" srcId="{DBAEA8EA-58EC-4F82-BD0E-3FE116494125}" destId="{9F830FFD-4DD4-4941-94AD-58D7DA127706}" srcOrd="3" destOrd="0" presId="urn:microsoft.com/office/officeart/2008/layout/VerticalCurvedList"/>
    <dgm:cxn modelId="{2C128377-6B11-43CD-B276-07027CB13D6B}" type="presParOf" srcId="{34566FD6-304B-4DF5-AEBF-DF8C6F82D341}" destId="{1F712967-3663-4CF4-941B-DC8CE4A47062}" srcOrd="1" destOrd="0" presId="urn:microsoft.com/office/officeart/2008/layout/VerticalCurvedList"/>
    <dgm:cxn modelId="{B4F806D5-E47B-452A-9A30-8AA0DBB50A32}" type="presParOf" srcId="{34566FD6-304B-4DF5-AEBF-DF8C6F82D341}" destId="{BD35BCB3-3008-4808-A2E3-60F396282ABE}" srcOrd="2" destOrd="0" presId="urn:microsoft.com/office/officeart/2008/layout/VerticalCurvedList"/>
    <dgm:cxn modelId="{9D46332F-DC7E-445E-B108-7162223C21B4}" type="presParOf" srcId="{BD35BCB3-3008-4808-A2E3-60F396282ABE}" destId="{FA2900F9-A203-46D4-A648-7330D2322F16}" srcOrd="0" destOrd="0" presId="urn:microsoft.com/office/officeart/2008/layout/VerticalCurvedList"/>
    <dgm:cxn modelId="{C00A81BD-C9F7-45CA-9FC2-2DD380717A30}" type="presParOf" srcId="{34566FD6-304B-4DF5-AEBF-DF8C6F82D341}" destId="{315BE4C2-E2D2-4FA3-972F-B5F5E2D6544A}" srcOrd="3" destOrd="0" presId="urn:microsoft.com/office/officeart/2008/layout/VerticalCurvedList"/>
    <dgm:cxn modelId="{2F0D46EB-8D44-45DB-BB7F-5255AD791FAF}" type="presParOf" srcId="{34566FD6-304B-4DF5-AEBF-DF8C6F82D341}" destId="{8FFA12FF-299F-4CD0-A6BE-D0AE3C67DF79}" srcOrd="4" destOrd="0" presId="urn:microsoft.com/office/officeart/2008/layout/VerticalCurvedList"/>
    <dgm:cxn modelId="{DB4098A2-62E5-40A6-9F7E-AAC996165A0C}" type="presParOf" srcId="{8FFA12FF-299F-4CD0-A6BE-D0AE3C67DF79}" destId="{54F7E87A-0EEC-4703-9ECB-B45577430C6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D6DCD1-FE23-46E2-B475-E923AC9A2053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9057FC4-DC95-4466-A16E-4FB74F747895}">
      <dgm:prSet phldrT="[Text]"/>
      <dgm:spPr/>
      <dgm:t>
        <a:bodyPr/>
        <a:lstStyle/>
        <a:p>
          <a:r>
            <a:rPr lang="en-US" dirty="0"/>
            <a:t>Ocean cargo capacity remains tight</a:t>
          </a:r>
        </a:p>
      </dgm:t>
    </dgm:pt>
    <dgm:pt modelId="{5C4F8CD5-6B0C-4170-8F96-B09DCDEE0EAB}" type="parTrans" cxnId="{F7344512-537D-40E1-AB14-C0DBE0CE5B77}">
      <dgm:prSet/>
      <dgm:spPr/>
      <dgm:t>
        <a:bodyPr/>
        <a:lstStyle/>
        <a:p>
          <a:endParaRPr lang="en-US"/>
        </a:p>
      </dgm:t>
    </dgm:pt>
    <dgm:pt modelId="{5524AC9E-1B6E-4050-B048-534525B7EDE1}" type="sibTrans" cxnId="{F7344512-537D-40E1-AB14-C0DBE0CE5B77}">
      <dgm:prSet/>
      <dgm:spPr/>
      <dgm:t>
        <a:bodyPr/>
        <a:lstStyle/>
        <a:p>
          <a:endParaRPr lang="en-US"/>
        </a:p>
      </dgm:t>
    </dgm:pt>
    <dgm:pt modelId="{DCD5ECF6-9458-4E0A-AF4C-084BBD55ACE2}">
      <dgm:prSet phldrT="[Text]"/>
      <dgm:spPr/>
      <dgm:t>
        <a:bodyPr/>
        <a:lstStyle/>
        <a:p>
          <a:r>
            <a:rPr lang="en-US" dirty="0"/>
            <a:t>Workforce participation rates remain low</a:t>
          </a:r>
        </a:p>
      </dgm:t>
    </dgm:pt>
    <dgm:pt modelId="{235BAE08-A23D-4D49-ADCD-C3BC15481FA9}" type="parTrans" cxnId="{E9C7BBFA-C15D-4242-8DBB-1F777E4CB661}">
      <dgm:prSet/>
      <dgm:spPr/>
      <dgm:t>
        <a:bodyPr/>
        <a:lstStyle/>
        <a:p>
          <a:endParaRPr lang="en-US"/>
        </a:p>
      </dgm:t>
    </dgm:pt>
    <dgm:pt modelId="{BCB11442-2BBF-4CB2-93E6-73E09DF9D048}" type="sibTrans" cxnId="{E9C7BBFA-C15D-4242-8DBB-1F777E4CB661}">
      <dgm:prSet/>
      <dgm:spPr/>
      <dgm:t>
        <a:bodyPr/>
        <a:lstStyle/>
        <a:p>
          <a:endParaRPr lang="en-US"/>
        </a:p>
      </dgm:t>
    </dgm:pt>
    <dgm:pt modelId="{3BB372BF-19A1-4521-B373-85F9D3DC9552}">
      <dgm:prSet phldrT="[Text]"/>
      <dgm:spPr/>
      <dgm:t>
        <a:bodyPr/>
        <a:lstStyle/>
        <a:p>
          <a:r>
            <a:rPr lang="en-US" dirty="0"/>
            <a:t>Wage rate and commodity inflation is high </a:t>
          </a:r>
        </a:p>
      </dgm:t>
    </dgm:pt>
    <dgm:pt modelId="{DB49A2B2-3001-42F3-929D-DA4819FB6A12}" type="parTrans" cxnId="{1028748C-AE94-4C57-AA4F-A423567697D6}">
      <dgm:prSet/>
      <dgm:spPr/>
      <dgm:t>
        <a:bodyPr/>
        <a:lstStyle/>
        <a:p>
          <a:endParaRPr lang="en-US"/>
        </a:p>
      </dgm:t>
    </dgm:pt>
    <dgm:pt modelId="{413FB58B-8672-4D8D-8CB0-8D562544E454}" type="sibTrans" cxnId="{1028748C-AE94-4C57-AA4F-A423567697D6}">
      <dgm:prSet/>
      <dgm:spPr/>
      <dgm:t>
        <a:bodyPr/>
        <a:lstStyle/>
        <a:p>
          <a:endParaRPr lang="en-US"/>
        </a:p>
      </dgm:t>
    </dgm:pt>
    <dgm:pt modelId="{BAEC3BFC-10CE-4DDD-B76D-D9D15F0CB661}" type="pres">
      <dgm:prSet presAssocID="{5AD6DCD1-FE23-46E2-B475-E923AC9A2053}" presName="Name0" presStyleCnt="0">
        <dgm:presLayoutVars>
          <dgm:chMax val="7"/>
          <dgm:chPref val="7"/>
          <dgm:dir/>
        </dgm:presLayoutVars>
      </dgm:prSet>
      <dgm:spPr/>
    </dgm:pt>
    <dgm:pt modelId="{71F53BB4-9875-4561-BAC7-60A34E9B7328}" type="pres">
      <dgm:prSet presAssocID="{5AD6DCD1-FE23-46E2-B475-E923AC9A2053}" presName="Name1" presStyleCnt="0"/>
      <dgm:spPr/>
    </dgm:pt>
    <dgm:pt modelId="{15FD7AF9-875A-41F8-AFA5-8BCC1789E2EF}" type="pres">
      <dgm:prSet presAssocID="{5AD6DCD1-FE23-46E2-B475-E923AC9A2053}" presName="cycle" presStyleCnt="0"/>
      <dgm:spPr/>
    </dgm:pt>
    <dgm:pt modelId="{5445F817-0163-4FE9-BCC4-87FCC70E5E47}" type="pres">
      <dgm:prSet presAssocID="{5AD6DCD1-FE23-46E2-B475-E923AC9A2053}" presName="srcNode" presStyleLbl="node1" presStyleIdx="0" presStyleCnt="3"/>
      <dgm:spPr/>
    </dgm:pt>
    <dgm:pt modelId="{FA51D5DF-9AC9-4892-8B43-DF997744E06E}" type="pres">
      <dgm:prSet presAssocID="{5AD6DCD1-FE23-46E2-B475-E923AC9A2053}" presName="conn" presStyleLbl="parChTrans1D2" presStyleIdx="0" presStyleCnt="1"/>
      <dgm:spPr/>
    </dgm:pt>
    <dgm:pt modelId="{A534DAD4-681C-4158-A84E-C3A39D0414B4}" type="pres">
      <dgm:prSet presAssocID="{5AD6DCD1-FE23-46E2-B475-E923AC9A2053}" presName="extraNode" presStyleLbl="node1" presStyleIdx="0" presStyleCnt="3"/>
      <dgm:spPr/>
    </dgm:pt>
    <dgm:pt modelId="{8C9D6EB7-C4E4-4596-B2AC-F8A8FFEAB2F6}" type="pres">
      <dgm:prSet presAssocID="{5AD6DCD1-FE23-46E2-B475-E923AC9A2053}" presName="dstNode" presStyleLbl="node1" presStyleIdx="0" presStyleCnt="3"/>
      <dgm:spPr/>
    </dgm:pt>
    <dgm:pt modelId="{9B9BF176-4620-4623-B8C3-773746CD41C7}" type="pres">
      <dgm:prSet presAssocID="{19057FC4-DC95-4466-A16E-4FB74F747895}" presName="text_1" presStyleLbl="node1" presStyleIdx="0" presStyleCnt="3">
        <dgm:presLayoutVars>
          <dgm:bulletEnabled val="1"/>
        </dgm:presLayoutVars>
      </dgm:prSet>
      <dgm:spPr/>
    </dgm:pt>
    <dgm:pt modelId="{0772EF80-6BF3-4B02-A268-3EA378B07C89}" type="pres">
      <dgm:prSet presAssocID="{19057FC4-DC95-4466-A16E-4FB74F747895}" presName="accent_1" presStyleCnt="0"/>
      <dgm:spPr/>
    </dgm:pt>
    <dgm:pt modelId="{BDA1BDAF-DF85-42BC-AF21-E8C83AB4C8FC}" type="pres">
      <dgm:prSet presAssocID="{19057FC4-DC95-4466-A16E-4FB74F747895}" presName="accentRepeatNode" presStyleLbl="solidFgAcc1" presStyleIdx="0" presStyleCnt="3"/>
      <dgm:spPr/>
    </dgm:pt>
    <dgm:pt modelId="{F45CD513-12B5-4740-804A-E062BFCACE7B}" type="pres">
      <dgm:prSet presAssocID="{DCD5ECF6-9458-4E0A-AF4C-084BBD55ACE2}" presName="text_2" presStyleLbl="node1" presStyleIdx="1" presStyleCnt="3">
        <dgm:presLayoutVars>
          <dgm:bulletEnabled val="1"/>
        </dgm:presLayoutVars>
      </dgm:prSet>
      <dgm:spPr/>
    </dgm:pt>
    <dgm:pt modelId="{A8C758CF-FDFB-462C-9025-8C1BE2978C92}" type="pres">
      <dgm:prSet presAssocID="{DCD5ECF6-9458-4E0A-AF4C-084BBD55ACE2}" presName="accent_2" presStyleCnt="0"/>
      <dgm:spPr/>
    </dgm:pt>
    <dgm:pt modelId="{8771AAB9-712A-420F-B461-684A6C3B02C2}" type="pres">
      <dgm:prSet presAssocID="{DCD5ECF6-9458-4E0A-AF4C-084BBD55ACE2}" presName="accentRepeatNode" presStyleLbl="solidFgAcc1" presStyleIdx="1" presStyleCnt="3"/>
      <dgm:spPr/>
    </dgm:pt>
    <dgm:pt modelId="{2C6436B8-F0CC-4C2E-A56D-AE1743A6A902}" type="pres">
      <dgm:prSet presAssocID="{3BB372BF-19A1-4521-B373-85F9D3DC9552}" presName="text_3" presStyleLbl="node1" presStyleIdx="2" presStyleCnt="3">
        <dgm:presLayoutVars>
          <dgm:bulletEnabled val="1"/>
        </dgm:presLayoutVars>
      </dgm:prSet>
      <dgm:spPr/>
    </dgm:pt>
    <dgm:pt modelId="{FFD2250A-76A7-43C1-A2B7-65E7F4D98C0C}" type="pres">
      <dgm:prSet presAssocID="{3BB372BF-19A1-4521-B373-85F9D3DC9552}" presName="accent_3" presStyleCnt="0"/>
      <dgm:spPr/>
    </dgm:pt>
    <dgm:pt modelId="{6A0FB855-AF8D-4B14-8D59-FBF64C8D5766}" type="pres">
      <dgm:prSet presAssocID="{3BB372BF-19A1-4521-B373-85F9D3DC9552}" presName="accentRepeatNode" presStyleLbl="solidFgAcc1" presStyleIdx="2" presStyleCnt="3"/>
      <dgm:spPr/>
    </dgm:pt>
  </dgm:ptLst>
  <dgm:cxnLst>
    <dgm:cxn modelId="{F7344512-537D-40E1-AB14-C0DBE0CE5B77}" srcId="{5AD6DCD1-FE23-46E2-B475-E923AC9A2053}" destId="{19057FC4-DC95-4466-A16E-4FB74F747895}" srcOrd="0" destOrd="0" parTransId="{5C4F8CD5-6B0C-4170-8F96-B09DCDEE0EAB}" sibTransId="{5524AC9E-1B6E-4050-B048-534525B7EDE1}"/>
    <dgm:cxn modelId="{D6A37841-B4AA-469A-A587-2AE03B3693E2}" type="presOf" srcId="{3BB372BF-19A1-4521-B373-85F9D3DC9552}" destId="{2C6436B8-F0CC-4C2E-A56D-AE1743A6A902}" srcOrd="0" destOrd="0" presId="urn:microsoft.com/office/officeart/2008/layout/VerticalCurvedList"/>
    <dgm:cxn modelId="{1F1A5970-6486-4F9A-B138-4EA063237977}" type="presOf" srcId="{DCD5ECF6-9458-4E0A-AF4C-084BBD55ACE2}" destId="{F45CD513-12B5-4740-804A-E062BFCACE7B}" srcOrd="0" destOrd="0" presId="urn:microsoft.com/office/officeart/2008/layout/VerticalCurvedList"/>
    <dgm:cxn modelId="{07905973-1333-43C5-AF06-0267526CD095}" type="presOf" srcId="{5524AC9E-1B6E-4050-B048-534525B7EDE1}" destId="{FA51D5DF-9AC9-4892-8B43-DF997744E06E}" srcOrd="0" destOrd="0" presId="urn:microsoft.com/office/officeart/2008/layout/VerticalCurvedList"/>
    <dgm:cxn modelId="{DE9FDF85-3380-4622-A330-5A4F81A08BA2}" type="presOf" srcId="{19057FC4-DC95-4466-A16E-4FB74F747895}" destId="{9B9BF176-4620-4623-B8C3-773746CD41C7}" srcOrd="0" destOrd="0" presId="urn:microsoft.com/office/officeart/2008/layout/VerticalCurvedList"/>
    <dgm:cxn modelId="{1028748C-AE94-4C57-AA4F-A423567697D6}" srcId="{5AD6DCD1-FE23-46E2-B475-E923AC9A2053}" destId="{3BB372BF-19A1-4521-B373-85F9D3DC9552}" srcOrd="2" destOrd="0" parTransId="{DB49A2B2-3001-42F3-929D-DA4819FB6A12}" sibTransId="{413FB58B-8672-4D8D-8CB0-8D562544E454}"/>
    <dgm:cxn modelId="{818160A7-3724-4AA0-83DD-997C623F3660}" type="presOf" srcId="{5AD6DCD1-FE23-46E2-B475-E923AC9A2053}" destId="{BAEC3BFC-10CE-4DDD-B76D-D9D15F0CB661}" srcOrd="0" destOrd="0" presId="urn:microsoft.com/office/officeart/2008/layout/VerticalCurvedList"/>
    <dgm:cxn modelId="{E9C7BBFA-C15D-4242-8DBB-1F777E4CB661}" srcId="{5AD6DCD1-FE23-46E2-B475-E923AC9A2053}" destId="{DCD5ECF6-9458-4E0A-AF4C-084BBD55ACE2}" srcOrd="1" destOrd="0" parTransId="{235BAE08-A23D-4D49-ADCD-C3BC15481FA9}" sibTransId="{BCB11442-2BBF-4CB2-93E6-73E09DF9D048}"/>
    <dgm:cxn modelId="{34A691E3-4711-451A-BDFA-F901A9DEBD62}" type="presParOf" srcId="{BAEC3BFC-10CE-4DDD-B76D-D9D15F0CB661}" destId="{71F53BB4-9875-4561-BAC7-60A34E9B7328}" srcOrd="0" destOrd="0" presId="urn:microsoft.com/office/officeart/2008/layout/VerticalCurvedList"/>
    <dgm:cxn modelId="{72EA273D-268A-4498-B1FE-ED38944198EB}" type="presParOf" srcId="{71F53BB4-9875-4561-BAC7-60A34E9B7328}" destId="{15FD7AF9-875A-41F8-AFA5-8BCC1789E2EF}" srcOrd="0" destOrd="0" presId="urn:microsoft.com/office/officeart/2008/layout/VerticalCurvedList"/>
    <dgm:cxn modelId="{9A0162ED-A21F-47AD-94DF-2422CD87BF7A}" type="presParOf" srcId="{15FD7AF9-875A-41F8-AFA5-8BCC1789E2EF}" destId="{5445F817-0163-4FE9-BCC4-87FCC70E5E47}" srcOrd="0" destOrd="0" presId="urn:microsoft.com/office/officeart/2008/layout/VerticalCurvedList"/>
    <dgm:cxn modelId="{F8545F67-AB78-45F0-A7C6-5368BBFB5C98}" type="presParOf" srcId="{15FD7AF9-875A-41F8-AFA5-8BCC1789E2EF}" destId="{FA51D5DF-9AC9-4892-8B43-DF997744E06E}" srcOrd="1" destOrd="0" presId="urn:microsoft.com/office/officeart/2008/layout/VerticalCurvedList"/>
    <dgm:cxn modelId="{CAB3CE69-BDCC-44E5-8F14-937017303659}" type="presParOf" srcId="{15FD7AF9-875A-41F8-AFA5-8BCC1789E2EF}" destId="{A534DAD4-681C-4158-A84E-C3A39D0414B4}" srcOrd="2" destOrd="0" presId="urn:microsoft.com/office/officeart/2008/layout/VerticalCurvedList"/>
    <dgm:cxn modelId="{9DCB7989-F82E-4213-BCCD-BB2450FDAE65}" type="presParOf" srcId="{15FD7AF9-875A-41F8-AFA5-8BCC1789E2EF}" destId="{8C9D6EB7-C4E4-4596-B2AC-F8A8FFEAB2F6}" srcOrd="3" destOrd="0" presId="urn:microsoft.com/office/officeart/2008/layout/VerticalCurvedList"/>
    <dgm:cxn modelId="{E54D4094-636A-4826-89B5-35B949F9452C}" type="presParOf" srcId="{71F53BB4-9875-4561-BAC7-60A34E9B7328}" destId="{9B9BF176-4620-4623-B8C3-773746CD41C7}" srcOrd="1" destOrd="0" presId="urn:microsoft.com/office/officeart/2008/layout/VerticalCurvedList"/>
    <dgm:cxn modelId="{7FE1FEDE-5D3A-4B25-BCB8-D191C8ECB0BA}" type="presParOf" srcId="{71F53BB4-9875-4561-BAC7-60A34E9B7328}" destId="{0772EF80-6BF3-4B02-A268-3EA378B07C89}" srcOrd="2" destOrd="0" presId="urn:microsoft.com/office/officeart/2008/layout/VerticalCurvedList"/>
    <dgm:cxn modelId="{0DC37C9A-BDB5-4B0A-8A44-932A383A3D4E}" type="presParOf" srcId="{0772EF80-6BF3-4B02-A268-3EA378B07C89}" destId="{BDA1BDAF-DF85-42BC-AF21-E8C83AB4C8FC}" srcOrd="0" destOrd="0" presId="urn:microsoft.com/office/officeart/2008/layout/VerticalCurvedList"/>
    <dgm:cxn modelId="{13EDDD0C-6A98-40B6-8C1C-1AFAD031ED69}" type="presParOf" srcId="{71F53BB4-9875-4561-BAC7-60A34E9B7328}" destId="{F45CD513-12B5-4740-804A-E062BFCACE7B}" srcOrd="3" destOrd="0" presId="urn:microsoft.com/office/officeart/2008/layout/VerticalCurvedList"/>
    <dgm:cxn modelId="{3F596B42-D5BE-4107-BCC3-7C111ABE5E27}" type="presParOf" srcId="{71F53BB4-9875-4561-BAC7-60A34E9B7328}" destId="{A8C758CF-FDFB-462C-9025-8C1BE2978C92}" srcOrd="4" destOrd="0" presId="urn:microsoft.com/office/officeart/2008/layout/VerticalCurvedList"/>
    <dgm:cxn modelId="{298B26E5-B914-41BB-9D93-169751AF43BB}" type="presParOf" srcId="{A8C758CF-FDFB-462C-9025-8C1BE2978C92}" destId="{8771AAB9-712A-420F-B461-684A6C3B02C2}" srcOrd="0" destOrd="0" presId="urn:microsoft.com/office/officeart/2008/layout/VerticalCurvedList"/>
    <dgm:cxn modelId="{B5B3908D-D05C-40E1-BF67-4BAA80D4D1A1}" type="presParOf" srcId="{71F53BB4-9875-4561-BAC7-60A34E9B7328}" destId="{2C6436B8-F0CC-4C2E-A56D-AE1743A6A902}" srcOrd="5" destOrd="0" presId="urn:microsoft.com/office/officeart/2008/layout/VerticalCurvedList"/>
    <dgm:cxn modelId="{1F47A91A-9271-4AD5-9D48-FB83BDD8F184}" type="presParOf" srcId="{71F53BB4-9875-4561-BAC7-60A34E9B7328}" destId="{FFD2250A-76A7-43C1-A2B7-65E7F4D98C0C}" srcOrd="6" destOrd="0" presId="urn:microsoft.com/office/officeart/2008/layout/VerticalCurvedList"/>
    <dgm:cxn modelId="{F7278848-889F-4D66-8E90-3BF234984771}" type="presParOf" srcId="{FFD2250A-76A7-43C1-A2B7-65E7F4D98C0C}" destId="{6A0FB855-AF8D-4B14-8D59-FBF64C8D5766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BCF34-93B5-4939-91C4-38A2295259B3}">
      <dsp:nvSpPr>
        <dsp:cNvPr id="0" name=""/>
        <dsp:cNvSpPr/>
      </dsp:nvSpPr>
      <dsp:spPr>
        <a:xfrm>
          <a:off x="-4919423" y="-753829"/>
          <a:ext cx="5858996" cy="5858996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solidFill>
          <a:srgbClr val="C8102E"/>
        </a:solidFill>
        <a:ln w="12700" cap="flat" cmpd="sng" algn="ctr">
          <a:solidFill>
            <a:srgbClr val="C8102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12967-3663-4CF4-941B-DC8CE4A47062}">
      <dsp:nvSpPr>
        <dsp:cNvPr id="0" name=""/>
        <dsp:cNvSpPr/>
      </dsp:nvSpPr>
      <dsp:spPr>
        <a:xfrm>
          <a:off x="492024" y="334530"/>
          <a:ext cx="11119550" cy="669409"/>
        </a:xfrm>
        <a:prstGeom prst="rect">
          <a:avLst/>
        </a:prstGeom>
        <a:solidFill>
          <a:srgbClr val="7F7F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Bold Inventory Purchases</a:t>
          </a:r>
        </a:p>
      </dsp:txBody>
      <dsp:txXfrm>
        <a:off x="492024" y="334530"/>
        <a:ext cx="11119550" cy="669409"/>
      </dsp:txXfrm>
    </dsp:sp>
    <dsp:sp modelId="{FA2900F9-A203-46D4-A648-7330D2322F16}">
      <dsp:nvSpPr>
        <dsp:cNvPr id="0" name=""/>
        <dsp:cNvSpPr/>
      </dsp:nvSpPr>
      <dsp:spPr>
        <a:xfrm>
          <a:off x="73643" y="250854"/>
          <a:ext cx="836762" cy="836762"/>
        </a:xfrm>
        <a:prstGeom prst="ellipse">
          <a:avLst/>
        </a:prstGeom>
        <a:solidFill>
          <a:srgbClr val="7F7F7F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925C07-C497-427C-9C29-EE08270424CC}">
      <dsp:nvSpPr>
        <dsp:cNvPr id="0" name=""/>
        <dsp:cNvSpPr/>
      </dsp:nvSpPr>
      <dsp:spPr>
        <a:xfrm>
          <a:off x="875812" y="1338819"/>
          <a:ext cx="10735762" cy="669409"/>
        </a:xfrm>
        <a:prstGeom prst="rect">
          <a:avLst/>
        </a:prstGeom>
        <a:solidFill>
          <a:srgbClr val="7F7F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Recruitment Marketing</a:t>
          </a:r>
        </a:p>
      </dsp:txBody>
      <dsp:txXfrm>
        <a:off x="875812" y="1338819"/>
        <a:ext cx="10735762" cy="669409"/>
      </dsp:txXfrm>
    </dsp:sp>
    <dsp:sp modelId="{0DADFD4A-93B2-4342-B9A4-60E2D12922AC}">
      <dsp:nvSpPr>
        <dsp:cNvPr id="0" name=""/>
        <dsp:cNvSpPr/>
      </dsp:nvSpPr>
      <dsp:spPr>
        <a:xfrm>
          <a:off x="457431" y="1255143"/>
          <a:ext cx="836762" cy="836762"/>
        </a:xfrm>
        <a:prstGeom prst="ellipse">
          <a:avLst/>
        </a:prstGeom>
        <a:solidFill>
          <a:srgbClr val="7F7F7F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9CD35-A4B1-4742-B7BB-4A76121FC2E1}">
      <dsp:nvSpPr>
        <dsp:cNvPr id="0" name=""/>
        <dsp:cNvSpPr/>
      </dsp:nvSpPr>
      <dsp:spPr>
        <a:xfrm>
          <a:off x="875812" y="2343107"/>
          <a:ext cx="10735762" cy="669409"/>
        </a:xfrm>
        <a:prstGeom prst="rect">
          <a:avLst/>
        </a:prstGeom>
        <a:solidFill>
          <a:srgbClr val="7F7F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Wage Rate Increases</a:t>
          </a:r>
        </a:p>
      </dsp:txBody>
      <dsp:txXfrm>
        <a:off x="875812" y="2343107"/>
        <a:ext cx="10735762" cy="669409"/>
      </dsp:txXfrm>
    </dsp:sp>
    <dsp:sp modelId="{54F7E87A-0EEC-4703-9ECB-B45577430C6B}">
      <dsp:nvSpPr>
        <dsp:cNvPr id="0" name=""/>
        <dsp:cNvSpPr/>
      </dsp:nvSpPr>
      <dsp:spPr>
        <a:xfrm>
          <a:off x="457431" y="2259431"/>
          <a:ext cx="836762" cy="836762"/>
        </a:xfrm>
        <a:prstGeom prst="ellipse">
          <a:avLst/>
        </a:prstGeom>
        <a:solidFill>
          <a:srgbClr val="7F7F7F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5074E7-BE14-4048-9F73-B3428D6B21F9}">
      <dsp:nvSpPr>
        <dsp:cNvPr id="0" name=""/>
        <dsp:cNvSpPr/>
      </dsp:nvSpPr>
      <dsp:spPr>
        <a:xfrm>
          <a:off x="492024" y="3347396"/>
          <a:ext cx="11119550" cy="669409"/>
        </a:xfrm>
        <a:prstGeom prst="rect">
          <a:avLst/>
        </a:prstGeom>
        <a:solidFill>
          <a:srgbClr val="7F7F7F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1344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>
              <a:solidFill>
                <a:srgbClr val="FFFFFF"/>
              </a:solidFill>
              <a:latin typeface="Arial" panose="020B0604020202020204"/>
              <a:ea typeface="+mn-ea"/>
              <a:cs typeface="+mn-cs"/>
            </a:rPr>
            <a:t>Service &amp; Fulfillment</a:t>
          </a:r>
        </a:p>
      </dsp:txBody>
      <dsp:txXfrm>
        <a:off x="492024" y="3347396"/>
        <a:ext cx="11119550" cy="669409"/>
      </dsp:txXfrm>
    </dsp:sp>
    <dsp:sp modelId="{46CADB62-EB63-41CF-85D2-ABA7022B2BE9}">
      <dsp:nvSpPr>
        <dsp:cNvPr id="0" name=""/>
        <dsp:cNvSpPr/>
      </dsp:nvSpPr>
      <dsp:spPr>
        <a:xfrm>
          <a:off x="73643" y="3263720"/>
          <a:ext cx="836762" cy="836762"/>
        </a:xfrm>
        <a:prstGeom prst="ellipse">
          <a:avLst/>
        </a:prstGeom>
        <a:solidFill>
          <a:srgbClr val="7F7F7F"/>
        </a:solidFill>
        <a:ln w="254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1BCF34-93B5-4939-91C4-38A2295259B3}">
      <dsp:nvSpPr>
        <dsp:cNvPr id="0" name=""/>
        <dsp:cNvSpPr/>
      </dsp:nvSpPr>
      <dsp:spPr>
        <a:xfrm>
          <a:off x="-4205608" y="-649935"/>
          <a:ext cx="5047169" cy="5047169"/>
        </a:xfrm>
        <a:prstGeom prst="blockArc">
          <a:avLst>
            <a:gd name="adj1" fmla="val 18900000"/>
            <a:gd name="adj2" fmla="val 2700000"/>
            <a:gd name="adj3" fmla="val 428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712967-3663-4CF4-941B-DC8CE4A47062}">
      <dsp:nvSpPr>
        <dsp:cNvPr id="0" name=""/>
        <dsp:cNvSpPr/>
      </dsp:nvSpPr>
      <dsp:spPr>
        <a:xfrm>
          <a:off x="688847" y="535339"/>
          <a:ext cx="3941966" cy="10705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9732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/>
              <a:ea typeface="+mn-ea"/>
              <a:cs typeface="+mn-cs"/>
            </a:rPr>
            <a:t>Recover service to pre-pandemic levels </a:t>
          </a:r>
        </a:p>
      </dsp:txBody>
      <dsp:txXfrm>
        <a:off x="688847" y="535339"/>
        <a:ext cx="3941966" cy="1070528"/>
      </dsp:txXfrm>
    </dsp:sp>
    <dsp:sp modelId="{FA2900F9-A203-46D4-A648-7330D2322F16}">
      <dsp:nvSpPr>
        <dsp:cNvPr id="0" name=""/>
        <dsp:cNvSpPr/>
      </dsp:nvSpPr>
      <dsp:spPr>
        <a:xfrm>
          <a:off x="19767" y="401523"/>
          <a:ext cx="1338160" cy="13381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5BE4C2-E2D2-4FA3-972F-B5F5E2D6544A}">
      <dsp:nvSpPr>
        <dsp:cNvPr id="0" name=""/>
        <dsp:cNvSpPr/>
      </dsp:nvSpPr>
      <dsp:spPr>
        <a:xfrm>
          <a:off x="688847" y="2141431"/>
          <a:ext cx="3941966" cy="107052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9732" tIns="55880" rIns="55880" bIns="5588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Arial" panose="020B0604020202020204"/>
              <a:ea typeface="+mn-ea"/>
              <a:cs typeface="+mn-cs"/>
            </a:rPr>
            <a:t>Invest in our future </a:t>
          </a:r>
        </a:p>
      </dsp:txBody>
      <dsp:txXfrm>
        <a:off x="688847" y="2141431"/>
        <a:ext cx="3941966" cy="1070528"/>
      </dsp:txXfrm>
    </dsp:sp>
    <dsp:sp modelId="{54F7E87A-0EEC-4703-9ECB-B45577430C6B}">
      <dsp:nvSpPr>
        <dsp:cNvPr id="0" name=""/>
        <dsp:cNvSpPr/>
      </dsp:nvSpPr>
      <dsp:spPr>
        <a:xfrm>
          <a:off x="19767" y="2007615"/>
          <a:ext cx="1338160" cy="13381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51D5DF-9AC9-4892-8B43-DF997744E06E}">
      <dsp:nvSpPr>
        <dsp:cNvPr id="0" name=""/>
        <dsp:cNvSpPr/>
      </dsp:nvSpPr>
      <dsp:spPr>
        <a:xfrm>
          <a:off x="-4289070" y="-657999"/>
          <a:ext cx="5110183" cy="5110183"/>
        </a:xfrm>
        <a:prstGeom prst="blockArc">
          <a:avLst>
            <a:gd name="adj1" fmla="val 18900000"/>
            <a:gd name="adj2" fmla="val 2700000"/>
            <a:gd name="adj3" fmla="val 423"/>
          </a:avLst>
        </a:prstGeom>
        <a:noFill/>
        <a:ln w="127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9BF176-4620-4623-B8C3-773746CD41C7}">
      <dsp:nvSpPr>
        <dsp:cNvPr id="0" name=""/>
        <dsp:cNvSpPr/>
      </dsp:nvSpPr>
      <dsp:spPr>
        <a:xfrm>
          <a:off x="528067" y="379418"/>
          <a:ext cx="4456739" cy="7588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32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Ocean cargo capacity remains tight</a:t>
          </a:r>
        </a:p>
      </dsp:txBody>
      <dsp:txXfrm>
        <a:off x="528067" y="379418"/>
        <a:ext cx="4456739" cy="758836"/>
      </dsp:txXfrm>
    </dsp:sp>
    <dsp:sp modelId="{BDA1BDAF-DF85-42BC-AF21-E8C83AB4C8FC}">
      <dsp:nvSpPr>
        <dsp:cNvPr id="0" name=""/>
        <dsp:cNvSpPr/>
      </dsp:nvSpPr>
      <dsp:spPr>
        <a:xfrm>
          <a:off x="53794" y="284563"/>
          <a:ext cx="948546" cy="948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5CD513-12B5-4740-804A-E062BFCACE7B}">
      <dsp:nvSpPr>
        <dsp:cNvPr id="0" name=""/>
        <dsp:cNvSpPr/>
      </dsp:nvSpPr>
      <dsp:spPr>
        <a:xfrm>
          <a:off x="803904" y="1517673"/>
          <a:ext cx="4180902" cy="7588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32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Workforce participation rates remain low</a:t>
          </a:r>
        </a:p>
      </dsp:txBody>
      <dsp:txXfrm>
        <a:off x="803904" y="1517673"/>
        <a:ext cx="4180902" cy="758836"/>
      </dsp:txXfrm>
    </dsp:sp>
    <dsp:sp modelId="{8771AAB9-712A-420F-B461-684A6C3B02C2}">
      <dsp:nvSpPr>
        <dsp:cNvPr id="0" name=""/>
        <dsp:cNvSpPr/>
      </dsp:nvSpPr>
      <dsp:spPr>
        <a:xfrm>
          <a:off x="329631" y="1422819"/>
          <a:ext cx="948546" cy="948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6436B8-F0CC-4C2E-A56D-AE1743A6A902}">
      <dsp:nvSpPr>
        <dsp:cNvPr id="0" name=""/>
        <dsp:cNvSpPr/>
      </dsp:nvSpPr>
      <dsp:spPr>
        <a:xfrm>
          <a:off x="528067" y="2655928"/>
          <a:ext cx="4456739" cy="7588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327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Wage rate and commodity inflation is high </a:t>
          </a:r>
        </a:p>
      </dsp:txBody>
      <dsp:txXfrm>
        <a:off x="528067" y="2655928"/>
        <a:ext cx="4456739" cy="758836"/>
      </dsp:txXfrm>
    </dsp:sp>
    <dsp:sp modelId="{6A0FB855-AF8D-4B14-8D59-FBF64C8D5766}">
      <dsp:nvSpPr>
        <dsp:cNvPr id="0" name=""/>
        <dsp:cNvSpPr/>
      </dsp:nvSpPr>
      <dsp:spPr>
        <a:xfrm>
          <a:off x="53794" y="2561074"/>
          <a:ext cx="948546" cy="948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52EFE5-86E8-9544-B7BC-49EBCC9766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1801EC-2155-F344-86B3-C13E2E099E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60F27B-486D-6449-9508-3B6603992E18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FBEC8-2E58-6548-92D0-7F1E985090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0ECA7-BC30-C643-95F2-3810AEA4842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68CDFE-FD95-8447-B406-92E903DB3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16516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F0E93-A844-1643-BFD9-58448B28BCC5}" type="datetimeFigureOut">
              <a:rPr lang="en-US" smtClean="0"/>
              <a:t>2/17/22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40E3C-6A69-F84B-8D61-B50C81621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179850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40E3C-6A69-F84B-8D61-B50C81621FB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5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40E3C-6A69-F84B-8D61-B50C81621FB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2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40E3C-6A69-F84B-8D61-B50C81621F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010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40E3C-6A69-F84B-8D61-B50C81621F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836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40E3C-6A69-F84B-8D61-B50C81621FB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5702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40E3C-6A69-F84B-8D61-B50C81621F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76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>
                <a:tab pos="457200" algn="l"/>
              </a:tabLst>
              <a:defRPr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40E3C-6A69-F84B-8D61-B50C81621FB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73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F40E3C-6A69-F84B-8D61-B50C81621F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62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80749A6-E1D7-714C-8157-A2A9AD320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A4714-ACBE-8C40-9A53-E64667540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0EFB5B4-B71B-B74E-BB2E-0EB5212E09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130306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FB93-B123-7946-9734-C881D80D0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CF1D1-78E1-4241-828F-C3581EB926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2EA4B-EFDC-2D40-A27A-1909C8EAC5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02583" y="1498639"/>
            <a:ext cx="4006664" cy="17583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Your </a:t>
            </a:r>
            <a:br>
              <a:rPr lang="en-US"/>
            </a:br>
            <a:r>
              <a:rPr lang="en-US"/>
              <a:t>Transition Slide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7DBEFEC-65F1-674B-8338-79454C42441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02583" y="3668140"/>
            <a:ext cx="4006664" cy="100836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Let’s get started! Make sure</a:t>
            </a:r>
            <a:br>
              <a:rPr lang="en-US"/>
            </a:br>
            <a:r>
              <a:rPr lang="en-US"/>
              <a:t>all of your text is Arial. Make the</a:t>
            </a:r>
            <a:br>
              <a:rPr lang="en-US"/>
            </a:br>
            <a:r>
              <a:rPr lang="en-US"/>
              <a:t>text large and easy-to-read.</a:t>
            </a:r>
          </a:p>
        </p:txBody>
      </p:sp>
    </p:spTree>
    <p:extLst>
      <p:ext uri="{BB962C8B-B14F-4D97-AF65-F5344CB8AC3E}">
        <p14:creationId xmlns:p14="http://schemas.microsoft.com/office/powerpoint/2010/main" val="169361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FB93-B123-7946-9734-C881D80D0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CF1D1-78E1-4241-828F-C3581EB926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7960669-777A-684A-8892-6739D02AC99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02583" y="1498639"/>
            <a:ext cx="4006664" cy="175836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Your </a:t>
            </a:r>
            <a:br>
              <a:rPr lang="en-US"/>
            </a:br>
            <a:r>
              <a:rPr lang="en-US"/>
              <a:t>Transition Slide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4443B9D-E972-644F-9175-C4C4DB91A0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02583" y="3668140"/>
            <a:ext cx="4006664" cy="125555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Let’s keep going! Always </a:t>
            </a:r>
            <a:br>
              <a:rPr lang="en-US"/>
            </a:br>
            <a:r>
              <a:rPr lang="en-US"/>
              <a:t>proofread your presentation. </a:t>
            </a:r>
            <a:br>
              <a:rPr lang="en-US"/>
            </a:br>
            <a:r>
              <a:rPr lang="en-US"/>
              <a:t>Don’t let a typo rob your credibility!</a:t>
            </a:r>
          </a:p>
        </p:txBody>
      </p:sp>
    </p:spTree>
    <p:extLst>
      <p:ext uri="{BB962C8B-B14F-4D97-AF65-F5344CB8AC3E}">
        <p14:creationId xmlns:p14="http://schemas.microsoft.com/office/powerpoint/2010/main" val="8233144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FB93-B123-7946-9734-C881D80D0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CF1D1-78E1-4241-828F-C3581EB926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8DD404B-667B-B04E-B5C2-FB11E775E98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76456" y="3668139"/>
            <a:ext cx="4032789" cy="1208661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Let’s keep going! Always </a:t>
            </a:r>
            <a:br>
              <a:rPr lang="en-US"/>
            </a:br>
            <a:r>
              <a:rPr lang="en-US"/>
              <a:t>proofread your presentation. </a:t>
            </a:r>
            <a:br>
              <a:rPr lang="en-US"/>
            </a:br>
            <a:r>
              <a:rPr lang="en-US"/>
              <a:t>Don’t let a typo rob your credibility!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F43B138B-3541-EC46-8418-F95AFDCC7B0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0283" y="1498639"/>
            <a:ext cx="4148964" cy="17670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Your</a:t>
            </a:r>
            <a:br>
              <a:rPr lang="en-US"/>
            </a:br>
            <a:r>
              <a:rPr lang="en-US"/>
              <a:t>Transition Slide</a:t>
            </a:r>
          </a:p>
        </p:txBody>
      </p:sp>
    </p:spTree>
    <p:extLst>
      <p:ext uri="{BB962C8B-B14F-4D97-AF65-F5344CB8AC3E}">
        <p14:creationId xmlns:p14="http://schemas.microsoft.com/office/powerpoint/2010/main" val="1085127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4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FB93-B123-7946-9734-C881D80D0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CF1D1-78E1-4241-828F-C3581EB926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D94F942-0F83-D64C-B33A-32A994E0BFB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0283" y="1498639"/>
            <a:ext cx="4148964" cy="17670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Your</a:t>
            </a:r>
            <a:br>
              <a:rPr lang="en-US"/>
            </a:br>
            <a:r>
              <a:rPr lang="en-US"/>
              <a:t>Transition Slide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767CF12-B22A-5D48-B8EC-5FBCA62AE2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0283" y="3668139"/>
            <a:ext cx="4148964" cy="131316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Let’s keep going! Always</a:t>
            </a:r>
            <a:br>
              <a:rPr lang="en-US"/>
            </a:br>
            <a:r>
              <a:rPr lang="en-US"/>
              <a:t>proofread your presentation.</a:t>
            </a:r>
            <a:br>
              <a:rPr lang="en-US"/>
            </a:br>
            <a:r>
              <a:rPr lang="en-US"/>
              <a:t>Don’t let a typo rob your credibility!</a:t>
            </a:r>
          </a:p>
        </p:txBody>
      </p:sp>
    </p:spTree>
    <p:extLst>
      <p:ext uri="{BB962C8B-B14F-4D97-AF65-F5344CB8AC3E}">
        <p14:creationId xmlns:p14="http://schemas.microsoft.com/office/powerpoint/2010/main" val="33628403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5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FB93-B123-7946-9734-C881D80D0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CF1D1-78E1-4241-828F-C3581EB926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7C7269CF-515A-B043-8FFE-F0B9637C0DA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60283" y="1498639"/>
            <a:ext cx="4148964" cy="17670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This is Your</a:t>
            </a:r>
            <a:br>
              <a:rPr lang="en-US"/>
            </a:br>
            <a:r>
              <a:rPr lang="en-US"/>
              <a:t>Transition Slide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55A4F91-7182-2140-B45E-5273A363260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0282" y="3668139"/>
            <a:ext cx="4148964" cy="1313164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Let’s be in it! Make sure your content</a:t>
            </a:r>
            <a:br>
              <a:rPr lang="en-US"/>
            </a:br>
            <a:r>
              <a:rPr lang="en-US"/>
              <a:t>doesn’t interfere with any of the graphic elements on each side. Keep it clean.</a:t>
            </a:r>
          </a:p>
        </p:txBody>
      </p:sp>
    </p:spTree>
    <p:extLst>
      <p:ext uri="{BB962C8B-B14F-4D97-AF65-F5344CB8AC3E}">
        <p14:creationId xmlns:p14="http://schemas.microsoft.com/office/powerpoint/2010/main" val="8542297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6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FB93-B123-7946-9734-C881D80D0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CF1D1-78E1-4241-828F-C3581EB926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145FC-0926-7E47-B76B-853EC980BCC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915" y="1503756"/>
            <a:ext cx="4148964" cy="175939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This is Your</a:t>
            </a:r>
            <a:br>
              <a:rPr lang="en-US"/>
            </a:br>
            <a:r>
              <a:rPr lang="en-US"/>
              <a:t>Translation Slide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FB610FA-2C4C-9740-AB1D-488A2FCD3A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915" y="3686068"/>
            <a:ext cx="4148964" cy="175939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150000"/>
              </a:lnSpc>
              <a:spcBef>
                <a:spcPts val="0"/>
              </a:spcBef>
              <a:buFont typeface="Wingdings" pitchFamily="2" charset="2"/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• One message per slide</a:t>
            </a:r>
            <a:br>
              <a:rPr lang="en-US"/>
            </a:br>
            <a:r>
              <a:rPr lang="en-US"/>
              <a:t>• Minimal text</a:t>
            </a:r>
            <a:br>
              <a:rPr lang="en-US"/>
            </a:br>
            <a:r>
              <a:rPr lang="en-US"/>
              <a:t>• Relevant illustration</a:t>
            </a:r>
          </a:p>
        </p:txBody>
      </p:sp>
    </p:spTree>
    <p:extLst>
      <p:ext uri="{BB962C8B-B14F-4D97-AF65-F5344CB8AC3E}">
        <p14:creationId xmlns:p14="http://schemas.microsoft.com/office/powerpoint/2010/main" val="943902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7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FFB93-B123-7946-9734-C881D80D06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DCF1D1-78E1-4241-828F-C3581EB926A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E94343-0B0B-A54B-9817-BDC5383049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57440" y="1675765"/>
            <a:ext cx="4030984" cy="213858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Quotations are powerful</a:t>
            </a:r>
            <a:br>
              <a:rPr lang="en-US"/>
            </a:br>
            <a:r>
              <a:rPr lang="en-US"/>
              <a:t>tools that can help</a:t>
            </a:r>
            <a:br>
              <a:rPr lang="en-US"/>
            </a:br>
            <a:r>
              <a:rPr lang="en-US"/>
              <a:t>give your message</a:t>
            </a:r>
            <a:br>
              <a:rPr lang="en-US"/>
            </a:br>
            <a:r>
              <a:rPr lang="en-US"/>
              <a:t>relevance and</a:t>
            </a:r>
            <a:br>
              <a:rPr lang="en-US"/>
            </a:br>
            <a:r>
              <a:rPr lang="en-US"/>
              <a:t>credibility.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A9300F7-E2A8-B445-968A-FB5B2E6BFE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56223" y="372291"/>
            <a:ext cx="1033417" cy="1079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58C8945-1C16-2E49-899C-3FC43F46780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56223" y="3642722"/>
            <a:ext cx="1033417" cy="10798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95385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E0F9FB-047D-C34F-BC27-3CC57C33C2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C4C5BFB-1A76-0D4B-9BAB-89D7ADB8C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466AE8-E5EF-9140-8C38-3165FEBE71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1291" y="1515034"/>
            <a:ext cx="3845556" cy="1766047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Your</a:t>
            </a:r>
            <a:br>
              <a:rPr lang="en-US"/>
            </a:br>
            <a:r>
              <a:rPr lang="en-US"/>
              <a:t>Closing Slide</a:t>
            </a:r>
            <a:br>
              <a:rPr lang="en-US"/>
            </a:br>
            <a:r>
              <a:rPr lang="en-US"/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7707631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80749A6-E1D7-714C-8157-A2A9AD320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F98566-9E73-FF49-93D1-F4CB05D5275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09548" y="1219200"/>
            <a:ext cx="5762627" cy="50292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4E4B1A59-4C15-4F9B-B95A-94EDCA9C895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19823" y="1219200"/>
            <a:ext cx="5762626" cy="50292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881F8DE2-7617-4C13-82EF-901ACBD529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9233" y="6577524"/>
            <a:ext cx="267842" cy="9923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521F-119D-4045-915F-C1BCF7E56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29A5A50-BA0E-4A67-943E-6D3A02AFDE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9550" y="312039"/>
            <a:ext cx="11772899" cy="415022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32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723877F3-5AF4-42F4-A21C-E56EFAE66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9550" y="774955"/>
            <a:ext cx="11772899" cy="299198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/>
          </a:p>
        </p:txBody>
      </p:sp>
      <p:sp>
        <p:nvSpPr>
          <p:cNvPr id="17" name="Footer Placeholder 12">
            <a:extLst>
              <a:ext uri="{FF2B5EF4-FFF2-40B4-BE49-F238E27FC236}">
                <a16:creationId xmlns:a16="http://schemas.microsoft.com/office/drawing/2014/main" id="{EC68CB34-15EB-4493-9E0D-82AEA20BC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0914" y="6577524"/>
            <a:ext cx="7439636" cy="9923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Arial" panose="020B0604020202020204" pitchFamily="34" charset="0"/>
              </a:rPr>
              <a:t>Mid-Year Review Talent Activities | April 2021 | ©2020 W.W. Grainger, Inc. 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5116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80749A6-E1D7-714C-8157-A2A9AD320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A4714-ACBE-8C40-9A53-E64667540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CCBEC1-4BCA-6841-94A2-4B9273424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815340"/>
            <a:ext cx="10514140" cy="96012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Blank Slide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4F98566-9E73-FF49-93D1-F4CB05D527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057400"/>
            <a:ext cx="6172200" cy="3968931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7638192A-2E95-6F4B-A346-C88382375C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9689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100"/>
              </a:spcBef>
              <a:buNone/>
              <a:defRPr sz="1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0EFB5B4-B71B-B74E-BB2E-0EB5212E09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171418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680749A6-E1D7-714C-8157-A2A9AD3209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8A4714-ACBE-8C40-9A53-E64667540D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9CCBEC1-4BCA-6841-94A2-4B92734241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41248" y="815340"/>
            <a:ext cx="10514140" cy="56769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ct val="100000"/>
              </a:lnSpc>
              <a:defRPr sz="32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Blank Slide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0EFB5B4-B71B-B74E-BB2E-0EB5212E094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C873DF43-E405-6B4B-A868-B2C8D62523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41374" y="1487424"/>
            <a:ext cx="10514014" cy="4555236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024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95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57EC68-A0DC-4361-8610-27FB4E53D5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5BF762-AB9A-4546-ABD9-A58D14B90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cs typeface="Arial" panose="020B0604020202020204" pitchFamily="34" charset="0"/>
              </a:rPr>
              <a:t>©2021 W.W. Grainger, Inc.    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251290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uniform and holding a sign&#10;&#10;Description automatically generated">
            <a:extLst>
              <a:ext uri="{FF2B5EF4-FFF2-40B4-BE49-F238E27FC236}">
                <a16:creationId xmlns:a16="http://schemas.microsoft.com/office/drawing/2014/main" id="{490D4F9F-34F3-0043-9E0A-378DBC7639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C0998F-FB73-4B45-BF38-603A3C0B1E01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0E994-910E-7342-A1B2-88D25DB7A68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5538FE-A20D-AE4C-B92A-3D054915E5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307881" y="1520284"/>
            <a:ext cx="4148965" cy="176932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Your Presentation/</a:t>
            </a:r>
            <a:br>
              <a:rPr lang="en-US"/>
            </a:br>
            <a:r>
              <a:rPr lang="en-US"/>
              <a:t>Cover 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5AD600F-7230-0143-8535-D716F9C37E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307881" y="3684364"/>
            <a:ext cx="4148965" cy="1473165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Describe your presentation here.</a:t>
            </a:r>
          </a:p>
        </p:txBody>
      </p:sp>
    </p:spTree>
    <p:extLst>
      <p:ext uri="{BB962C8B-B14F-4D97-AF65-F5344CB8AC3E}">
        <p14:creationId xmlns:p14="http://schemas.microsoft.com/office/powerpoint/2010/main" val="3253227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able, indoor, cup&#10;&#10;Description automatically generated">
            <a:extLst>
              <a:ext uri="{FF2B5EF4-FFF2-40B4-BE49-F238E27FC236}">
                <a16:creationId xmlns:a16="http://schemas.microsoft.com/office/drawing/2014/main" id="{F9BAE2D3-24E5-2A4D-9E50-99D6AB8AB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5480E0-4212-0643-842A-546051D9003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t>‹#›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D446CFDC-7353-ED40-BDBE-EF2CBA4B676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793DEDF-8FB0-AE40-B38B-9FF8A64F190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45788" y="1006799"/>
            <a:ext cx="3911060" cy="1046119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Your 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5E07870D-B4FE-924A-A4B6-B8239E71643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45788" y="2180279"/>
            <a:ext cx="3911060" cy="1384025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 b="1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Introduce the audience</a:t>
            </a:r>
            <a:br>
              <a:rPr lang="en-US"/>
            </a:br>
            <a:r>
              <a:rPr lang="en-US"/>
              <a:t>to your story.</a:t>
            </a:r>
          </a:p>
        </p:txBody>
      </p:sp>
    </p:spTree>
    <p:extLst>
      <p:ext uri="{BB962C8B-B14F-4D97-AF65-F5344CB8AC3E}">
        <p14:creationId xmlns:p14="http://schemas.microsoft.com/office/powerpoint/2010/main" val="1147046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79410-0E24-574A-8193-0FFBE0BC6F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C600FD-9E78-B944-9B8A-A549A012D5F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DAA8A3-76D4-3943-95A1-4A4AB4CEA5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0915" y="1006799"/>
            <a:ext cx="4643767" cy="104567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This is Your</a:t>
            </a:r>
            <a:br>
              <a:rPr lang="en-US"/>
            </a:br>
            <a:r>
              <a:rPr lang="en-US"/>
              <a:t>Title Slide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E4959D7-5AE2-B542-B882-00582A7ED63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70915" y="2180279"/>
            <a:ext cx="4643767" cy="15131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Introduce the audience</a:t>
            </a:r>
            <a:br>
              <a:rPr lang="en-US"/>
            </a:br>
            <a:r>
              <a:rPr lang="en-US"/>
              <a:t>to your story.</a:t>
            </a:r>
          </a:p>
        </p:txBody>
      </p:sp>
    </p:spTree>
    <p:extLst>
      <p:ext uri="{BB962C8B-B14F-4D97-AF65-F5344CB8AC3E}">
        <p14:creationId xmlns:p14="http://schemas.microsoft.com/office/powerpoint/2010/main" val="231480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D1D45-EE4B-7F48-938B-6FA74A67B2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50C25-9580-5545-975F-B85072BA281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©2021 W.W. Grainger, Inc.    Company Confidential</a:t>
            </a: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CA8DB874-C2CF-984B-9950-CE071967752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97148" y="1006799"/>
            <a:ext cx="4459700" cy="104567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31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A Picture is Worth a</a:t>
            </a:r>
            <a:br>
              <a:rPr lang="en-US"/>
            </a:br>
            <a:r>
              <a:rPr lang="en-US"/>
              <a:t>Thousand Words</a:t>
            </a:r>
          </a:p>
          <a:p>
            <a:pPr lvl="1"/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615915B-BDA2-D54B-B5DE-A82FA06BCBE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7148" y="2180279"/>
            <a:ext cx="4459700" cy="1045674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1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A complex idea can be conveyed</a:t>
            </a:r>
            <a:br>
              <a:rPr lang="en-US"/>
            </a:br>
            <a:r>
              <a:rPr lang="en-US"/>
              <a:t>with just a single image that sets </a:t>
            </a:r>
            <a:br>
              <a:rPr lang="en-US"/>
            </a:br>
            <a:r>
              <a:rPr lang="en-US"/>
              <a:t>a tone or portrays a concept.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38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B8608D-4001-EE4E-8942-5AC32DE0B3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59233" y="6577524"/>
            <a:ext cx="267842" cy="9923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7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0F521F-119D-4045-915F-C1BCF7E5606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73B4BAD-BE7A-534F-9843-5AEAD5209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0914" y="6577524"/>
            <a:ext cx="2276597" cy="9923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>
                <a:cs typeface="Arial" panose="020B0604020202020204" pitchFamily="34" charset="0"/>
              </a:rPr>
              <a:t>©2021 W.W. Grainger, Inc.    Company Confidential</a:t>
            </a:r>
          </a:p>
        </p:txBody>
      </p:sp>
    </p:spTree>
    <p:extLst>
      <p:ext uri="{BB962C8B-B14F-4D97-AF65-F5344CB8AC3E}">
        <p14:creationId xmlns:p14="http://schemas.microsoft.com/office/powerpoint/2010/main" val="408634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64" r:id="rId2"/>
    <p:sldLayoutId id="2147483672" r:id="rId3"/>
    <p:sldLayoutId id="2147483676" r:id="rId4"/>
    <p:sldLayoutId id="2147483675" r:id="rId5"/>
    <p:sldLayoutId id="2147483653" r:id="rId6"/>
    <p:sldLayoutId id="2147483649" r:id="rId7"/>
    <p:sldLayoutId id="2147483650" r:id="rId8"/>
    <p:sldLayoutId id="2147483654" r:id="rId9"/>
    <p:sldLayoutId id="2147483651" r:id="rId10"/>
    <p:sldLayoutId id="2147483665" r:id="rId11"/>
    <p:sldLayoutId id="2147483671" r:id="rId12"/>
    <p:sldLayoutId id="2147483670" r:id="rId13"/>
    <p:sldLayoutId id="2147483667" r:id="rId14"/>
    <p:sldLayoutId id="2147483668" r:id="rId15"/>
    <p:sldLayoutId id="2147483669" r:id="rId16"/>
    <p:sldLayoutId id="2147483660" r:id="rId17"/>
    <p:sldLayoutId id="2147483677" r:id="rId18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59.png"/><Relationship Id="rId18" Type="http://schemas.openxmlformats.org/officeDocument/2006/relationships/image" Target="../media/image64.svg"/><Relationship Id="rId3" Type="http://schemas.openxmlformats.org/officeDocument/2006/relationships/diagramData" Target="../diagrams/data2.xml"/><Relationship Id="rId21" Type="http://schemas.openxmlformats.org/officeDocument/2006/relationships/image" Target="../media/image65.png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2.svg"/><Relationship Id="rId20" Type="http://schemas.openxmlformats.org/officeDocument/2006/relationships/image" Target="../media/image48.sv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61.png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47.png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image" Target="../media/image60.svg"/><Relationship Id="rId22" Type="http://schemas.openxmlformats.org/officeDocument/2006/relationships/image" Target="../media/image6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tags" Target="../tags/tag3.xml"/><Relationship Id="rId7" Type="http://schemas.openxmlformats.org/officeDocument/2006/relationships/image" Target="../media/image17.png"/><Relationship Id="rId12" Type="http://schemas.openxmlformats.org/officeDocument/2006/relationships/image" Target="../media/image21.svg"/><Relationship Id="rId2" Type="http://schemas.openxmlformats.org/officeDocument/2006/relationships/tags" Target="../tags/tag2.xml"/><Relationship Id="rId16" Type="http://schemas.openxmlformats.org/officeDocument/2006/relationships/image" Target="../media/image25.png"/><Relationship Id="rId1" Type="http://schemas.openxmlformats.org/officeDocument/2006/relationships/tags" Target="../tags/tag1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24.svg"/><Relationship Id="rId10" Type="http://schemas.openxmlformats.org/officeDocument/2006/relationships/chart" Target="../charts/chart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image" Target="../media/image49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image" Target="../media/image5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54.sv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58.svg"/><Relationship Id="rId10" Type="http://schemas.openxmlformats.org/officeDocument/2006/relationships/image" Target="../media/image53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svg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8D2F54D-518B-F34A-BC84-8BE971BF5D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91D783-3707-4644-BC7B-A3998BC9DB1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1503363"/>
            <a:ext cx="4289425" cy="1760537"/>
          </a:xfrm>
          <a:prstGeom prst="rect">
            <a:avLst/>
          </a:prstGeom>
        </p:spPr>
        <p:txBody>
          <a:bodyPr/>
          <a:lstStyle/>
          <a:p>
            <a:r>
              <a:rPr lang="en-US" sz="3600"/>
              <a:t>Social Media Tiles and Postings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C2AE3A24-58BF-41DA-A4BA-F40ACCB37932}"/>
              </a:ext>
            </a:extLst>
          </p:cNvPr>
          <p:cNvSpPr txBox="1">
            <a:spLocks/>
          </p:cNvSpPr>
          <p:nvPr/>
        </p:nvSpPr>
        <p:spPr>
          <a:xfrm>
            <a:off x="770915" y="1014374"/>
            <a:ext cx="4798612" cy="148868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Managing Supply Chain in Unmanageable Circumstances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1881990-257F-4561-81A3-5E98C78A9BA6}"/>
              </a:ext>
            </a:extLst>
          </p:cNvPr>
          <p:cNvSpPr txBox="1">
            <a:spLocks/>
          </p:cNvSpPr>
          <p:nvPr/>
        </p:nvSpPr>
        <p:spPr>
          <a:xfrm>
            <a:off x="770914" y="3594101"/>
            <a:ext cx="8696935" cy="20704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Barry Greenhouse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SVP &amp; President, Global Supply Chain &amp; Customer Experience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Grainger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0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Purdue University Global Supply Chain Management Initiative </a:t>
            </a:r>
          </a:p>
          <a:p>
            <a:pPr marL="0" indent="0">
              <a:buNone/>
            </a:pPr>
            <a:r>
              <a:rPr 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Managing Supply Chain Disruption Virtual Conference </a:t>
            </a:r>
          </a:p>
          <a:p>
            <a:pPr marL="0" indent="0">
              <a:buNone/>
            </a:pPr>
            <a:r>
              <a:rPr 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Feb. 18, 2022</a:t>
            </a:r>
          </a:p>
          <a:p>
            <a:pPr marL="0" indent="0">
              <a:buNone/>
            </a:pPr>
            <a:r>
              <a:rPr lang="en-US" sz="1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260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35DBC0-F289-405E-A962-5E44482AB0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293976" y="5543381"/>
            <a:ext cx="267842" cy="99233"/>
          </a:xfrm>
        </p:spPr>
        <p:txBody>
          <a:bodyPr/>
          <a:lstStyle/>
          <a:p>
            <a:fld id="{030F521F-119D-4045-915F-C1BCF7E56061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Title 4">
            <a:extLst>
              <a:ext uri="{FF2B5EF4-FFF2-40B4-BE49-F238E27FC236}">
                <a16:creationId xmlns:a16="http://schemas.microsoft.com/office/drawing/2014/main" id="{F7D5B4DB-7A88-406B-A6DA-F5315182EDA8}"/>
              </a:ext>
            </a:extLst>
          </p:cNvPr>
          <p:cNvSpPr txBox="1">
            <a:spLocks/>
          </p:cNvSpPr>
          <p:nvPr/>
        </p:nvSpPr>
        <p:spPr>
          <a:xfrm>
            <a:off x="559525" y="565395"/>
            <a:ext cx="3979818" cy="47030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2022 </a:t>
            </a:r>
            <a:r>
              <a:rPr lang="en-US" dirty="0">
                <a:solidFill>
                  <a:srgbClr val="7F7F7F"/>
                </a:solidFill>
              </a:rPr>
              <a:t>Industry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Outlook</a:t>
            </a:r>
          </a:p>
        </p:txBody>
      </p:sp>
      <p:graphicFrame>
        <p:nvGraphicFramePr>
          <p:cNvPr id="5" name="Content Placeholder 5" descr="Grainger's Plan">
            <a:extLst>
              <a:ext uri="{FF2B5EF4-FFF2-40B4-BE49-F238E27FC236}">
                <a16:creationId xmlns:a16="http://schemas.microsoft.com/office/drawing/2014/main" id="{60BDF3F6-A158-4782-BB25-985326DE1E2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936190"/>
              </p:ext>
            </p:extLst>
          </p:nvPr>
        </p:nvGraphicFramePr>
        <p:xfrm>
          <a:off x="6095093" y="1097924"/>
          <a:ext cx="4650581" cy="3747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le 4">
            <a:extLst>
              <a:ext uri="{FF2B5EF4-FFF2-40B4-BE49-F238E27FC236}">
                <a16:creationId xmlns:a16="http://schemas.microsoft.com/office/drawing/2014/main" id="{24B74008-24F2-41BE-A147-53A87466909B}"/>
              </a:ext>
            </a:extLst>
          </p:cNvPr>
          <p:cNvSpPr txBox="1">
            <a:spLocks/>
          </p:cNvSpPr>
          <p:nvPr/>
        </p:nvSpPr>
        <p:spPr>
          <a:xfrm>
            <a:off x="6095093" y="565395"/>
            <a:ext cx="5111931" cy="47030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Grainger’s Plan</a:t>
            </a:r>
          </a:p>
        </p:txBody>
      </p:sp>
      <p:graphicFrame>
        <p:nvGraphicFramePr>
          <p:cNvPr id="4" name="Diagram 3" descr="2022 Industry Outlook">
            <a:extLst>
              <a:ext uri="{FF2B5EF4-FFF2-40B4-BE49-F238E27FC236}">
                <a16:creationId xmlns:a16="http://schemas.microsoft.com/office/drawing/2014/main" id="{46BFE1B8-ED77-478D-AE37-99B5B14132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35278975"/>
              </p:ext>
            </p:extLst>
          </p:nvPr>
        </p:nvGraphicFramePr>
        <p:xfrm>
          <a:off x="559525" y="1154915"/>
          <a:ext cx="5035732" cy="3794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Graphic 6" descr="Freight with solid fill">
            <a:extLst>
              <a:ext uri="{FF2B5EF4-FFF2-40B4-BE49-F238E27FC236}">
                <a16:creationId xmlns:a16="http://schemas.microsoft.com/office/drawing/2014/main" id="{ED068C16-F756-45FF-9AC9-4BF8B4B592B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66062" y="1377537"/>
            <a:ext cx="914400" cy="914400"/>
          </a:xfrm>
          <a:prstGeom prst="rect">
            <a:avLst/>
          </a:prstGeom>
        </p:spPr>
      </p:pic>
      <p:pic>
        <p:nvPicPr>
          <p:cNvPr id="15" name="Graphic 14" descr="Construction worker female with solid fill">
            <a:extLst>
              <a:ext uri="{FF2B5EF4-FFF2-40B4-BE49-F238E27FC236}">
                <a16:creationId xmlns:a16="http://schemas.microsoft.com/office/drawing/2014/main" id="{622C20FA-B01B-4387-B191-27D3F6F85F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01456" y="2621011"/>
            <a:ext cx="914400" cy="914400"/>
          </a:xfrm>
          <a:prstGeom prst="rect">
            <a:avLst/>
          </a:prstGeom>
        </p:spPr>
      </p:pic>
      <p:pic>
        <p:nvPicPr>
          <p:cNvPr id="17" name="Graphic 16" descr="Flying Money with solid fill">
            <a:extLst>
              <a:ext uri="{FF2B5EF4-FFF2-40B4-BE49-F238E27FC236}">
                <a16:creationId xmlns:a16="http://schemas.microsoft.com/office/drawing/2014/main" id="{79D50517-4542-4FE1-9C1D-96172D2C69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23434" y="3785055"/>
            <a:ext cx="914400" cy="914400"/>
          </a:xfrm>
          <a:prstGeom prst="rect">
            <a:avLst/>
          </a:prstGeom>
        </p:spPr>
      </p:pic>
      <p:pic>
        <p:nvPicPr>
          <p:cNvPr id="19" name="Graphic 18" descr="Truck with solid fill">
            <a:extLst>
              <a:ext uri="{FF2B5EF4-FFF2-40B4-BE49-F238E27FC236}">
                <a16:creationId xmlns:a16="http://schemas.microsoft.com/office/drawing/2014/main" id="{071159D0-E778-41B1-B8C3-0100AA3670C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326634" y="1706611"/>
            <a:ext cx="914400" cy="914400"/>
          </a:xfrm>
          <a:prstGeom prst="rect">
            <a:avLst/>
          </a:prstGeom>
        </p:spPr>
      </p:pic>
      <p:pic>
        <p:nvPicPr>
          <p:cNvPr id="23" name="Graphic 22" descr="Target Audience with solid fill">
            <a:extLst>
              <a:ext uri="{FF2B5EF4-FFF2-40B4-BE49-F238E27FC236}">
                <a16:creationId xmlns:a16="http://schemas.microsoft.com/office/drawing/2014/main" id="{4F3F5105-9EC8-4760-9652-4FB37140492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326634" y="334634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25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F4C476-F165-450D-AD04-DADE153F6B0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68288" y="6577013"/>
            <a:ext cx="268288" cy="100012"/>
          </a:xfrm>
        </p:spPr>
        <p:txBody>
          <a:bodyPr/>
          <a:lstStyle/>
          <a:p>
            <a:fld id="{030F521F-119D-4045-915F-C1BCF7E5606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65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 ">
            <a:extLst>
              <a:ext uri="{FF2B5EF4-FFF2-40B4-BE49-F238E27FC236}">
                <a16:creationId xmlns:a16="http://schemas.microsoft.com/office/drawing/2014/main" id="{BBC1CFF6-A89C-45EA-B0FF-D111D7BCC1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8" t="23658" r="8539" b="17282"/>
          <a:stretch/>
        </p:blipFill>
        <p:spPr>
          <a:xfrm>
            <a:off x="597491" y="1393765"/>
            <a:ext cx="10997017" cy="4070470"/>
          </a:xfrm>
          <a:prstGeom prst="rect">
            <a:avLst/>
          </a:prstGeom>
        </p:spPr>
      </p:pic>
      <p:sp>
        <p:nvSpPr>
          <p:cNvPr id="6" name="Title 3">
            <a:extLst>
              <a:ext uri="{FF2B5EF4-FFF2-40B4-BE49-F238E27FC236}">
                <a16:creationId xmlns:a16="http://schemas.microsoft.com/office/drawing/2014/main" id="{8280681F-25C8-4502-A4EF-4C40634E0E63}"/>
              </a:ext>
            </a:extLst>
          </p:cNvPr>
          <p:cNvSpPr txBox="1">
            <a:spLocks/>
          </p:cNvSpPr>
          <p:nvPr/>
        </p:nvSpPr>
        <p:spPr>
          <a:xfrm>
            <a:off x="597491" y="432722"/>
            <a:ext cx="9523658" cy="470308"/>
          </a:xfrm>
          <a:prstGeom prst="rect">
            <a:avLst/>
          </a:prstGeom>
        </p:spPr>
        <p:txBody>
          <a:bodyPr vert="horz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 Grainger Edge</a:t>
            </a:r>
          </a:p>
        </p:txBody>
      </p:sp>
    </p:spTree>
    <p:extLst>
      <p:ext uri="{BB962C8B-B14F-4D97-AF65-F5344CB8AC3E}">
        <p14:creationId xmlns:p14="http://schemas.microsoft.com/office/powerpoint/2010/main" val="4137049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24ED40-B228-4329-B738-17A8851A58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841421" y="4702410"/>
            <a:ext cx="267842" cy="99233"/>
          </a:xfrm>
        </p:spPr>
        <p:txBody>
          <a:bodyPr/>
          <a:lstStyle/>
          <a:p>
            <a:fld id="{030F521F-119D-4045-915F-C1BCF7E5606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3" name="Slide Number Placeholder 1">
            <a:extLst>
              <a:ext uri="{FF2B5EF4-FFF2-40B4-BE49-F238E27FC236}">
                <a16:creationId xmlns:a16="http://schemas.microsoft.com/office/drawing/2014/main" id="{5D10CEB3-4176-4982-A265-298F75A20BB8}"/>
              </a:ext>
            </a:extLst>
          </p:cNvPr>
          <p:cNvSpPr txBox="1">
            <a:spLocks/>
          </p:cNvSpPr>
          <p:nvPr/>
        </p:nvSpPr>
        <p:spPr>
          <a:xfrm>
            <a:off x="11695216" y="6294412"/>
            <a:ext cx="267842" cy="1002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0F521F-119D-4045-915F-C1BCF7E56061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60D0690-DAFD-43F4-B841-E67CCDE435C2}"/>
              </a:ext>
            </a:extLst>
          </p:cNvPr>
          <p:cNvSpPr txBox="1"/>
          <p:nvPr/>
        </p:nvSpPr>
        <p:spPr>
          <a:xfrm>
            <a:off x="4022179" y="3947151"/>
            <a:ext cx="1361500" cy="8463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~23k</a:t>
            </a:r>
          </a:p>
          <a:p>
            <a:pPr algn="r"/>
            <a:r>
              <a:rPr lang="en-US" sz="1400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members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id="{24230DEA-61B8-47D0-818C-D1E4A17D2C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936" y="4029993"/>
            <a:ext cx="658232" cy="5067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89A7711-313A-4E62-A10F-6C5E02BC4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780" y="4069930"/>
            <a:ext cx="615109" cy="486583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5EA3DAA2-3F3A-4045-9344-27A4ED26E5DB}"/>
              </a:ext>
            </a:extLst>
          </p:cNvPr>
          <p:cNvSpPr txBox="1"/>
          <p:nvPr/>
        </p:nvSpPr>
        <p:spPr>
          <a:xfrm>
            <a:off x="4175119" y="4838486"/>
            <a:ext cx="122821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400" b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30M</a:t>
            </a:r>
            <a:endParaRPr lang="en-US" sz="1500" b="1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9" name="Picture 98">
            <a:extLst>
              <a:ext uri="{FF2B5EF4-FFF2-40B4-BE49-F238E27FC236}">
                <a16:creationId xmlns:a16="http://schemas.microsoft.com/office/drawing/2014/main" id="{51715F2B-405E-4061-B860-5CCF114BF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48158" y="4905312"/>
            <a:ext cx="621052" cy="5041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0" name="Rectangle 99">
            <a:extLst>
              <a:ext uri="{FF2B5EF4-FFF2-40B4-BE49-F238E27FC236}">
                <a16:creationId xmlns:a16="http://schemas.microsoft.com/office/drawing/2014/main" id="{174604C4-C766-4EAE-907B-4EBEBB3A3A23}"/>
              </a:ext>
            </a:extLst>
          </p:cNvPr>
          <p:cNvSpPr/>
          <p:nvPr/>
        </p:nvSpPr>
        <p:spPr>
          <a:xfrm>
            <a:off x="308750" y="6024086"/>
            <a:ext cx="4231488" cy="3456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3" indent="-228600">
              <a:lnSpc>
                <a:spcPct val="105000"/>
              </a:lnSpc>
              <a:spcAft>
                <a:spcPct val="0"/>
              </a:spcAft>
              <a:buClr>
                <a:srgbClr val="7F7F7F"/>
              </a:buClr>
              <a:buSzPct val="92000"/>
              <a:buFont typeface="+mj-lt"/>
              <a:buAutoNum type="arabicPeriod"/>
            </a:pPr>
            <a:r>
              <a:rPr lang="en-US" sz="80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MRO stands for maintenance, repair and operations</a:t>
            </a:r>
          </a:p>
          <a:p>
            <a:pPr marL="228600" lvl="3" indent="-228600">
              <a:lnSpc>
                <a:spcPct val="105000"/>
              </a:lnSpc>
              <a:spcAft>
                <a:spcPct val="0"/>
              </a:spcAft>
              <a:buClr>
                <a:srgbClr val="7F7F7F"/>
              </a:buClr>
              <a:buSzPct val="92000"/>
              <a:buFont typeface="+mj-lt"/>
              <a:buAutoNum type="arabicPeriod"/>
            </a:pPr>
            <a:r>
              <a:rPr lang="en-US" sz="80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Source: Digital Commerce 360 (2020 Top 500 ranking of North American online retailers)</a:t>
            </a:r>
          </a:p>
        </p:txBody>
      </p:sp>
      <p:sp>
        <p:nvSpPr>
          <p:cNvPr id="101" name="Rectangle 100" descr="Grainger">
            <a:extLst>
              <a:ext uri="{FF2B5EF4-FFF2-40B4-BE49-F238E27FC236}">
                <a16:creationId xmlns:a16="http://schemas.microsoft.com/office/drawing/2014/main" id="{CFB7423D-7CA9-4F09-8EF4-01FD4F44044C}"/>
              </a:ext>
            </a:extLst>
          </p:cNvPr>
          <p:cNvSpPr/>
          <p:nvPr/>
        </p:nvSpPr>
        <p:spPr>
          <a:xfrm>
            <a:off x="298235" y="269332"/>
            <a:ext cx="11595531" cy="103517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63E3E5E9-A21E-4078-BFBD-FC6FD7D397A4}"/>
              </a:ext>
            </a:extLst>
          </p:cNvPr>
          <p:cNvSpPr/>
          <p:nvPr/>
        </p:nvSpPr>
        <p:spPr>
          <a:xfrm>
            <a:off x="3598689" y="395375"/>
            <a:ext cx="8365409" cy="699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lnSpc>
                <a:spcPct val="120000"/>
              </a:lnSpc>
              <a:spcBef>
                <a:spcPts val="400"/>
              </a:spcBef>
              <a:spcAft>
                <a:spcPct val="0"/>
              </a:spcAft>
              <a:buClr>
                <a:srgbClr val="C8102E"/>
              </a:buClr>
              <a:buSzPct val="92000"/>
            </a:pPr>
            <a:r>
              <a:rPr lang="en-US" sz="17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Leading broad line distributor of MRO products and services determined to </a:t>
            </a:r>
            <a:r>
              <a:rPr lang="en-US" sz="1700" b="1" i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 the World Working</a:t>
            </a:r>
            <a:r>
              <a:rPr lang="en-US" sz="17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through innovative technology solutions and deep customer relationships</a:t>
            </a:r>
            <a:r>
              <a:rPr lang="en-US" sz="1200" b="1" baseline="800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en-US" b="1" baseline="80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421E1E99-CC1E-4DD1-8A3D-9FF6B609C3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365950" y="405659"/>
            <a:ext cx="0" cy="82296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4" name="Picture 103" descr="Grainger Logo">
            <a:extLst>
              <a:ext uri="{FF2B5EF4-FFF2-40B4-BE49-F238E27FC236}">
                <a16:creationId xmlns:a16="http://schemas.microsoft.com/office/drawing/2014/main" id="{AB0C9A33-9483-4837-A4A7-0A5220F1F1C3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231F20"/>
              </a:clrFrom>
              <a:clrTo>
                <a:srgbClr val="231F2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3462" y="376940"/>
            <a:ext cx="2708596" cy="806376"/>
          </a:xfrm>
          <a:prstGeom prst="rect">
            <a:avLst/>
          </a:prstGeom>
        </p:spPr>
      </p:pic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2A701312-9A52-4D80-B99B-D47C73C05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960554" y="2071107"/>
            <a:ext cx="1920240" cy="0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>
            <a:extLst>
              <a:ext uri="{FF2B5EF4-FFF2-40B4-BE49-F238E27FC236}">
                <a16:creationId xmlns:a16="http://schemas.microsoft.com/office/drawing/2014/main" id="{28402B37-5DA7-4689-93AF-1C6EAC3C4475}"/>
              </a:ext>
            </a:extLst>
          </p:cNvPr>
          <p:cNvSpPr/>
          <p:nvPr/>
        </p:nvSpPr>
        <p:spPr>
          <a:xfrm>
            <a:off x="3395559" y="5395058"/>
            <a:ext cx="2089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products offered globally </a:t>
            </a:r>
            <a:endParaRPr lang="en-US" sz="1400">
              <a:solidFill>
                <a:srgbClr val="7F7F7F"/>
              </a:solidFill>
            </a:endParaRPr>
          </a:p>
        </p:txBody>
      </p:sp>
      <p:sp>
        <p:nvSpPr>
          <p:cNvPr id="146" name="Rectangle 3" descr="14th largest N.A. e-commerce retailer">
            <a:extLst>
              <a:ext uri="{FF2B5EF4-FFF2-40B4-BE49-F238E27FC236}">
                <a16:creationId xmlns:a16="http://schemas.microsoft.com/office/drawing/2014/main" id="{D10ADD5F-15DA-4107-BBCD-2BC4CA0D78CA}"/>
              </a:ext>
            </a:extLst>
          </p:cNvPr>
          <p:cNvSpPr/>
          <p:nvPr/>
        </p:nvSpPr>
        <p:spPr bwMode="auto">
          <a:xfrm>
            <a:off x="1750505" y="4889163"/>
            <a:ext cx="1223510" cy="7315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7" name="Rectangle 3" descr="Largest MRO distributor in North America">
            <a:extLst>
              <a:ext uri="{FF2B5EF4-FFF2-40B4-BE49-F238E27FC236}">
                <a16:creationId xmlns:a16="http://schemas.microsoft.com/office/drawing/2014/main" id="{1984B3C7-6CE3-4086-9E18-9BF5B183266B}"/>
              </a:ext>
            </a:extLst>
          </p:cNvPr>
          <p:cNvSpPr/>
          <p:nvPr/>
        </p:nvSpPr>
        <p:spPr bwMode="auto">
          <a:xfrm>
            <a:off x="349965" y="4877896"/>
            <a:ext cx="1223510" cy="7315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48" name="Chart 147">
            <a:extLst>
              <a:ext uri="{FF2B5EF4-FFF2-40B4-BE49-F238E27FC236}">
                <a16:creationId xmlns:a16="http://schemas.microsoft.com/office/drawing/2014/main" id="{6AD58EE5-31F3-4717-AE5B-C4CAF4DD2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4166489"/>
              </p:ext>
            </p:extLst>
          </p:nvPr>
        </p:nvGraphicFramePr>
        <p:xfrm>
          <a:off x="1070404" y="1549806"/>
          <a:ext cx="2435225" cy="243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51" name="TextBox 150">
            <a:extLst>
              <a:ext uri="{FF2B5EF4-FFF2-40B4-BE49-F238E27FC236}">
                <a16:creationId xmlns:a16="http://schemas.microsoft.com/office/drawing/2014/main" id="{54FF59A7-48C0-44EC-BAB0-D8C9A5F14A9D}"/>
              </a:ext>
            </a:extLst>
          </p:cNvPr>
          <p:cNvSpPr txBox="1"/>
          <p:nvPr/>
        </p:nvSpPr>
        <p:spPr>
          <a:xfrm>
            <a:off x="0" y="1380197"/>
            <a:ext cx="19358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400" b="1" kern="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$13B</a:t>
            </a:r>
          </a:p>
          <a:p>
            <a:pPr algn="ctr">
              <a:defRPr/>
            </a:pPr>
            <a:r>
              <a:rPr lang="en-US" sz="2600" b="1" kern="0" dirty="0">
                <a:latin typeface="Calibri" panose="020F0502020204030204" pitchFamily="34" charset="0"/>
                <a:cs typeface="Calibri" panose="020F0502020204030204" pitchFamily="34" charset="0"/>
              </a:rPr>
              <a:t>2021 sales</a:t>
            </a:r>
          </a:p>
        </p:txBody>
      </p:sp>
      <p:sp>
        <p:nvSpPr>
          <p:cNvPr id="152" name="TextBox 18">
            <a:extLst>
              <a:ext uri="{FF2B5EF4-FFF2-40B4-BE49-F238E27FC236}">
                <a16:creationId xmlns:a16="http://schemas.microsoft.com/office/drawing/2014/main" id="{44637F74-3E4F-428E-AE57-89545B82C4CD}"/>
              </a:ext>
            </a:extLst>
          </p:cNvPr>
          <p:cNvSpPr txBox="1"/>
          <p:nvPr/>
        </p:nvSpPr>
        <p:spPr>
          <a:xfrm>
            <a:off x="467808" y="4919334"/>
            <a:ext cx="976929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35DE3E5A-D4F7-4FC6-A1CB-421194D268F4}"/>
              </a:ext>
            </a:extLst>
          </p:cNvPr>
          <p:cNvSpPr txBox="1"/>
          <p:nvPr/>
        </p:nvSpPr>
        <p:spPr>
          <a:xfrm>
            <a:off x="279382" y="5186394"/>
            <a:ext cx="1371941" cy="36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MRO distributor in North America </a:t>
            </a:r>
          </a:p>
        </p:txBody>
      </p:sp>
      <p:sp>
        <p:nvSpPr>
          <p:cNvPr id="154" name="TextBox 18">
            <a:extLst>
              <a:ext uri="{FF2B5EF4-FFF2-40B4-BE49-F238E27FC236}">
                <a16:creationId xmlns:a16="http://schemas.microsoft.com/office/drawing/2014/main" id="{A6D196C1-3B7E-474B-BE82-B1CF1E1EF26B}"/>
              </a:ext>
            </a:extLst>
          </p:cNvPr>
          <p:cNvSpPr txBox="1"/>
          <p:nvPr/>
        </p:nvSpPr>
        <p:spPr>
          <a:xfrm>
            <a:off x="1863666" y="4954757"/>
            <a:ext cx="976929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en-US" sz="1600" b="1" baseline="30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79E3D552-758C-4C6A-9D04-F1300606E0BD}"/>
              </a:ext>
            </a:extLst>
          </p:cNvPr>
          <p:cNvSpPr txBox="1"/>
          <p:nvPr/>
        </p:nvSpPr>
        <p:spPr>
          <a:xfrm>
            <a:off x="1679602" y="5205683"/>
            <a:ext cx="1371940" cy="455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largest N.A. </a:t>
            </a:r>
            <a:br>
              <a:rPr lang="en-US" sz="11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1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e-commerce retailer </a:t>
            </a:r>
            <a:r>
              <a:rPr lang="en-US" sz="1100" baseline="30000">
                <a:solidFill>
                  <a:schemeClr val="bg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156" name="Rectangle 3" descr="50 years of consecutive dividend increases">
            <a:extLst>
              <a:ext uri="{FF2B5EF4-FFF2-40B4-BE49-F238E27FC236}">
                <a16:creationId xmlns:a16="http://schemas.microsoft.com/office/drawing/2014/main" id="{8B0D1A7F-DE07-4C4E-9475-F0AAD1D2A16C}"/>
              </a:ext>
            </a:extLst>
          </p:cNvPr>
          <p:cNvSpPr/>
          <p:nvPr/>
        </p:nvSpPr>
        <p:spPr bwMode="auto">
          <a:xfrm>
            <a:off x="1738832" y="3950546"/>
            <a:ext cx="1223510" cy="7315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TextBox 18">
            <a:extLst>
              <a:ext uri="{FF2B5EF4-FFF2-40B4-BE49-F238E27FC236}">
                <a16:creationId xmlns:a16="http://schemas.microsoft.com/office/drawing/2014/main" id="{E67F6C70-07C7-4139-8EA6-4D23527E1460}"/>
              </a:ext>
            </a:extLst>
          </p:cNvPr>
          <p:cNvSpPr txBox="1"/>
          <p:nvPr/>
        </p:nvSpPr>
        <p:spPr>
          <a:xfrm>
            <a:off x="1811955" y="4000405"/>
            <a:ext cx="1072253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 years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164CBED0-26B6-4770-ADC8-96F6D607B7AD}"/>
              </a:ext>
            </a:extLst>
          </p:cNvPr>
          <p:cNvSpPr txBox="1"/>
          <p:nvPr/>
        </p:nvSpPr>
        <p:spPr>
          <a:xfrm>
            <a:off x="1732847" y="4286673"/>
            <a:ext cx="1256910" cy="36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consecutive dividend increases </a:t>
            </a:r>
          </a:p>
        </p:txBody>
      </p:sp>
      <p:sp>
        <p:nvSpPr>
          <p:cNvPr id="159" name="Rectangle 3" descr="company founded in 1927">
            <a:extLst>
              <a:ext uri="{FF2B5EF4-FFF2-40B4-BE49-F238E27FC236}">
                <a16:creationId xmlns:a16="http://schemas.microsoft.com/office/drawing/2014/main" id="{D2297ED6-C43F-4964-8B58-3CDB20A740FC}"/>
              </a:ext>
            </a:extLst>
          </p:cNvPr>
          <p:cNvSpPr/>
          <p:nvPr/>
        </p:nvSpPr>
        <p:spPr bwMode="auto">
          <a:xfrm>
            <a:off x="356644" y="3950546"/>
            <a:ext cx="1223510" cy="73152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762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0" name="TextBox 18">
            <a:extLst>
              <a:ext uri="{FF2B5EF4-FFF2-40B4-BE49-F238E27FC236}">
                <a16:creationId xmlns:a16="http://schemas.microsoft.com/office/drawing/2014/main" id="{9B0A4867-D630-47B2-A77D-5035D15ED0AD}"/>
              </a:ext>
            </a:extLst>
          </p:cNvPr>
          <p:cNvSpPr txBox="1"/>
          <p:nvPr/>
        </p:nvSpPr>
        <p:spPr>
          <a:xfrm>
            <a:off x="401079" y="4357726"/>
            <a:ext cx="1072253" cy="294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1927</a:t>
            </a: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59B08B94-8508-44DD-BD06-61A7E623B689}"/>
              </a:ext>
            </a:extLst>
          </p:cNvPr>
          <p:cNvSpPr txBox="1"/>
          <p:nvPr/>
        </p:nvSpPr>
        <p:spPr>
          <a:xfrm>
            <a:off x="308750" y="4017860"/>
            <a:ext cx="1256910" cy="366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100">
                <a:solidFill>
                  <a:schemeClr val="bg1">
                    <a:lumMod val="8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Company founded in 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A430A08-3799-4584-87B3-2365A74D6285}"/>
              </a:ext>
            </a:extLst>
          </p:cNvPr>
          <p:cNvSpPr txBox="1"/>
          <p:nvPr/>
        </p:nvSpPr>
        <p:spPr>
          <a:xfrm>
            <a:off x="6098960" y="3985629"/>
            <a:ext cx="1228215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4.5M</a:t>
            </a:r>
            <a:endParaRPr lang="en-US" sz="15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D8B1216-9AB1-44F0-9748-4859B7A28D51}"/>
              </a:ext>
            </a:extLst>
          </p:cNvPr>
          <p:cNvSpPr/>
          <p:nvPr/>
        </p:nvSpPr>
        <p:spPr>
          <a:xfrm>
            <a:off x="5554250" y="4540275"/>
            <a:ext cx="18091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Customers worldwide</a:t>
            </a:r>
            <a:endParaRPr lang="en-US" sz="1400" dirty="0">
              <a:solidFill>
                <a:srgbClr val="7F7F7F"/>
              </a:solidFill>
            </a:endParaRPr>
          </a:p>
        </p:txBody>
      </p: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2B5568D-74B1-48EB-BAAF-5C7CDCCD0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974729" y="3244241"/>
            <a:ext cx="1920240" cy="0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2C6E8072-BE21-436E-8E07-8D3850963A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447501" y="4362878"/>
            <a:ext cx="1920240" cy="0"/>
          </a:xfrm>
          <a:prstGeom prst="line">
            <a:avLst/>
          </a:prstGeom>
          <a:ln>
            <a:solidFill>
              <a:schemeClr val="bg2">
                <a:lumMod val="20000"/>
                <a:lumOff val="8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54491B73-C53F-4965-BF79-6C3B33F193EB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10894677" y="1786662"/>
            <a:ext cx="285750" cy="1508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638" tIns="0" rIns="20638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19%</a:t>
            </a:r>
            <a:endParaRPr lang="en-US" sz="11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5" name="Rectangle 174">
            <a:extLst>
              <a:ext uri="{FF2B5EF4-FFF2-40B4-BE49-F238E27FC236}">
                <a16:creationId xmlns:a16="http://schemas.microsoft.com/office/drawing/2014/main" id="{BD5003BD-8F83-49CF-AB57-466A20FA3D48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9872663" y="1786662"/>
            <a:ext cx="285750" cy="1508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20638" tIns="0" rIns="20638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1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78%</a:t>
            </a:r>
            <a:endParaRPr lang="en-US" sz="11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7A1053BC-4092-4E0D-A955-AC0244E15935}"/>
              </a:ext>
            </a:extLst>
          </p:cNvPr>
          <p:cNvSpPr/>
          <p:nvPr/>
        </p:nvSpPr>
        <p:spPr>
          <a:xfrm>
            <a:off x="5233340" y="5758147"/>
            <a:ext cx="210219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00"/>
              </a:spcBef>
              <a:spcAft>
                <a:spcPts val="100"/>
              </a:spcAft>
              <a:buClr>
                <a:srgbClr val="C00000"/>
              </a:buClr>
            </a:pPr>
            <a:r>
              <a:rPr lang="en-US" sz="110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above figures as of 2.3.22</a:t>
            </a:r>
          </a:p>
        </p:txBody>
      </p:sp>
      <p:pic>
        <p:nvPicPr>
          <p:cNvPr id="5" name="Graphic 4" descr="Linear Graph with solid fill">
            <a:extLst>
              <a:ext uri="{FF2B5EF4-FFF2-40B4-BE49-F238E27FC236}">
                <a16:creationId xmlns:a16="http://schemas.microsoft.com/office/drawing/2014/main" id="{2DD6B123-616E-4348-96BA-B1AFE55BE2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5405" y="2528779"/>
            <a:ext cx="914400" cy="914400"/>
          </a:xfrm>
          <a:prstGeom prst="rect">
            <a:avLst/>
          </a:prstGeom>
        </p:spPr>
      </p:pic>
      <p:pic>
        <p:nvPicPr>
          <p:cNvPr id="6" name="Picture 5" descr="Textbox with company statistics&#10;">
            <a:extLst>
              <a:ext uri="{FF2B5EF4-FFF2-40B4-BE49-F238E27FC236}">
                <a16:creationId xmlns:a16="http://schemas.microsoft.com/office/drawing/2014/main" id="{E71723B1-8EB1-47BA-8F0D-1D7AFB639971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4091"/>
          <a:stretch/>
        </p:blipFill>
        <p:spPr>
          <a:xfrm>
            <a:off x="1703267" y="1469688"/>
            <a:ext cx="5853876" cy="2297553"/>
          </a:xfrm>
          <a:prstGeom prst="rect">
            <a:avLst/>
          </a:prstGeom>
        </p:spPr>
      </p:pic>
      <p:pic>
        <p:nvPicPr>
          <p:cNvPr id="81" name="Picture 80" descr="Upward trend with solid fill">
            <a:extLst>
              <a:ext uri="{FF2B5EF4-FFF2-40B4-BE49-F238E27FC236}">
                <a16:creationId xmlns:a16="http://schemas.microsoft.com/office/drawing/2014/main" id="{CC1258A9-2DB6-4035-9337-0281BB4255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5478623" y="5017839"/>
            <a:ext cx="620337" cy="620337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2EEAE3D3-7278-4724-8866-05D9197B43FB}"/>
              </a:ext>
            </a:extLst>
          </p:cNvPr>
          <p:cNvSpPr txBox="1"/>
          <p:nvPr/>
        </p:nvSpPr>
        <p:spPr>
          <a:xfrm>
            <a:off x="5994626" y="4933537"/>
            <a:ext cx="1353103" cy="615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3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GWW</a:t>
            </a:r>
            <a:endParaRPr lang="en-US" sz="1500" b="1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47593D0-E476-4B3F-8A3E-149D492D8A3F}"/>
              </a:ext>
            </a:extLst>
          </p:cNvPr>
          <p:cNvSpPr/>
          <p:nvPr/>
        </p:nvSpPr>
        <p:spPr>
          <a:xfrm>
            <a:off x="6699896" y="5440751"/>
            <a:ext cx="5667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NYSE</a:t>
            </a:r>
            <a:endParaRPr lang="en-US" sz="1400" dirty="0">
              <a:solidFill>
                <a:srgbClr val="7F7F7F"/>
              </a:solidFill>
            </a:endParaRPr>
          </a:p>
        </p:txBody>
      </p:sp>
      <p:pic>
        <p:nvPicPr>
          <p:cNvPr id="84" name="Picture 83" descr="2021 Highlights">
            <a:extLst>
              <a:ext uri="{FF2B5EF4-FFF2-40B4-BE49-F238E27FC236}">
                <a16:creationId xmlns:a16="http://schemas.microsoft.com/office/drawing/2014/main" id="{C1D47D8B-0C3D-4721-8361-A6AB11D2366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86000" y="1320025"/>
            <a:ext cx="4226618" cy="495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324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7">
            <a:extLst>
              <a:ext uri="{FF2B5EF4-FFF2-40B4-BE49-F238E27FC236}">
                <a16:creationId xmlns:a16="http://schemas.microsoft.com/office/drawing/2014/main" id="{E5C90410-A19D-4002-8B73-CD616E8E05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6000" y="376881"/>
            <a:ext cx="5036071" cy="580008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83AB80-B14D-43FC-BEC3-51468F88C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262" y="445725"/>
            <a:ext cx="4341886" cy="11887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+mj-lt"/>
                <a:cs typeface="+mj-cs"/>
              </a:rPr>
              <a:t>Global Supply Chain &amp; Customer Experience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F4EEF5-9482-4AC6-A5FF-81D48822E0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6262" y="1808181"/>
            <a:ext cx="4341886" cy="3785616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>
                <a:solidFill>
                  <a:schemeClr val="bg1"/>
                </a:solidFill>
              </a:rPr>
              <a:t>Distribution </a:t>
            </a:r>
            <a:r>
              <a:rPr lang="en-US" sz="2200" dirty="0">
                <a:solidFill>
                  <a:schemeClr val="bg1"/>
                </a:solidFill>
              </a:rPr>
              <a:t>center (DC) operations, transportation, inventory planning, and supplier performance management for North America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1"/>
                </a:solidFill>
              </a:rPr>
              <a:t>Branch and customer service centers in the U.S. and Canada 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1"/>
                </a:solidFill>
              </a:rPr>
              <a:t>Network strategy, capacity planning and management, and warehouse management systems application support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07015-8ED0-460A-BAC0-CFD3C946B7C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6000" y="6356350"/>
            <a:ext cx="771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2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©2022 W.W. Grainger, Inc.  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8CE8A-78D1-496E-AB80-21520317FC82}"/>
              </a:ext>
            </a:extLst>
          </p:cNvPr>
          <p:cNvSpPr txBox="1"/>
          <p:nvPr/>
        </p:nvSpPr>
        <p:spPr>
          <a:xfrm>
            <a:off x="9561347" y="4001828"/>
            <a:ext cx="21946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Customer service + support: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CD1407-92B9-42C1-805D-AFECD1DA6E3B}"/>
              </a:ext>
            </a:extLst>
          </p:cNvPr>
          <p:cNvSpPr txBox="1"/>
          <p:nvPr/>
        </p:nvSpPr>
        <p:spPr>
          <a:xfrm>
            <a:off x="5649848" y="393754"/>
            <a:ext cx="5579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 DCs: Canada, US, Mexico: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65975B-D6C9-4DD7-A878-06D39B16C094}"/>
              </a:ext>
            </a:extLst>
          </p:cNvPr>
          <p:cNvSpPr txBox="1"/>
          <p:nvPr/>
        </p:nvSpPr>
        <p:spPr>
          <a:xfrm>
            <a:off x="5649848" y="4224660"/>
            <a:ext cx="3472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Branch Network: 300+ locations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814D42-67F1-4824-80DC-026D8D602142}"/>
              </a:ext>
            </a:extLst>
          </p:cNvPr>
          <p:cNvSpPr txBox="1"/>
          <p:nvPr/>
        </p:nvSpPr>
        <p:spPr>
          <a:xfrm>
            <a:off x="453564" y="5771740"/>
            <a:ext cx="4967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WE’RE ALWAYS HIRING jobs.grainger.com</a:t>
            </a:r>
          </a:p>
        </p:txBody>
      </p:sp>
      <p:pic>
        <p:nvPicPr>
          <p:cNvPr id="12" name="Picture 11" descr="North American Distribution Centers">
            <a:extLst>
              <a:ext uri="{FF2B5EF4-FFF2-40B4-BE49-F238E27FC236}">
                <a16:creationId xmlns:a16="http://schemas.microsoft.com/office/drawing/2014/main" id="{C07F033D-6184-4DB4-AB01-A986ED221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9092" y="4713059"/>
            <a:ext cx="2177134" cy="1524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BCEC54-1985-43C2-875E-177DDDBE2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884" t="14060" r="8117" b="19703"/>
          <a:stretch/>
        </p:blipFill>
        <p:spPr>
          <a:xfrm>
            <a:off x="9661648" y="4710456"/>
            <a:ext cx="2324537" cy="1526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Map&#10;&#10;Description automatically generated ">
            <a:extLst>
              <a:ext uri="{FF2B5EF4-FFF2-40B4-BE49-F238E27FC236}">
                <a16:creationId xmlns:a16="http://schemas.microsoft.com/office/drawing/2014/main" id="{6C6360EB-73E8-42DC-9FD4-5D66C68EB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578" y="882153"/>
            <a:ext cx="4467849" cy="2867425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40D8DAD-4B72-4D66-AAFB-0307FA0A4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97921" y="2239469"/>
            <a:ext cx="112627" cy="114625"/>
          </a:xfrm>
          <a:prstGeom prst="ellipse">
            <a:avLst/>
          </a:prstGeom>
          <a:solidFill>
            <a:srgbClr val="B8002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D58899-D975-43F8-A1ED-98C3A3B76BB9}"/>
              </a:ext>
            </a:extLst>
          </p:cNvPr>
          <p:cNvSpPr txBox="1"/>
          <p:nvPr/>
        </p:nvSpPr>
        <p:spPr>
          <a:xfrm>
            <a:off x="9084898" y="2210315"/>
            <a:ext cx="712564" cy="200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Louisville</a:t>
            </a:r>
          </a:p>
        </p:txBody>
      </p:sp>
    </p:spTree>
    <p:extLst>
      <p:ext uri="{BB962C8B-B14F-4D97-AF65-F5344CB8AC3E}">
        <p14:creationId xmlns:p14="http://schemas.microsoft.com/office/powerpoint/2010/main" val="3227355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6D972BC-4B37-4845-B712-AC95A87154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59233" y="6561482"/>
            <a:ext cx="267842" cy="99233"/>
          </a:xfrm>
        </p:spPr>
        <p:txBody>
          <a:bodyPr/>
          <a:lstStyle/>
          <a:p>
            <a:fld id="{030F521F-119D-4045-915F-C1BCF7E56061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09241C3A-82DC-4FD7-8DE0-EA479EBA9A95}"/>
              </a:ext>
            </a:extLst>
          </p:cNvPr>
          <p:cNvSpPr txBox="1">
            <a:spLocks/>
          </p:cNvSpPr>
          <p:nvPr/>
        </p:nvSpPr>
        <p:spPr>
          <a:xfrm>
            <a:off x="245366" y="432722"/>
            <a:ext cx="9875783" cy="470308"/>
          </a:xfrm>
          <a:prstGeom prst="rect">
            <a:avLst/>
          </a:prstGeom>
        </p:spPr>
        <p:txBody>
          <a:bodyPr vert="horz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Global Supply Chain Challenges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6022B-EFE0-4ADD-B5D3-B2CB98A93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304"/>
          <a:stretch/>
        </p:blipFill>
        <p:spPr>
          <a:xfrm>
            <a:off x="6277290" y="2286206"/>
            <a:ext cx="2481236" cy="16047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3E9185-249C-47C2-8C1C-D1B8359EA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90468" y="2251549"/>
            <a:ext cx="2481236" cy="1683518"/>
          </a:xfrm>
          <a:prstGeom prst="roundRect">
            <a:avLst/>
          </a:prstGeom>
          <a:blipFill>
            <a:blip r:embed="rId4"/>
            <a:srcRect/>
            <a:stretch>
              <a:fillRect/>
            </a:stretch>
          </a:blipFill>
          <a:ln>
            <a:noFill/>
          </a:ln>
          <a:effectLst>
            <a:outerShdw blurRad="254000" dist="50800" dir="54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772975-8EC8-4C7D-BEB8-F94645EE38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70914" y="2251550"/>
            <a:ext cx="2481236" cy="1639455"/>
          </a:xfrm>
          <a:prstGeom prst="roundRect">
            <a:avLst/>
          </a:prstGeom>
          <a:blipFill>
            <a:blip r:embed="rId5"/>
            <a:srcRect/>
            <a:stretch>
              <a:fillRect/>
            </a:stretch>
          </a:blipFill>
          <a:ln>
            <a:noFill/>
          </a:ln>
          <a:effectLst>
            <a:outerShdw blurRad="254000" dist="50800" dir="54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CA0A6CC-31A6-4273-B7D1-54464F387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064112" y="2295612"/>
            <a:ext cx="2481236" cy="1639455"/>
          </a:xfrm>
          <a:prstGeom prst="roundRect">
            <a:avLst/>
          </a:prstGeom>
          <a:blipFill>
            <a:blip r:embed="rId6"/>
            <a:srcRect/>
            <a:stretch>
              <a:fillRect/>
            </a:stretch>
          </a:blipFill>
          <a:ln>
            <a:noFill/>
          </a:ln>
          <a:effectLst>
            <a:outerShdw blurRad="254000" dist="50800" dir="5400000" sx="104000" sy="104000" algn="t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08B32E-670F-41B5-9741-A654F1B47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129137" y="2699294"/>
            <a:ext cx="3933725" cy="14594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79E303-E2DB-4DCA-B518-20701796D7AB}"/>
              </a:ext>
            </a:extLst>
          </p:cNvPr>
          <p:cNvSpPr txBox="1"/>
          <p:nvPr/>
        </p:nvSpPr>
        <p:spPr>
          <a:xfrm>
            <a:off x="30031" y="4070098"/>
            <a:ext cx="3933725" cy="14594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/>
              <a:t>Commodity-Driven 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/>
              <a:t>Product Shortages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31577EE-31D3-463E-A074-F05143B43E8B}"/>
              </a:ext>
            </a:extLst>
          </p:cNvPr>
          <p:cNvSpPr txBox="1"/>
          <p:nvPr/>
        </p:nvSpPr>
        <p:spPr>
          <a:xfrm>
            <a:off x="2764223" y="4070098"/>
            <a:ext cx="3933725" cy="14594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/>
              <a:t>Late Supplier 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/>
              <a:t>Shipments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099F6E-444D-4DC5-ABFD-8ECAC8505095}"/>
              </a:ext>
            </a:extLst>
          </p:cNvPr>
          <p:cNvSpPr txBox="1"/>
          <p:nvPr/>
        </p:nvSpPr>
        <p:spPr>
          <a:xfrm>
            <a:off x="5494051" y="4070098"/>
            <a:ext cx="3933725" cy="14594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/>
              <a:t>Hiring 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/>
              <a:t>Challenges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D34E3E-0F39-45BF-9442-A7453410D4D8}"/>
              </a:ext>
            </a:extLst>
          </p:cNvPr>
          <p:cNvSpPr txBox="1"/>
          <p:nvPr/>
        </p:nvSpPr>
        <p:spPr>
          <a:xfrm>
            <a:off x="8387972" y="4070098"/>
            <a:ext cx="3933725" cy="145941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28016" tIns="128016" rIns="128016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kern="1200"/>
              <a:t>Transportation</a:t>
            </a:r>
          </a:p>
          <a:p>
            <a:pPr marL="0" lvl="0" indent="0"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/>
              <a:t>Constraints</a:t>
            </a:r>
            <a:endParaRPr lang="en-US" sz="1800" b="1" kern="1200"/>
          </a:p>
        </p:txBody>
      </p:sp>
    </p:spTree>
    <p:extLst>
      <p:ext uri="{BB962C8B-B14F-4D97-AF65-F5344CB8AC3E}">
        <p14:creationId xmlns:p14="http://schemas.microsoft.com/office/powerpoint/2010/main" val="3033104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E312C2-0156-4314-AD1C-5EE344E49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F1CAAEB-0879-48EF-B1B0-21E78628B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33" y="312039"/>
            <a:ext cx="11447016" cy="415022"/>
          </a:xfrm>
        </p:spPr>
        <p:txBody>
          <a:bodyPr>
            <a:noAutofit/>
          </a:bodyPr>
          <a:lstStyle/>
          <a:p>
            <a:r>
              <a:rPr lang="en-US" sz="300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U.S. Transportation Services Constrained Across All Modes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2A56703-48D7-4A45-943F-CF4AC2DDBD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2514" y="774954"/>
            <a:ext cx="11459935" cy="469809"/>
          </a:xfrm>
        </p:spPr>
        <p:txBody>
          <a:bodyPr/>
          <a:lstStyle/>
          <a:p>
            <a:r>
              <a:rPr lang="en-US" sz="1400" dirty="0">
                <a:solidFill>
                  <a:srgbClr val="C00000"/>
                </a:solidFill>
                <a:latin typeface="+mn-lt"/>
              </a:rPr>
              <a:t>The U.S. Transportation industry remains tight on capacity because of a strong economy coupled with continued challenges with hiring drivers and getting new trucks or trailers. Expectations are these challenges will carry forward through much of 2022.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30DD88-FD3F-4149-B229-31DDD2493AEB}"/>
              </a:ext>
            </a:extLst>
          </p:cNvPr>
          <p:cNvSpPr txBox="1"/>
          <p:nvPr/>
        </p:nvSpPr>
        <p:spPr>
          <a:xfrm>
            <a:off x="774363" y="1524000"/>
            <a:ext cx="2504302" cy="3847207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Parcel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Ecommerce volumes continue to create capacity shortfalls for major carriers which has resulted in hiring challenges and network expansions 	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Industry sources cite UPS on-time delivery performance better then FedEx in 2022, but FedEx gained ground later in the year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400" dirty="0"/>
          </a:p>
          <a:p>
            <a:endParaRPr lang="en-US" sz="400" dirty="0"/>
          </a:p>
          <a:p>
            <a:endParaRPr lang="en-US" sz="400" dirty="0"/>
          </a:p>
          <a:p>
            <a:endParaRPr lang="en-US" sz="1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95EB0B-C2DB-430F-A032-B474C5F87DFE}"/>
              </a:ext>
            </a:extLst>
          </p:cNvPr>
          <p:cNvSpPr txBox="1"/>
          <p:nvPr/>
        </p:nvSpPr>
        <p:spPr>
          <a:xfrm>
            <a:off x="3431065" y="1523999"/>
            <a:ext cx="2504302" cy="4039567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Less Than Truckload (LTL)</a:t>
            </a:r>
          </a:p>
          <a:p>
            <a:endParaRPr lang="en-US" sz="105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LTL industry has implemented new surcharges for freight that drives inefficiency in their network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With capacity remaining tight, LTL on-time delivery performance will continue to remain below pre-pandemic levels</a:t>
            </a:r>
          </a:p>
          <a:p>
            <a:endParaRPr lang="en-US" sz="10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Some LTL providers continue to embargo locations where volume exceeds capacity</a:t>
            </a:r>
          </a:p>
          <a:p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Mergers and acquisitions are allowing carriers to increase their footprint and capacity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016F66-DD04-4B8B-8BC6-AECEDFA66D94}"/>
              </a:ext>
            </a:extLst>
          </p:cNvPr>
          <p:cNvSpPr txBox="1"/>
          <p:nvPr/>
        </p:nvSpPr>
        <p:spPr>
          <a:xfrm>
            <a:off x="6087766" y="1523998"/>
            <a:ext cx="5682701" cy="440120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Truckload &amp; Intermodal (Rail)</a:t>
            </a:r>
          </a:p>
          <a:p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Full TL &amp; Container volumes ended ‘21 nearly 10% higher than prior year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Carriers are refusing lower cost lanes, placing embargos in regions where capacity is extremely tight, and continuing to enforce peak capacity surcharges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800" dirty="0"/>
          </a:p>
          <a:p>
            <a:endParaRPr lang="en-US" sz="800" dirty="0"/>
          </a:p>
          <a:p>
            <a:endParaRPr lang="en-US" sz="800" dirty="0"/>
          </a:p>
        </p:txBody>
      </p:sp>
      <p:pic>
        <p:nvPicPr>
          <p:cNvPr id="9" name="Picture 8" descr="Cass Freight Index - Shipments chart">
            <a:extLst>
              <a:ext uri="{FF2B5EF4-FFF2-40B4-BE49-F238E27FC236}">
                <a16:creationId xmlns:a16="http://schemas.microsoft.com/office/drawing/2014/main" id="{765DAAF3-3D7C-4C63-A3E5-1AD15813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177" y="2971049"/>
            <a:ext cx="4054910" cy="2861823"/>
          </a:xfrm>
          <a:prstGeom prst="rect">
            <a:avLst/>
          </a:prstGeom>
        </p:spPr>
      </p:pic>
      <p:sp>
        <p:nvSpPr>
          <p:cNvPr id="10" name="Rectangle 9" descr="Parcel ">
            <a:extLst>
              <a:ext uri="{FF2B5EF4-FFF2-40B4-BE49-F238E27FC236}">
                <a16:creationId xmlns:a16="http://schemas.microsoft.com/office/drawing/2014/main" id="{C01ADD52-B1CA-4237-BF5B-9445527CE12D}"/>
              </a:ext>
            </a:extLst>
          </p:cNvPr>
          <p:cNvSpPr/>
          <p:nvPr/>
        </p:nvSpPr>
        <p:spPr>
          <a:xfrm>
            <a:off x="535433" y="1554776"/>
            <a:ext cx="2949492" cy="43088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 descr="Less than Truckload (LTL)">
            <a:extLst>
              <a:ext uri="{FF2B5EF4-FFF2-40B4-BE49-F238E27FC236}">
                <a16:creationId xmlns:a16="http://schemas.microsoft.com/office/drawing/2014/main" id="{188F4AC7-CFCC-4D48-8ABD-3C700D358F2D}"/>
              </a:ext>
            </a:extLst>
          </p:cNvPr>
          <p:cNvSpPr/>
          <p:nvPr/>
        </p:nvSpPr>
        <p:spPr>
          <a:xfrm>
            <a:off x="3484925" y="1554776"/>
            <a:ext cx="2602841" cy="43088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 descr="Truckload &amp; Intermodal (Rail)">
            <a:extLst>
              <a:ext uri="{FF2B5EF4-FFF2-40B4-BE49-F238E27FC236}">
                <a16:creationId xmlns:a16="http://schemas.microsoft.com/office/drawing/2014/main" id="{EC3309CB-8A21-4B3A-BCFF-31E375017130}"/>
              </a:ext>
            </a:extLst>
          </p:cNvPr>
          <p:cNvSpPr/>
          <p:nvPr/>
        </p:nvSpPr>
        <p:spPr>
          <a:xfrm>
            <a:off x="6104236" y="1560737"/>
            <a:ext cx="5443599" cy="430887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Chart for Parcel">
            <a:extLst>
              <a:ext uri="{FF2B5EF4-FFF2-40B4-BE49-F238E27FC236}">
                <a16:creationId xmlns:a16="http://schemas.microsoft.com/office/drawing/2014/main" id="{B5613F15-58E1-40D3-94DA-74233F0F8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268" y="4169356"/>
            <a:ext cx="2093963" cy="161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118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E3B9103-CC77-4B9E-96F6-F937A0D6C9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1306466"/>
            <a:ext cx="3454824" cy="5029201"/>
          </a:xfrm>
        </p:spPr>
        <p:txBody>
          <a:bodyPr/>
          <a:lstStyle/>
          <a:p>
            <a:pPr marL="0" indent="0" algn="ctr">
              <a:buNone/>
            </a:pPr>
            <a:r>
              <a:rPr lang="en-US" sz="1400" dirty="0"/>
              <a:t>Record Levels of Global Trade</a:t>
            </a:r>
          </a:p>
          <a:p>
            <a:pPr marL="0" indent="0" algn="ctr">
              <a:buNone/>
            </a:pPr>
            <a:r>
              <a:rPr lang="en-US" sz="1200" dirty="0"/>
              <a:t>Global Trade Volume - TEU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Global trade volume is currently at all-time records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D5F55-5AB6-46B3-9399-15A7E7125F5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7999750" y="1302583"/>
            <a:ext cx="3605404" cy="202572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Retail Inventories at Low Levels</a:t>
            </a:r>
          </a:p>
          <a:p>
            <a:pPr marL="0" indent="0" algn="ctr">
              <a:buNone/>
            </a:pPr>
            <a:r>
              <a:rPr lang="en-US" sz="1400" dirty="0"/>
              <a:t>Retail Inventories vs I/S Ratio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Retail inventory levels are low which many industry experts predict will result in a major restocking effort </a:t>
            </a:r>
            <a:r>
              <a:rPr lang="en-US"/>
              <a:t>in H1 2022 </a:t>
            </a:r>
            <a:r>
              <a:rPr lang="en-US" dirty="0"/>
              <a:t>putting more pressure on rates and capacity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57EE8-3440-481F-9AA9-B7183CD0F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52F69B-0653-47D5-BB50-76675E6B8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 of Global Logistics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EBB600B-BC16-481A-B435-2D374DF24E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1543" y="5865706"/>
            <a:ext cx="11812731" cy="374550"/>
          </a:xfr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Industry Experts predict recovery in the Ocean market beginning this summer</a:t>
            </a:r>
            <a:r>
              <a:rPr lang="en-US" dirty="0">
                <a:solidFill>
                  <a:schemeClr val="lt1"/>
                </a:solidFill>
                <a:latin typeface="+mn-lt"/>
                <a:cs typeface="+mn-cs"/>
              </a:rPr>
              <a:t>023</a:t>
            </a:r>
          </a:p>
        </p:txBody>
      </p:sp>
      <p:pic>
        <p:nvPicPr>
          <p:cNvPr id="8" name="Picture 7" descr="Retail Inventories at Low Levels chart">
            <a:extLst>
              <a:ext uri="{FF2B5EF4-FFF2-40B4-BE49-F238E27FC236}">
                <a16:creationId xmlns:a16="http://schemas.microsoft.com/office/drawing/2014/main" id="{CE3D8625-FF39-487C-94AA-71BC755F47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019" y="2181013"/>
            <a:ext cx="3912255" cy="1890428"/>
          </a:xfrm>
          <a:prstGeom prst="rect">
            <a:avLst/>
          </a:prstGeom>
        </p:spPr>
      </p:pic>
      <p:pic>
        <p:nvPicPr>
          <p:cNvPr id="12" name="Picture 11" descr="Record Levels of Global Trade chart&#10;">
            <a:extLst>
              <a:ext uri="{FF2B5EF4-FFF2-40B4-BE49-F238E27FC236}">
                <a16:creationId xmlns:a16="http://schemas.microsoft.com/office/drawing/2014/main" id="{016AC119-0486-4252-B2EA-39A3383EB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71" y="2081689"/>
            <a:ext cx="3890141" cy="1739377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3761668-2D7C-463B-926B-970A22A49965}"/>
              </a:ext>
            </a:extLst>
          </p:cNvPr>
          <p:cNvSpPr txBox="1">
            <a:spLocks/>
          </p:cNvSpPr>
          <p:nvPr/>
        </p:nvSpPr>
        <p:spPr>
          <a:xfrm>
            <a:off x="4133501" y="1306466"/>
            <a:ext cx="3625462" cy="2025724"/>
          </a:xfrm>
          <a:prstGeom prst="rect">
            <a:avLst/>
          </a:prstGeom>
        </p:spPr>
        <p:txBody>
          <a:bodyPr lIns="0" tIns="0" rIns="0" bIns="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/>
              <a:t>Demand Driving Significant Rate Increases</a:t>
            </a:r>
          </a:p>
          <a:p>
            <a:pPr marL="0" indent="0" algn="ctr">
              <a:buNone/>
            </a:pPr>
            <a:r>
              <a:rPr lang="en-US" sz="1200" dirty="0"/>
              <a:t>China to U.S. Container Rates</a:t>
            </a:r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200" dirty="0"/>
          </a:p>
          <a:p>
            <a:pPr marL="0" indent="0" algn="ctr">
              <a:buNone/>
            </a:pPr>
            <a:endParaRPr lang="en-US" sz="1000" dirty="0"/>
          </a:p>
          <a:p>
            <a:pPr marL="0" indent="0" algn="ctr">
              <a:buNone/>
            </a:pPr>
            <a:endParaRPr lang="en-US" sz="100" dirty="0"/>
          </a:p>
          <a:p>
            <a:r>
              <a:rPr lang="en-US" dirty="0"/>
              <a:t>Increased volume, capacity constraints, and shipping delays have resulted in significant cost increases to move inventory from China to the U.S.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C5AA2C2-5F1B-4E8D-8983-553C6F020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3211" y="1242661"/>
            <a:ext cx="3937577" cy="46230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DDDB58A-7E2A-49F1-ABE3-AD9FC2348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70788" y="1242661"/>
            <a:ext cx="3937577" cy="46230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B4A513B-34E0-49F5-91C0-B6DFFAB33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08365" y="1242661"/>
            <a:ext cx="3937577" cy="462304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1EF86F-4DC4-4341-B311-EE063FD45DA1}"/>
              </a:ext>
            </a:extLst>
          </p:cNvPr>
          <p:cNvSpPr txBox="1"/>
          <p:nvPr/>
        </p:nvSpPr>
        <p:spPr>
          <a:xfrm>
            <a:off x="1326228" y="6502429"/>
            <a:ext cx="82296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1" u="none" strike="noStrike" baseline="0" dirty="0">
                <a:solidFill>
                  <a:srgbClr val="7F7F7F"/>
                </a:solidFill>
                <a:latin typeface="Arial" panose="020B0604020202020204" pitchFamily="34" charset="0"/>
              </a:rPr>
              <a:t>Source: </a:t>
            </a:r>
            <a:r>
              <a:rPr lang="en-US" sz="1200" i="1" dirty="0">
                <a:solidFill>
                  <a:srgbClr val="7F7F7F"/>
                </a:solidFill>
                <a:latin typeface="Arial" panose="020B0604020202020204" pitchFamily="34" charset="0"/>
              </a:rPr>
              <a:t>ContainerStatistics.com(left)</a:t>
            </a:r>
            <a:r>
              <a:rPr lang="en-US" sz="1200" b="0" i="1" u="none" strike="noStrike" baseline="0" dirty="0">
                <a:solidFill>
                  <a:srgbClr val="7F7F7F"/>
                </a:solidFill>
                <a:latin typeface="Arial" panose="020B0604020202020204" pitchFamily="34" charset="0"/>
              </a:rPr>
              <a:t>, </a:t>
            </a:r>
            <a:r>
              <a:rPr lang="en-US" sz="1200" i="1" dirty="0" err="1">
                <a:solidFill>
                  <a:srgbClr val="7F7F7F"/>
                </a:solidFill>
                <a:latin typeface="Arial" panose="020B0604020202020204" pitchFamily="34" charset="0"/>
              </a:rPr>
              <a:t>Freightos</a:t>
            </a:r>
            <a:r>
              <a:rPr lang="en-US" sz="1200" i="1" dirty="0">
                <a:solidFill>
                  <a:srgbClr val="7F7F7F"/>
                </a:solidFill>
                <a:latin typeface="Arial" panose="020B0604020202020204" pitchFamily="34" charset="0"/>
              </a:rPr>
              <a:t> Baltic Index (middle), U</a:t>
            </a:r>
            <a:r>
              <a:rPr lang="en-US" sz="1200" b="0" i="1" u="none" strike="noStrike" baseline="0" dirty="0">
                <a:solidFill>
                  <a:srgbClr val="7F7F7F"/>
                </a:solidFill>
                <a:latin typeface="Arial" panose="020B0604020202020204" pitchFamily="34" charset="0"/>
              </a:rPr>
              <a:t>.S. Census Bureau(right),</a:t>
            </a:r>
            <a:r>
              <a:rPr lang="en-US" sz="1200" i="1" dirty="0">
                <a:solidFill>
                  <a:srgbClr val="7F7F7F"/>
                </a:solidFill>
                <a:latin typeface="Arial" panose="020B0604020202020204" pitchFamily="34" charset="0"/>
              </a:rPr>
              <a:t> and </a:t>
            </a:r>
            <a:r>
              <a:rPr lang="en-US" sz="1200" b="0" i="1" u="none" strike="noStrike" baseline="0" dirty="0">
                <a:solidFill>
                  <a:srgbClr val="7F7F7F"/>
                </a:solidFill>
                <a:latin typeface="Arial" panose="020B0604020202020204" pitchFamily="34" charset="0"/>
              </a:rPr>
              <a:t>Stifel research</a:t>
            </a:r>
            <a:endParaRPr lang="en-US" sz="1200" dirty="0"/>
          </a:p>
        </p:txBody>
      </p:sp>
      <p:pic>
        <p:nvPicPr>
          <p:cNvPr id="22" name="Picture 21" descr="Demand Driving Significant Rate Increases - China to U.S. Container Rates">
            <a:extLst>
              <a:ext uri="{FF2B5EF4-FFF2-40B4-BE49-F238E27FC236}">
                <a16:creationId xmlns:a16="http://schemas.microsoft.com/office/drawing/2014/main" id="{E634E259-9E61-45AE-BC70-54FF494B7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0257" y="2081689"/>
            <a:ext cx="3830031" cy="176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87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135BD2-E48E-4B94-A60B-F130C0A9EC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2B8CA974-79B9-44F9-BC84-AC7354AC1A0F}"/>
              </a:ext>
            </a:extLst>
          </p:cNvPr>
          <p:cNvSpPr txBox="1">
            <a:spLocks/>
          </p:cNvSpPr>
          <p:nvPr/>
        </p:nvSpPr>
        <p:spPr>
          <a:xfrm>
            <a:off x="243840" y="522224"/>
            <a:ext cx="9271635" cy="47030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Supply Chain Disruptions Impact Service</a:t>
            </a:r>
            <a:endParaRPr kumimoji="0" lang="en-US" sz="3000" b="1" i="1" u="none" strike="noStrike" kern="1200" cap="none" spc="0" normalizeH="0" baseline="0" noProof="0" dirty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8" name="Picture 9" descr="Supply Chain Disuptions Impact Service">
            <a:extLst>
              <a:ext uri="{FF2B5EF4-FFF2-40B4-BE49-F238E27FC236}">
                <a16:creationId xmlns:a16="http://schemas.microsoft.com/office/drawing/2014/main" id="{C686E69C-51D5-4A6E-9D34-132C9061C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885509" y="1512659"/>
            <a:ext cx="10754133" cy="370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phic 8" descr="Warning">
            <a:extLst>
              <a:ext uri="{FF2B5EF4-FFF2-40B4-BE49-F238E27FC236}">
                <a16:creationId xmlns:a16="http://schemas.microsoft.com/office/drawing/2014/main" id="{A95378F8-4DAE-4482-9653-3C69F300E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36784" y="3885539"/>
            <a:ext cx="508687" cy="508687"/>
          </a:xfrm>
          <a:prstGeom prst="rect">
            <a:avLst/>
          </a:prstGeom>
        </p:spPr>
      </p:pic>
      <p:pic>
        <p:nvPicPr>
          <p:cNvPr id="10" name="Graphic 9" descr="Warning">
            <a:extLst>
              <a:ext uri="{FF2B5EF4-FFF2-40B4-BE49-F238E27FC236}">
                <a16:creationId xmlns:a16="http://schemas.microsoft.com/office/drawing/2014/main" id="{84E17B00-B0DB-402C-BCA6-8B7BED9BF7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0050" y="3907076"/>
            <a:ext cx="508687" cy="508687"/>
          </a:xfrm>
          <a:prstGeom prst="rect">
            <a:avLst/>
          </a:prstGeom>
        </p:spPr>
      </p:pic>
      <p:pic>
        <p:nvPicPr>
          <p:cNvPr id="11" name="Graphic 10" descr="Warning">
            <a:extLst>
              <a:ext uri="{FF2B5EF4-FFF2-40B4-BE49-F238E27FC236}">
                <a16:creationId xmlns:a16="http://schemas.microsoft.com/office/drawing/2014/main" id="{F0494120-E4AB-449D-A88B-91D7C2B5F5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80999" y="3069695"/>
            <a:ext cx="508687" cy="508687"/>
          </a:xfrm>
          <a:prstGeom prst="rect">
            <a:avLst/>
          </a:prstGeom>
        </p:spPr>
      </p:pic>
      <p:pic>
        <p:nvPicPr>
          <p:cNvPr id="12" name="Graphic 11" descr="Warning">
            <a:extLst>
              <a:ext uri="{FF2B5EF4-FFF2-40B4-BE49-F238E27FC236}">
                <a16:creationId xmlns:a16="http://schemas.microsoft.com/office/drawing/2014/main" id="{362E50FA-6C0B-4572-822D-7FED71D413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06984" y="5149963"/>
            <a:ext cx="508687" cy="508687"/>
          </a:xfrm>
          <a:prstGeom prst="rect">
            <a:avLst/>
          </a:prstGeom>
        </p:spPr>
      </p:pic>
      <p:pic>
        <p:nvPicPr>
          <p:cNvPr id="13" name="Graphic 12" descr="Gears">
            <a:extLst>
              <a:ext uri="{FF2B5EF4-FFF2-40B4-BE49-F238E27FC236}">
                <a16:creationId xmlns:a16="http://schemas.microsoft.com/office/drawing/2014/main" id="{A6F96963-C5C9-4B1A-B883-3FD3A1771D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45471" y="3859730"/>
            <a:ext cx="547260" cy="547260"/>
          </a:xfrm>
          <a:prstGeom prst="rect">
            <a:avLst/>
          </a:prstGeom>
        </p:spPr>
      </p:pic>
      <p:pic>
        <p:nvPicPr>
          <p:cNvPr id="14" name="Graphic 13" descr="Users">
            <a:extLst>
              <a:ext uri="{FF2B5EF4-FFF2-40B4-BE49-F238E27FC236}">
                <a16:creationId xmlns:a16="http://schemas.microsoft.com/office/drawing/2014/main" id="{B9211EE8-967F-49EF-B841-635B24F133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82659" y="3859730"/>
            <a:ext cx="589005" cy="589005"/>
          </a:xfrm>
          <a:prstGeom prst="rect">
            <a:avLst/>
          </a:prstGeom>
        </p:spPr>
      </p:pic>
      <p:pic>
        <p:nvPicPr>
          <p:cNvPr id="15" name="Graphic 14" descr="Truck">
            <a:extLst>
              <a:ext uri="{FF2B5EF4-FFF2-40B4-BE49-F238E27FC236}">
                <a16:creationId xmlns:a16="http://schemas.microsoft.com/office/drawing/2014/main" id="{A5242E04-6D91-49E7-A273-56D9E4864A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246425" y="5149963"/>
            <a:ext cx="589005" cy="589005"/>
          </a:xfrm>
          <a:prstGeom prst="rect">
            <a:avLst/>
          </a:prstGeom>
        </p:spPr>
      </p:pic>
      <p:pic>
        <p:nvPicPr>
          <p:cNvPr id="16" name="Graphic 15" descr="Truck">
            <a:extLst>
              <a:ext uri="{FF2B5EF4-FFF2-40B4-BE49-F238E27FC236}">
                <a16:creationId xmlns:a16="http://schemas.microsoft.com/office/drawing/2014/main" id="{BDBCC73E-2E8F-4BAF-A638-8594760299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89686" y="3069780"/>
            <a:ext cx="589005" cy="589005"/>
          </a:xfrm>
          <a:prstGeom prst="rect">
            <a:avLst/>
          </a:prstGeom>
        </p:spPr>
      </p:pic>
      <p:pic>
        <p:nvPicPr>
          <p:cNvPr id="17" name="Graphic 16" descr="Warning">
            <a:extLst>
              <a:ext uri="{FF2B5EF4-FFF2-40B4-BE49-F238E27FC236}">
                <a16:creationId xmlns:a16="http://schemas.microsoft.com/office/drawing/2014/main" id="{B3643D2D-4228-4B0D-9D78-84ECBF237D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320901" y="2349433"/>
            <a:ext cx="508687" cy="508687"/>
          </a:xfrm>
          <a:prstGeom prst="rect">
            <a:avLst/>
          </a:prstGeom>
        </p:spPr>
      </p:pic>
      <p:pic>
        <p:nvPicPr>
          <p:cNvPr id="18" name="Graphic 17" descr="Truck">
            <a:extLst>
              <a:ext uri="{FF2B5EF4-FFF2-40B4-BE49-F238E27FC236}">
                <a16:creationId xmlns:a16="http://schemas.microsoft.com/office/drawing/2014/main" id="{E9EB361A-B4DF-4ED8-B9BB-BD2AC9E8A5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886738" y="2306336"/>
            <a:ext cx="589005" cy="589005"/>
          </a:xfrm>
          <a:prstGeom prst="rect">
            <a:avLst/>
          </a:prstGeom>
        </p:spPr>
      </p:pic>
      <p:pic>
        <p:nvPicPr>
          <p:cNvPr id="19" name="Graphic 18" descr="Tugboat">
            <a:extLst>
              <a:ext uri="{FF2B5EF4-FFF2-40B4-BE49-F238E27FC236}">
                <a16:creationId xmlns:a16="http://schemas.microsoft.com/office/drawing/2014/main" id="{69C698E9-023E-4F1F-ADD7-B683996D17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89524" y="3859730"/>
            <a:ext cx="508687" cy="50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BEEB2A-F89E-440D-8312-EDE31C5BC2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0F521F-119D-4045-915F-C1BCF7E5606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992A954-57CE-4911-B788-28BEB8AD42B8}"/>
              </a:ext>
            </a:extLst>
          </p:cNvPr>
          <p:cNvSpPr txBox="1">
            <a:spLocks/>
          </p:cNvSpPr>
          <p:nvPr/>
        </p:nvSpPr>
        <p:spPr>
          <a:xfrm>
            <a:off x="459233" y="6577524"/>
            <a:ext cx="267842" cy="9923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700" b="1" i="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0F521F-119D-4045-915F-C1BCF7E5606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0BC548BF-57AC-4F88-97E5-9A16B4ACB8D7}"/>
              </a:ext>
            </a:extLst>
          </p:cNvPr>
          <p:cNvSpPr txBox="1">
            <a:spLocks/>
          </p:cNvSpPr>
          <p:nvPr/>
        </p:nvSpPr>
        <p:spPr>
          <a:xfrm>
            <a:off x="243840" y="503174"/>
            <a:ext cx="11671300" cy="47030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Actions we took to manage supply chain challenges 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F79E2DF7-E820-46BD-87D5-157F90C601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8064359"/>
              </p:ext>
            </p:extLst>
          </p:nvPr>
        </p:nvGraphicFramePr>
        <p:xfrm>
          <a:off x="260350" y="1253331"/>
          <a:ext cx="11671300" cy="43513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Graphic 9">
            <a:extLst>
              <a:ext uri="{FF2B5EF4-FFF2-40B4-BE49-F238E27FC236}">
                <a16:creationId xmlns:a16="http://schemas.microsoft.com/office/drawing/2014/main" id="{CE0EFE68-722C-4D0D-ADBB-3B8FCF775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1382" y="1516855"/>
            <a:ext cx="806700" cy="8067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8F1E200-2BE0-47FA-95E1-44AD5991CD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51382" y="4532064"/>
            <a:ext cx="806700" cy="8067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CBFC9E9-2441-4080-BA9F-3239E39FB9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36599" y="2525167"/>
            <a:ext cx="806700" cy="8067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5D22F02-5B72-43BC-9579-C920090B9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33970" y="3524797"/>
            <a:ext cx="809330" cy="80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059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J1RgaQZUbYr31yn7mQ2R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UwYqPmIdxjGKKAtl26Pr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6xNyL5hq56gVX50mGqaSA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FE9977C92ACFB46ACE2EF60FE275C79" ma:contentTypeVersion="2" ma:contentTypeDescription="Create a new document." ma:contentTypeScope="" ma:versionID="f24f9a6ea95dade18b4209272ecf1d19">
  <xsd:schema xmlns:xsd="http://www.w3.org/2001/XMLSchema" xmlns:xs="http://www.w3.org/2001/XMLSchema" xmlns:p="http://schemas.microsoft.com/office/2006/metadata/properties" xmlns:ns2="80663c85-e7de-4bd4-8342-983ffbf6d987" targetNamespace="http://schemas.microsoft.com/office/2006/metadata/properties" ma:root="true" ma:fieldsID="ffdcfa5dfce8c06a328b9e04047aba74" ns2:_="">
    <xsd:import namespace="80663c85-e7de-4bd4-8342-983ffbf6d9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663c85-e7de-4bd4-8342-983ffbf6d9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E93F849-FE2E-4C5D-A488-9225C81355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DCABA2E-D5EE-44EA-AFC0-64B89B68C91E}">
  <ds:schemaRefs>
    <ds:schemaRef ds:uri="80663c85-e7de-4bd4-8342-983ffbf6d9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E8FF604-2EA3-48DF-9700-9DB455AC73EF}">
  <ds:schemaRefs>
    <ds:schemaRef ds:uri="80663c85-e7de-4bd4-8342-983ffbf6d9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664</Words>
  <Application>Microsoft Macintosh PowerPoint</Application>
  <PresentationFormat>Widescreen</PresentationFormat>
  <Paragraphs>157</Paragraphs>
  <Slides>11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Global Supply Chain &amp; Customer Experience </vt:lpstr>
      <vt:lpstr>PowerPoint Presentation</vt:lpstr>
      <vt:lpstr>U.S. Transportation Services Constrained Across All Modes</vt:lpstr>
      <vt:lpstr>State of Global Logistics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Tarnutzer, Troy</dc:creator>
  <cp:lastModifiedBy>Roetker, Anna Marie</cp:lastModifiedBy>
  <cp:revision>2</cp:revision>
  <cp:lastPrinted>2019-05-03T19:50:47Z</cp:lastPrinted>
  <dcterms:created xsi:type="dcterms:W3CDTF">2019-04-17T16:20:05Z</dcterms:created>
  <dcterms:modified xsi:type="dcterms:W3CDTF">2022-02-17T15:18:41Z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0x0101009FE9977C92ACFB46ACE2EF60FE275C79</vt:lpwstr>
  </property>
</Properties>
</file>