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5F2588-49FB-4CF6-8239-81B987B1A920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55706-4FC9-488F-B90F-8FA895B82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469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6BD88E-22D2-4195-93B1-0BE893541B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1408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6BD88E-22D2-4195-93B1-0BE893541B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747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6BD88E-22D2-4195-93B1-0BE893541B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928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BE511-940F-4638-9274-7D4B4B4AB9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581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6BD88E-22D2-4195-93B1-0BE893541B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980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6A8DFD-274C-42FE-B255-5B7C0B1FD1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834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BE511-940F-4638-9274-7D4B4B4AB9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089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6BD88E-22D2-4195-93B1-0BE893541B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950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BE511-940F-4638-9274-7D4B4B4AB9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12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6BD88E-22D2-4195-93B1-0BE893541B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612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6BD88E-22D2-4195-93B1-0BE893541B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543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6BD88E-22D2-4195-93B1-0BE893541B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016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4" y="63872"/>
            <a:ext cx="2743205" cy="105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410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2104" cy="687493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86063" y="2685649"/>
            <a:ext cx="11819875" cy="795316"/>
          </a:xfrm>
        </p:spPr>
        <p:txBody>
          <a:bodyPr>
            <a:noAutofit/>
          </a:bodyPr>
          <a:lstStyle>
            <a:lvl1pPr algn="ctr">
              <a:defRPr sz="4800" b="1" baseline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SECTION BREAK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4" y="63872"/>
            <a:ext cx="2743205" cy="105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02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13675" cy="687019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86063" y="2638394"/>
            <a:ext cx="11819875" cy="795316"/>
          </a:xfrm>
        </p:spPr>
        <p:txBody>
          <a:bodyPr>
            <a:noAutofit/>
          </a:bodyPr>
          <a:lstStyle>
            <a:lvl1pPr algn="ctr">
              <a:defRPr sz="4800" b="1" baseline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SECTION BREAK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4" y="63872"/>
            <a:ext cx="2743205" cy="105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631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86063" y="2600591"/>
            <a:ext cx="11819875" cy="795316"/>
          </a:xfrm>
        </p:spPr>
        <p:txBody>
          <a:bodyPr>
            <a:noAutofit/>
          </a:bodyPr>
          <a:lstStyle>
            <a:lvl1pPr algn="ctr">
              <a:defRPr sz="4800" b="1" baseline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SECTION BREAK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4" y="63872"/>
            <a:ext cx="2743205" cy="105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111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86063" y="2600591"/>
            <a:ext cx="11819875" cy="795316"/>
          </a:xfrm>
        </p:spPr>
        <p:txBody>
          <a:bodyPr>
            <a:noAutofit/>
          </a:bodyPr>
          <a:lstStyle>
            <a:lvl1pPr algn="ctr">
              <a:defRPr sz="4800" b="1" baseline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SECTION BREAK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4" y="63872"/>
            <a:ext cx="2743205" cy="105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37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86063" y="2600591"/>
            <a:ext cx="11819875" cy="795316"/>
          </a:xfrm>
        </p:spPr>
        <p:txBody>
          <a:bodyPr>
            <a:noAutofit/>
          </a:bodyPr>
          <a:lstStyle>
            <a:lvl1pPr algn="ctr">
              <a:defRPr sz="4800" b="1" baseline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SECTION BREAK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4" y="63872"/>
            <a:ext cx="2743205" cy="105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987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86063" y="2600591"/>
            <a:ext cx="11819875" cy="795316"/>
          </a:xfrm>
        </p:spPr>
        <p:txBody>
          <a:bodyPr>
            <a:noAutofit/>
          </a:bodyPr>
          <a:lstStyle>
            <a:lvl1pPr algn="ctr">
              <a:defRPr sz="4800" b="1" baseline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SECTION BREAK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4" y="63872"/>
            <a:ext cx="2743205" cy="105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050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186063" y="2600591"/>
            <a:ext cx="11819875" cy="795316"/>
          </a:xfrm>
        </p:spPr>
        <p:txBody>
          <a:bodyPr>
            <a:noAutofit/>
          </a:bodyPr>
          <a:lstStyle>
            <a:lvl1pPr algn="ctr">
              <a:defRPr sz="4800" b="1" baseline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SECTION BREAK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4" y="63872"/>
            <a:ext cx="2743205" cy="105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5080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6063" y="2600591"/>
            <a:ext cx="11819875" cy="795316"/>
          </a:xfrm>
        </p:spPr>
        <p:txBody>
          <a:bodyPr>
            <a:noAutofit/>
          </a:bodyPr>
          <a:lstStyle>
            <a:lvl1pPr algn="ctr">
              <a:defRPr sz="4800" b="1" baseline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SECTION BREAK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4" y="63872"/>
            <a:ext cx="2743205" cy="105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9742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186063" y="2600591"/>
            <a:ext cx="11819875" cy="795316"/>
          </a:xfrm>
        </p:spPr>
        <p:txBody>
          <a:bodyPr>
            <a:noAutofit/>
          </a:bodyPr>
          <a:lstStyle>
            <a:lvl1pPr algn="ctr">
              <a:defRPr sz="4800" b="1" baseline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SECTION BREAK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4" y="63872"/>
            <a:ext cx="2743205" cy="105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934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0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186063" y="2600591"/>
            <a:ext cx="11819875" cy="795316"/>
          </a:xfrm>
        </p:spPr>
        <p:txBody>
          <a:bodyPr>
            <a:noAutofit/>
          </a:bodyPr>
          <a:lstStyle>
            <a:lvl1pPr algn="ctr">
              <a:defRPr sz="4800" b="1" baseline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SECTION BREAK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4" y="63872"/>
            <a:ext cx="2743205" cy="105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5604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 userDrawn="1"/>
        </p:nvSpPr>
        <p:spPr>
          <a:xfrm>
            <a:off x="-67732" y="2507271"/>
            <a:ext cx="12327467" cy="1843459"/>
          </a:xfrm>
          <a:prstGeom prst="rect">
            <a:avLst/>
          </a:prstGeom>
          <a:solidFill>
            <a:schemeClr val="bg1">
              <a:lumMod val="95000"/>
              <a:alpha val="63000"/>
            </a:schemeClr>
          </a:solidFill>
          <a:ln w="19050" cmpd="sng">
            <a:solidFill>
              <a:srgbClr val="FFC000"/>
            </a:solidFill>
          </a:ln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Helvetica Neue 57 condensed"/>
                <a:ea typeface="+mj-ea"/>
                <a:cs typeface="Helvetica Neue 57 condensed"/>
              </a:defRPr>
            </a:lvl1pPr>
          </a:lstStyle>
          <a:p>
            <a:endParaRPr lang="en-US" sz="5333" b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83934" y="3612567"/>
            <a:ext cx="11824133" cy="574399"/>
          </a:xfrm>
        </p:spPr>
        <p:txBody>
          <a:bodyPr>
            <a:normAutofit/>
          </a:bodyPr>
          <a:lstStyle>
            <a:lvl1pPr marL="0" indent="0" algn="ctr">
              <a:buNone/>
              <a:defRPr sz="3200" b="1" baseline="0">
                <a:latin typeface="Arial Narrow"/>
                <a:cs typeface="Arial Narrow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279987" y="6225621"/>
            <a:ext cx="4731901" cy="440276"/>
          </a:xfrm>
        </p:spPr>
        <p:txBody>
          <a:bodyPr>
            <a:normAutofit/>
          </a:bodyPr>
          <a:lstStyle>
            <a:lvl1pPr marL="0" indent="0" algn="r">
              <a:buNone/>
              <a:defRPr sz="2400" b="1" i="1" baseline="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en-US"/>
              <a:t>Month, day, year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83935" y="5544315"/>
            <a:ext cx="5240096" cy="651456"/>
          </a:xfrm>
        </p:spPr>
        <p:txBody>
          <a:bodyPr>
            <a:normAutofit/>
          </a:bodyPr>
          <a:lstStyle>
            <a:lvl1pPr marL="0" indent="0" algn="l">
              <a:buNone/>
              <a:defRPr sz="3200" b="1" i="0" baseline="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183935" y="6224674"/>
            <a:ext cx="5240096" cy="441223"/>
          </a:xfrm>
        </p:spPr>
        <p:txBody>
          <a:bodyPr>
            <a:normAutofit/>
          </a:bodyPr>
          <a:lstStyle>
            <a:lvl1pPr marL="0" indent="0" algn="l">
              <a:buNone/>
              <a:defRPr sz="2400" b="1" i="1" baseline="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183935" y="2696106"/>
            <a:ext cx="11827955" cy="741361"/>
          </a:xfrm>
        </p:spPr>
        <p:txBody>
          <a:bodyPr/>
          <a:lstStyle>
            <a:lvl1pPr algn="ctr">
              <a:defRPr lang="en-US" sz="5867" b="1" kern="1200" baseline="0" dirty="0" smtClean="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</a:lstStyle>
          <a:p>
            <a:r>
              <a:rPr lang="en-US"/>
              <a:t>Title Slide Option 1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4" y="63872"/>
            <a:ext cx="2743205" cy="105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085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186063" y="2600591"/>
            <a:ext cx="11819875" cy="795316"/>
          </a:xfrm>
        </p:spPr>
        <p:txBody>
          <a:bodyPr>
            <a:noAutofit/>
          </a:bodyPr>
          <a:lstStyle>
            <a:lvl1pPr algn="ctr">
              <a:defRPr sz="4800" b="1" baseline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SECTION BREAK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4" y="63872"/>
            <a:ext cx="2743205" cy="105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76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186063" y="2600591"/>
            <a:ext cx="11819875" cy="795316"/>
          </a:xfrm>
        </p:spPr>
        <p:txBody>
          <a:bodyPr>
            <a:noAutofit/>
          </a:bodyPr>
          <a:lstStyle>
            <a:lvl1pPr algn="ctr">
              <a:defRPr sz="4800" b="1" baseline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SECTION BREAK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4" y="63872"/>
            <a:ext cx="2743205" cy="105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240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186063" y="2600591"/>
            <a:ext cx="11819875" cy="795316"/>
          </a:xfrm>
        </p:spPr>
        <p:txBody>
          <a:bodyPr>
            <a:noAutofit/>
          </a:bodyPr>
          <a:lstStyle>
            <a:lvl1pPr algn="ctr">
              <a:defRPr sz="4800" b="1" baseline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SECTION BREAK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4" y="63872"/>
            <a:ext cx="2743205" cy="105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530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344400" cy="695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19" y="1693531"/>
            <a:ext cx="9552764" cy="367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02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 userDrawn="1"/>
        </p:nvSpPr>
        <p:spPr>
          <a:xfrm>
            <a:off x="-67732" y="2507271"/>
            <a:ext cx="12327467" cy="1843459"/>
          </a:xfrm>
          <a:prstGeom prst="rect">
            <a:avLst/>
          </a:prstGeom>
          <a:solidFill>
            <a:schemeClr val="bg1">
              <a:lumMod val="95000"/>
              <a:alpha val="63000"/>
            </a:schemeClr>
          </a:solidFill>
          <a:ln w="19050" cmpd="sng">
            <a:solidFill>
              <a:srgbClr val="FFC000"/>
            </a:solidFill>
          </a:ln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Helvetica Neue 57 condensed"/>
                <a:ea typeface="+mj-ea"/>
                <a:cs typeface="Helvetica Neue 57 condensed"/>
              </a:defRPr>
            </a:lvl1pPr>
          </a:lstStyle>
          <a:p>
            <a:endParaRPr lang="en-US" sz="5333" b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83934" y="3612567"/>
            <a:ext cx="11824133" cy="574399"/>
          </a:xfrm>
        </p:spPr>
        <p:txBody>
          <a:bodyPr>
            <a:normAutofit/>
          </a:bodyPr>
          <a:lstStyle>
            <a:lvl1pPr marL="0" indent="0" algn="ctr">
              <a:buNone/>
              <a:defRPr sz="3200" b="1" baseline="0">
                <a:latin typeface="Arial Narrow"/>
                <a:cs typeface="Arial Narrow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279987" y="6225621"/>
            <a:ext cx="4731901" cy="440276"/>
          </a:xfrm>
        </p:spPr>
        <p:txBody>
          <a:bodyPr>
            <a:normAutofit/>
          </a:bodyPr>
          <a:lstStyle>
            <a:lvl1pPr marL="0" indent="0" algn="r">
              <a:buNone/>
              <a:defRPr sz="2400" b="1" i="1" baseline="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en-US"/>
              <a:t>Month, day, year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83935" y="5544315"/>
            <a:ext cx="5240096" cy="651456"/>
          </a:xfrm>
        </p:spPr>
        <p:txBody>
          <a:bodyPr>
            <a:normAutofit/>
          </a:bodyPr>
          <a:lstStyle>
            <a:lvl1pPr marL="0" indent="0" algn="l">
              <a:buNone/>
              <a:defRPr sz="3200" b="1" i="0" baseline="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183935" y="6224674"/>
            <a:ext cx="5240096" cy="441223"/>
          </a:xfrm>
        </p:spPr>
        <p:txBody>
          <a:bodyPr>
            <a:normAutofit/>
          </a:bodyPr>
          <a:lstStyle>
            <a:lvl1pPr marL="0" indent="0" algn="l">
              <a:buNone/>
              <a:defRPr sz="2400" b="1" i="1" baseline="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7" name="Title 10"/>
          <p:cNvSpPr>
            <a:spLocks noGrp="1"/>
          </p:cNvSpPr>
          <p:nvPr>
            <p:ph type="title" hasCustomPrompt="1"/>
          </p:nvPr>
        </p:nvSpPr>
        <p:spPr>
          <a:xfrm>
            <a:off x="183935" y="2696106"/>
            <a:ext cx="11827955" cy="741361"/>
          </a:xfrm>
        </p:spPr>
        <p:txBody>
          <a:bodyPr/>
          <a:lstStyle>
            <a:lvl1pPr algn="ctr">
              <a:defRPr lang="en-US" sz="5867" b="1" kern="1200" baseline="0" dirty="0" smtClean="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</a:lstStyle>
          <a:p>
            <a:r>
              <a:rPr lang="en-US"/>
              <a:t>Title Slide Option 2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4" y="63872"/>
            <a:ext cx="2743205" cy="105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705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6483880"/>
            <a:ext cx="12192000" cy="374121"/>
          </a:xfrm>
          <a:prstGeom prst="rect">
            <a:avLst/>
          </a:prstGeom>
          <a:solidFill>
            <a:schemeClr val="tx1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0" y="6483879"/>
            <a:ext cx="12192000" cy="0"/>
          </a:xfrm>
          <a:prstGeom prst="line">
            <a:avLst/>
          </a:prstGeom>
          <a:ln w="28575">
            <a:solidFill>
              <a:srgbClr val="FFC72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 userDrawn="1"/>
        </p:nvSpPr>
        <p:spPr>
          <a:xfrm>
            <a:off x="0" y="-8695"/>
            <a:ext cx="12192000" cy="960833"/>
          </a:xfrm>
          <a:prstGeom prst="rect">
            <a:avLst/>
          </a:prstGeom>
          <a:solidFill>
            <a:schemeClr val="tx1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241" y="56966"/>
            <a:ext cx="2107656" cy="811839"/>
          </a:xfrm>
          <a:prstGeom prst="rect">
            <a:avLst/>
          </a:prstGeom>
        </p:spPr>
      </p:pic>
      <p:cxnSp>
        <p:nvCxnSpPr>
          <p:cNvPr id="24" name="Straight Connector 23"/>
          <p:cNvCxnSpPr/>
          <p:nvPr userDrawn="1"/>
        </p:nvCxnSpPr>
        <p:spPr>
          <a:xfrm flipV="1">
            <a:off x="0" y="943179"/>
            <a:ext cx="12192000" cy="19719"/>
          </a:xfrm>
          <a:prstGeom prst="line">
            <a:avLst/>
          </a:prstGeom>
          <a:ln w="28575">
            <a:solidFill>
              <a:srgbClr val="FFC72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1573" y="144196"/>
            <a:ext cx="9645227" cy="670400"/>
          </a:xfrm>
        </p:spPr>
        <p:txBody>
          <a:bodyPr>
            <a:normAutofit/>
          </a:bodyPr>
          <a:lstStyle>
            <a:lvl1pPr algn="l">
              <a:defRPr sz="5333" b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200" y="650279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bg1"/>
                </a:solidFill>
              </a:defRPr>
            </a:lvl1pPr>
          </a:lstStyle>
          <a:p>
            <a:fld id="{E6E6A0C7-4DA8-604F-8400-375F937D40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11573" y="1818640"/>
            <a:ext cx="11534987" cy="4643120"/>
          </a:xfrm>
        </p:spPr>
        <p:txBody>
          <a:bodyPr>
            <a:normAutofit/>
          </a:bodyPr>
          <a:lstStyle>
            <a:lvl1pPr marL="457189" indent="-457189">
              <a:buClr>
                <a:schemeClr val="bg2"/>
              </a:buClr>
              <a:buFont typeface="Wingdings" panose="05000000000000000000" pitchFamily="2" charset="2"/>
              <a:buChar char="§"/>
              <a:defRPr sz="3733">
                <a:latin typeface="Arial Narrow"/>
                <a:cs typeface="Arial Narrow"/>
              </a:defRPr>
            </a:lvl1pPr>
            <a:lvl2pPr>
              <a:buClr>
                <a:schemeClr val="bg2"/>
              </a:buClr>
              <a:defRPr sz="3200">
                <a:latin typeface="Arial Narrow"/>
                <a:cs typeface="Arial Narrow"/>
              </a:defRPr>
            </a:lvl2pPr>
            <a:lvl3pPr>
              <a:buClr>
                <a:schemeClr val="bg2"/>
              </a:buClr>
              <a:defRPr sz="2667">
                <a:latin typeface="Arial Narrow"/>
                <a:cs typeface="Arial Narrow"/>
              </a:defRPr>
            </a:lvl3pPr>
            <a:lvl4pPr>
              <a:buClr>
                <a:schemeClr val="bg2"/>
              </a:buClr>
              <a:defRPr sz="2400">
                <a:latin typeface="Arial Narrow"/>
                <a:cs typeface="Arial Narrow"/>
              </a:defRPr>
            </a:lvl4pPr>
            <a:lvl5pPr>
              <a:buClr>
                <a:schemeClr val="bg2"/>
              </a:buClr>
              <a:defRPr sz="2400">
                <a:latin typeface="Arial Narrow"/>
                <a:cs typeface="Arial Narrow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311573" y="1178984"/>
            <a:ext cx="11534987" cy="641349"/>
          </a:xfrm>
        </p:spPr>
        <p:txBody>
          <a:bodyPr anchor="b">
            <a:noAutofit/>
          </a:bodyPr>
          <a:lstStyle>
            <a:lvl1pPr marL="0" indent="0">
              <a:buNone/>
              <a:defRPr sz="4267" b="1">
                <a:solidFill>
                  <a:schemeClr val="bg2"/>
                </a:solidFill>
                <a:latin typeface="Arial Narrow"/>
                <a:cs typeface="Arial Narrow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44289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483880"/>
            <a:ext cx="12192000" cy="374121"/>
          </a:xfrm>
          <a:prstGeom prst="rect">
            <a:avLst/>
          </a:prstGeom>
          <a:solidFill>
            <a:schemeClr val="tx1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6483879"/>
            <a:ext cx="12192000" cy="0"/>
          </a:xfrm>
          <a:prstGeom prst="line">
            <a:avLst/>
          </a:prstGeom>
          <a:ln w="28575">
            <a:solidFill>
              <a:srgbClr val="FFC72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0" y="-8695"/>
            <a:ext cx="12192000" cy="960833"/>
          </a:xfrm>
          <a:prstGeom prst="rect">
            <a:avLst/>
          </a:prstGeom>
          <a:solidFill>
            <a:schemeClr val="tx1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0" y="943179"/>
            <a:ext cx="12192000" cy="19719"/>
          </a:xfrm>
          <a:prstGeom prst="line">
            <a:avLst/>
          </a:prstGeom>
          <a:ln w="28575">
            <a:solidFill>
              <a:srgbClr val="FFC72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1574" y="146109"/>
            <a:ext cx="9679093" cy="668487"/>
          </a:xfrm>
        </p:spPr>
        <p:txBody>
          <a:bodyPr>
            <a:normAutofit/>
          </a:bodyPr>
          <a:lstStyle>
            <a:lvl1pPr algn="l">
              <a:defRPr sz="5333" b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200" y="650279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rgbClr val="FFFFFF"/>
                </a:solidFill>
              </a:defRPr>
            </a:lvl1pPr>
          </a:lstStyle>
          <a:p>
            <a:fld id="{E6E6A0C7-4DA8-604F-8400-375F937D40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11573" y="1229360"/>
            <a:ext cx="11534987" cy="5181600"/>
          </a:xfrm>
        </p:spPr>
        <p:txBody>
          <a:bodyPr>
            <a:normAutofit/>
          </a:bodyPr>
          <a:lstStyle>
            <a:lvl1pPr marL="457189" indent="-457189">
              <a:buClr>
                <a:schemeClr val="bg2"/>
              </a:buClr>
              <a:buFont typeface="Wingdings" panose="05000000000000000000" pitchFamily="2" charset="2"/>
              <a:buChar char="§"/>
              <a:defRPr sz="3733">
                <a:latin typeface="Arial Narrow"/>
                <a:cs typeface="Arial Narrow"/>
              </a:defRPr>
            </a:lvl1pPr>
            <a:lvl2pPr>
              <a:buClr>
                <a:schemeClr val="bg2"/>
              </a:buClr>
              <a:defRPr sz="3200">
                <a:latin typeface="Arial Narrow"/>
                <a:cs typeface="Arial Narrow"/>
              </a:defRPr>
            </a:lvl2pPr>
            <a:lvl3pPr>
              <a:buClr>
                <a:schemeClr val="bg2"/>
              </a:buClr>
              <a:defRPr sz="2667">
                <a:latin typeface="Arial Narrow"/>
                <a:cs typeface="Arial Narrow"/>
              </a:defRPr>
            </a:lvl3pPr>
            <a:lvl4pPr>
              <a:buClr>
                <a:schemeClr val="bg2"/>
              </a:buClr>
              <a:defRPr sz="2400">
                <a:latin typeface="Arial Narrow"/>
                <a:cs typeface="Arial Narrow"/>
              </a:defRPr>
            </a:lvl4pPr>
            <a:lvl5pPr>
              <a:buClr>
                <a:schemeClr val="bg2"/>
              </a:buClr>
              <a:defRPr sz="2400">
                <a:latin typeface="Arial Narrow"/>
                <a:cs typeface="Arial Narrow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241" y="56966"/>
            <a:ext cx="2107656" cy="81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86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idential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6483880"/>
            <a:ext cx="12192000" cy="374121"/>
          </a:xfrm>
          <a:prstGeom prst="rect">
            <a:avLst/>
          </a:prstGeom>
          <a:solidFill>
            <a:schemeClr val="tx1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0" y="6483879"/>
            <a:ext cx="12192000" cy="0"/>
          </a:xfrm>
          <a:prstGeom prst="line">
            <a:avLst/>
          </a:prstGeom>
          <a:ln w="28575">
            <a:solidFill>
              <a:srgbClr val="FFC72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 userDrawn="1"/>
        </p:nvSpPr>
        <p:spPr>
          <a:xfrm>
            <a:off x="0" y="-8695"/>
            <a:ext cx="12192000" cy="960833"/>
          </a:xfrm>
          <a:prstGeom prst="rect">
            <a:avLst/>
          </a:prstGeom>
          <a:solidFill>
            <a:schemeClr val="tx1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cxnSp>
        <p:nvCxnSpPr>
          <p:cNvPr id="24" name="Straight Connector 23"/>
          <p:cNvCxnSpPr/>
          <p:nvPr userDrawn="1"/>
        </p:nvCxnSpPr>
        <p:spPr>
          <a:xfrm flipV="1">
            <a:off x="0" y="943179"/>
            <a:ext cx="12192000" cy="19719"/>
          </a:xfrm>
          <a:prstGeom prst="line">
            <a:avLst/>
          </a:prstGeom>
          <a:ln w="28575">
            <a:solidFill>
              <a:srgbClr val="FFC72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1573" y="144196"/>
            <a:ext cx="9645227" cy="670400"/>
          </a:xfrm>
        </p:spPr>
        <p:txBody>
          <a:bodyPr>
            <a:normAutofit/>
          </a:bodyPr>
          <a:lstStyle>
            <a:lvl1pPr algn="l">
              <a:defRPr sz="5333" b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200" y="650279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bg1"/>
                </a:solidFill>
              </a:defRPr>
            </a:lvl1pPr>
          </a:lstStyle>
          <a:p>
            <a:fld id="{E6E6A0C7-4DA8-604F-8400-375F937D40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11573" y="1818640"/>
            <a:ext cx="11534987" cy="4643120"/>
          </a:xfrm>
        </p:spPr>
        <p:txBody>
          <a:bodyPr>
            <a:normAutofit/>
          </a:bodyPr>
          <a:lstStyle>
            <a:lvl1pPr marL="457189" indent="-457189">
              <a:buClr>
                <a:schemeClr val="bg2"/>
              </a:buClr>
              <a:buFont typeface="Wingdings" panose="05000000000000000000" pitchFamily="2" charset="2"/>
              <a:buChar char="§"/>
              <a:defRPr sz="3733">
                <a:latin typeface="Arial Narrow"/>
                <a:cs typeface="Arial Narrow"/>
              </a:defRPr>
            </a:lvl1pPr>
            <a:lvl2pPr>
              <a:buClr>
                <a:schemeClr val="bg2"/>
              </a:buClr>
              <a:defRPr sz="3200">
                <a:latin typeface="Arial Narrow"/>
                <a:cs typeface="Arial Narrow"/>
              </a:defRPr>
            </a:lvl2pPr>
            <a:lvl3pPr>
              <a:buClr>
                <a:schemeClr val="bg2"/>
              </a:buClr>
              <a:defRPr sz="2667">
                <a:latin typeface="Arial Narrow"/>
                <a:cs typeface="Arial Narrow"/>
              </a:defRPr>
            </a:lvl3pPr>
            <a:lvl4pPr>
              <a:buClr>
                <a:schemeClr val="bg2"/>
              </a:buClr>
              <a:defRPr sz="2400">
                <a:latin typeface="Arial Narrow"/>
                <a:cs typeface="Arial Narrow"/>
              </a:defRPr>
            </a:lvl4pPr>
            <a:lvl5pPr>
              <a:buClr>
                <a:schemeClr val="bg2"/>
              </a:buClr>
              <a:defRPr sz="2400">
                <a:latin typeface="Arial Narrow"/>
                <a:cs typeface="Arial Narrow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311573" y="1178984"/>
            <a:ext cx="11534987" cy="641349"/>
          </a:xfrm>
        </p:spPr>
        <p:txBody>
          <a:bodyPr anchor="b">
            <a:noAutofit/>
          </a:bodyPr>
          <a:lstStyle>
            <a:lvl1pPr marL="0" indent="0">
              <a:buNone/>
              <a:defRPr sz="4267" b="1">
                <a:solidFill>
                  <a:schemeClr val="bg2"/>
                </a:solidFill>
                <a:latin typeface="Arial Narrow"/>
                <a:cs typeface="Arial Narrow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5331688" y="6066096"/>
            <a:ext cx="1348446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33" b="1" i="0" kern="1200">
                <a:solidFill>
                  <a:schemeClr val="bg2"/>
                </a:solidFill>
                <a:latin typeface="Arial Narrow"/>
                <a:ea typeface="+mn-ea"/>
                <a:cs typeface="Arial Narrow"/>
              </a:rPr>
              <a:t>AAM Confidential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241" y="56966"/>
            <a:ext cx="2107656" cy="81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49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idential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483880"/>
            <a:ext cx="12192000" cy="374121"/>
          </a:xfrm>
          <a:prstGeom prst="rect">
            <a:avLst/>
          </a:prstGeom>
          <a:solidFill>
            <a:schemeClr val="tx1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6483879"/>
            <a:ext cx="12192000" cy="0"/>
          </a:xfrm>
          <a:prstGeom prst="line">
            <a:avLst/>
          </a:prstGeom>
          <a:ln w="28575">
            <a:solidFill>
              <a:srgbClr val="FFC72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0" y="-8695"/>
            <a:ext cx="12192000" cy="960833"/>
          </a:xfrm>
          <a:prstGeom prst="rect">
            <a:avLst/>
          </a:prstGeom>
          <a:solidFill>
            <a:schemeClr val="tx1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0" y="943179"/>
            <a:ext cx="12192000" cy="19719"/>
          </a:xfrm>
          <a:prstGeom prst="line">
            <a:avLst/>
          </a:prstGeom>
          <a:ln w="28575">
            <a:solidFill>
              <a:srgbClr val="FFC72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1574" y="146109"/>
            <a:ext cx="9679093" cy="668487"/>
          </a:xfrm>
        </p:spPr>
        <p:txBody>
          <a:bodyPr>
            <a:normAutofit/>
          </a:bodyPr>
          <a:lstStyle>
            <a:lvl1pPr algn="l">
              <a:defRPr sz="5333" b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200" y="650279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rgbClr val="FFFFFF"/>
                </a:solidFill>
              </a:defRPr>
            </a:lvl1pPr>
          </a:lstStyle>
          <a:p>
            <a:fld id="{E6E6A0C7-4DA8-604F-8400-375F937D40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11573" y="1229360"/>
            <a:ext cx="11534987" cy="5181600"/>
          </a:xfrm>
        </p:spPr>
        <p:txBody>
          <a:bodyPr>
            <a:normAutofit/>
          </a:bodyPr>
          <a:lstStyle>
            <a:lvl1pPr marL="457189" indent="-457189">
              <a:buClr>
                <a:schemeClr val="bg2"/>
              </a:buClr>
              <a:buFont typeface="Wingdings" panose="05000000000000000000" pitchFamily="2" charset="2"/>
              <a:buChar char="§"/>
              <a:defRPr sz="3733">
                <a:latin typeface="Arial Narrow"/>
                <a:cs typeface="Arial Narrow"/>
              </a:defRPr>
            </a:lvl1pPr>
            <a:lvl2pPr>
              <a:buClr>
                <a:schemeClr val="bg2"/>
              </a:buClr>
              <a:defRPr sz="3200">
                <a:latin typeface="Arial Narrow"/>
                <a:cs typeface="Arial Narrow"/>
              </a:defRPr>
            </a:lvl2pPr>
            <a:lvl3pPr>
              <a:buClr>
                <a:schemeClr val="bg2"/>
              </a:buClr>
              <a:defRPr sz="2667">
                <a:latin typeface="Arial Narrow"/>
                <a:cs typeface="Arial Narrow"/>
              </a:defRPr>
            </a:lvl3pPr>
            <a:lvl4pPr>
              <a:buClr>
                <a:schemeClr val="bg2"/>
              </a:buClr>
              <a:defRPr sz="2400">
                <a:latin typeface="Arial Narrow"/>
                <a:cs typeface="Arial Narrow"/>
              </a:defRPr>
            </a:lvl4pPr>
            <a:lvl5pPr>
              <a:buClr>
                <a:schemeClr val="bg2"/>
              </a:buClr>
              <a:defRPr sz="2400">
                <a:latin typeface="Arial Narrow"/>
                <a:cs typeface="Arial Narrow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5391533" y="6066096"/>
            <a:ext cx="1348446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33" b="1" i="0" kern="1200">
                <a:solidFill>
                  <a:schemeClr val="bg2"/>
                </a:solidFill>
                <a:latin typeface="Arial Narrow"/>
                <a:ea typeface="+mn-ea"/>
                <a:cs typeface="Arial Narrow"/>
              </a:rPr>
              <a:t>AAM Confidential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241" y="56966"/>
            <a:ext cx="2107656" cy="81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66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6063" y="2660778"/>
            <a:ext cx="11819875" cy="795316"/>
          </a:xfrm>
        </p:spPr>
        <p:txBody>
          <a:bodyPr>
            <a:noAutofit/>
          </a:bodyPr>
          <a:lstStyle>
            <a:lvl1pPr algn="ctr">
              <a:defRPr sz="4800" b="1" baseline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SECTION HEADER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4" y="63872"/>
            <a:ext cx="2743205" cy="105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006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5263" y="2552066"/>
            <a:ext cx="11921475" cy="936201"/>
          </a:xfrm>
        </p:spPr>
        <p:txBody>
          <a:bodyPr/>
          <a:lstStyle>
            <a:lvl1pPr algn="ctr">
              <a:defRPr sz="4800" b="1" baseline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SECTION HEADER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4" y="63872"/>
            <a:ext cx="2743205" cy="105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11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17639"/>
            <a:ext cx="10972800" cy="4708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E6A0C7-4DA8-604F-8400-375F937D4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6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5333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Clr>
          <a:srgbClr val="C00000"/>
        </a:buClr>
        <a:buFont typeface="Arial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90575" indent="-380990" algn="l" defTabSz="609585" rtl="0" eaLnBrk="1" latinLnBrk="0" hangingPunct="1">
        <a:spcBef>
          <a:spcPct val="20000"/>
        </a:spcBef>
        <a:buClr>
          <a:srgbClr val="C00000"/>
        </a:buClr>
        <a:buFont typeface="Arial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523962" indent="-304792" algn="l" defTabSz="609585" rtl="0" eaLnBrk="1" latinLnBrk="0" hangingPunct="1">
        <a:spcBef>
          <a:spcPct val="20000"/>
        </a:spcBef>
        <a:buClr>
          <a:srgbClr val="C00000"/>
        </a:buClr>
        <a:buFont typeface="Arial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133547" indent="-304792" algn="l" defTabSz="609585" rtl="0" eaLnBrk="1" latinLnBrk="0" hangingPunct="1">
        <a:spcBef>
          <a:spcPct val="20000"/>
        </a:spcBef>
        <a:buClr>
          <a:srgbClr val="C00000"/>
        </a:buClr>
        <a:buFont typeface="Arial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743131" indent="-304792" algn="l" defTabSz="609585" rtl="0" eaLnBrk="1" latinLnBrk="0" hangingPunct="1">
        <a:spcBef>
          <a:spcPct val="20000"/>
        </a:spcBef>
        <a:buClr>
          <a:srgbClr val="C00000"/>
        </a:buClr>
        <a:buFont typeface="Arial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g"/><Relationship Id="rId13" Type="http://schemas.openxmlformats.org/officeDocument/2006/relationships/image" Target="../media/image98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jpg"/><Relationship Id="rId11" Type="http://schemas.openxmlformats.org/officeDocument/2006/relationships/image" Target="../media/image96.jpg"/><Relationship Id="rId5" Type="http://schemas.openxmlformats.org/officeDocument/2006/relationships/image" Target="../media/image90.png"/><Relationship Id="rId10" Type="http://schemas.openxmlformats.org/officeDocument/2006/relationships/image" Target="../media/image95.jpg"/><Relationship Id="rId4" Type="http://schemas.openxmlformats.org/officeDocument/2006/relationships/image" Target="../media/image89.jpg"/><Relationship Id="rId9" Type="http://schemas.openxmlformats.org/officeDocument/2006/relationships/image" Target="../media/image9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6.gif"/><Relationship Id="rId3" Type="http://schemas.openxmlformats.org/officeDocument/2006/relationships/image" Target="../media/image100.jpeg"/><Relationship Id="rId7" Type="http://schemas.microsoft.com/office/2007/relationships/hdphoto" Target="../media/hdphoto2.wdp"/><Relationship Id="rId12" Type="http://schemas.openxmlformats.org/officeDocument/2006/relationships/image" Target="../media/image105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2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04.png"/><Relationship Id="rId4" Type="http://schemas.openxmlformats.org/officeDocument/2006/relationships/image" Target="../media/image101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hyperlink" Target="https://mjbizmagazine.com/5-tips-global-growth/" TargetMode="External"/><Relationship Id="rId7" Type="http://schemas.openxmlformats.org/officeDocument/2006/relationships/hyperlink" Target="http://diamondfusion.co.nz/dfi-restructures-as-global-growth-accelerates/" TargetMode="External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3.jpg"/><Relationship Id="rId10" Type="http://schemas.openxmlformats.org/officeDocument/2006/relationships/image" Target="../media/image26.jpeg"/><Relationship Id="rId4" Type="http://schemas.openxmlformats.org/officeDocument/2006/relationships/image" Target="../media/image22.jpeg"/><Relationship Id="rId9" Type="http://schemas.openxmlformats.org/officeDocument/2006/relationships/hyperlink" Target="https://www.prnewswire.com/news-releases/metaldyne-performance-group-inc-schedules-fourth-quarter-and-full-year-2014-earnings-results-conference-call-300038562.html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damauto.lv/opel/images/opel_logo_mono.gif" TargetMode="External"/><Relationship Id="rId13" Type="http://schemas.openxmlformats.org/officeDocument/2006/relationships/image" Target="../media/image34.png"/><Relationship Id="rId18" Type="http://schemas.openxmlformats.org/officeDocument/2006/relationships/image" Target="../media/image47.jpeg"/><Relationship Id="rId26" Type="http://schemas.openxmlformats.org/officeDocument/2006/relationships/image" Target="../media/image54.jpeg"/><Relationship Id="rId3" Type="http://schemas.openxmlformats.org/officeDocument/2006/relationships/image" Target="../media/image35.png"/><Relationship Id="rId21" Type="http://schemas.openxmlformats.org/officeDocument/2006/relationships/image" Target="../media/image50.jpeg"/><Relationship Id="rId34" Type="http://schemas.openxmlformats.org/officeDocument/2006/relationships/image" Target="../media/image61.jpeg"/><Relationship Id="rId7" Type="http://schemas.openxmlformats.org/officeDocument/2006/relationships/image" Target="../media/image39.jpeg"/><Relationship Id="rId12" Type="http://schemas.openxmlformats.org/officeDocument/2006/relationships/oleObject" Target="../embeddings/oleObject1.bin"/><Relationship Id="rId17" Type="http://schemas.openxmlformats.org/officeDocument/2006/relationships/image" Target="../media/image46.jpeg"/><Relationship Id="rId25" Type="http://schemas.openxmlformats.org/officeDocument/2006/relationships/image" Target="../media/image53.png"/><Relationship Id="rId33" Type="http://schemas.openxmlformats.org/officeDocument/2006/relationships/image" Target="../media/image60.png"/><Relationship Id="rId38" Type="http://schemas.openxmlformats.org/officeDocument/2006/relationships/image" Target="../media/image65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45.jpeg"/><Relationship Id="rId20" Type="http://schemas.openxmlformats.org/officeDocument/2006/relationships/image" Target="../media/image49.jpeg"/><Relationship Id="rId29" Type="http://schemas.openxmlformats.org/officeDocument/2006/relationships/image" Target="../media/image56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jpeg"/><Relationship Id="rId11" Type="http://schemas.openxmlformats.org/officeDocument/2006/relationships/image" Target="../media/image42.jpeg"/><Relationship Id="rId24" Type="http://schemas.openxmlformats.org/officeDocument/2006/relationships/image" Target="../media/image52.jpeg"/><Relationship Id="rId32" Type="http://schemas.openxmlformats.org/officeDocument/2006/relationships/image" Target="../media/image59.png"/><Relationship Id="rId37" Type="http://schemas.openxmlformats.org/officeDocument/2006/relationships/image" Target="../media/image64.png"/><Relationship Id="rId5" Type="http://schemas.openxmlformats.org/officeDocument/2006/relationships/image" Target="../media/image37.png"/><Relationship Id="rId15" Type="http://schemas.openxmlformats.org/officeDocument/2006/relationships/image" Target="../media/image44.jpeg"/><Relationship Id="rId23" Type="http://schemas.openxmlformats.org/officeDocument/2006/relationships/image" Target="../media/image51.jpeg"/><Relationship Id="rId28" Type="http://schemas.openxmlformats.org/officeDocument/2006/relationships/image" Target="../media/image55.png"/><Relationship Id="rId36" Type="http://schemas.openxmlformats.org/officeDocument/2006/relationships/image" Target="../media/image63.jpeg"/><Relationship Id="rId10" Type="http://schemas.openxmlformats.org/officeDocument/2006/relationships/image" Target="../media/image41.jpeg"/><Relationship Id="rId19" Type="http://schemas.openxmlformats.org/officeDocument/2006/relationships/image" Target="../media/image48.jpeg"/><Relationship Id="rId31" Type="http://schemas.openxmlformats.org/officeDocument/2006/relationships/image" Target="../media/image58.png"/><Relationship Id="rId4" Type="http://schemas.openxmlformats.org/officeDocument/2006/relationships/image" Target="../media/image36.jpeg"/><Relationship Id="rId9" Type="http://schemas.openxmlformats.org/officeDocument/2006/relationships/image" Target="../media/image40.jpeg"/><Relationship Id="rId14" Type="http://schemas.openxmlformats.org/officeDocument/2006/relationships/image" Target="../media/image43.jpeg"/><Relationship Id="rId22" Type="http://schemas.openxmlformats.org/officeDocument/2006/relationships/hyperlink" Target="http://motoroids.com/wp-content/uploads/2013/10/Jaguar-Land-Rover-logo.jpg" TargetMode="External"/><Relationship Id="rId27" Type="http://schemas.openxmlformats.org/officeDocument/2006/relationships/hyperlink" Target="http://jacen.jac.com.cn/" TargetMode="External"/><Relationship Id="rId30" Type="http://schemas.openxmlformats.org/officeDocument/2006/relationships/image" Target="../media/image57.png"/><Relationship Id="rId35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9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image" Target="../media/image71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Arial Narrow" panose="020B0606020202030204" pitchFamily="34" charset="0"/>
              </a:rPr>
              <a:t>American Axle &amp; Manufacturing (AAM)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February 15, 2019</a:t>
            </a:r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 Narrow" panose="020B0606020202030204" pitchFamily="34" charset="0"/>
              </a:rPr>
              <a:t>Supply Chain Ethics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Faith A. </a:t>
            </a:r>
            <a:r>
              <a:rPr lang="en-US" dirty="0" err="1" smtClean="0"/>
              <a:t>Wandrie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Vice President- Global Supply Chain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97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AAM Supply Chain Framework and </a:t>
            </a:r>
            <a:r>
              <a:rPr lang="en-US" dirty="0" smtClean="0"/>
              <a:t>Scope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20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Global Supply Chain Organization</a:t>
            </a:r>
            <a:endParaRPr lang="en-US" dirty="0"/>
          </a:p>
        </p:txBody>
      </p:sp>
      <p:sp>
        <p:nvSpPr>
          <p:cNvPr id="85" name="TextBox 84"/>
          <p:cNvSpPr txBox="1"/>
          <p:nvPr/>
        </p:nvSpPr>
        <p:spPr>
          <a:xfrm>
            <a:off x="70763" y="939893"/>
            <a:ext cx="11987561" cy="1195200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Autofit/>
          </a:bodyPr>
          <a:lstStyle/>
          <a:p>
            <a:pPr marL="0" marR="0" lvl="0" indent="0" algn="l" defTabSz="609585" rtl="0" eaLnBrk="1" fontAlgn="auto" latinLnBrk="0" hangingPunct="1">
              <a:lnSpc>
                <a:spcPts val="53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  <a:alpha val="3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PRODUCT PORTFOLIO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992778" y="2450178"/>
            <a:ext cx="10082498" cy="2460977"/>
            <a:chOff x="762000" y="1803400"/>
            <a:chExt cx="6684433" cy="1845733"/>
          </a:xfrm>
        </p:grpSpPr>
        <p:sp>
          <p:nvSpPr>
            <p:cNvPr id="37" name="Freeform 36"/>
            <p:cNvSpPr/>
            <p:nvPr/>
          </p:nvSpPr>
          <p:spPr>
            <a:xfrm>
              <a:off x="1524000" y="1803400"/>
              <a:ext cx="5922433" cy="1845733"/>
            </a:xfrm>
            <a:custGeom>
              <a:avLst/>
              <a:gdLst>
                <a:gd name="connsiteX0" fmla="*/ 5905500 w 5922433"/>
                <a:gd name="connsiteY0" fmla="*/ 0 h 1845733"/>
                <a:gd name="connsiteX1" fmla="*/ 0 w 5922433"/>
                <a:gd name="connsiteY1" fmla="*/ 0 h 1845733"/>
                <a:gd name="connsiteX2" fmla="*/ 0 w 5922433"/>
                <a:gd name="connsiteY2" fmla="*/ 1845733 h 1845733"/>
                <a:gd name="connsiteX3" fmla="*/ 5922433 w 5922433"/>
                <a:gd name="connsiteY3" fmla="*/ 1845733 h 1845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2433" h="1845733">
                  <a:moveTo>
                    <a:pt x="5905500" y="0"/>
                  </a:moveTo>
                  <a:lnTo>
                    <a:pt x="0" y="0"/>
                  </a:lnTo>
                  <a:lnTo>
                    <a:pt x="0" y="1845733"/>
                  </a:lnTo>
                  <a:lnTo>
                    <a:pt x="5922433" y="1845733"/>
                  </a:lnTo>
                </a:path>
              </a:pathLst>
            </a:custGeom>
            <a:noFill/>
            <a:ln w="571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762000" y="2726266"/>
              <a:ext cx="7620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pic>
        <p:nvPicPr>
          <p:cNvPr id="68" name="Picture 67" descr="Picture of Faith A. Wandri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04" y="2762407"/>
            <a:ext cx="1171866" cy="1650778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126883" y="4551184"/>
            <a:ext cx="1731791" cy="653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Faith A. Wandrie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Vice President,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Global SCM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196104" y="1393239"/>
            <a:ext cx="1453461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1467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Americas</a:t>
            </a:r>
            <a:endParaRPr kumimoji="0" lang="en-US" sz="1467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3" name="Picture 62" descr="Picture of Phil Ross"/>
          <p:cNvPicPr>
            <a:picLocks noChangeAspect="1"/>
          </p:cNvPicPr>
          <p:nvPr/>
        </p:nvPicPr>
        <p:blipFill rotWithShape="1">
          <a:blip r:embed="rId4"/>
          <a:srcRect l="3955" t="2945" r="4795" b="19459"/>
          <a:stretch/>
        </p:blipFill>
        <p:spPr>
          <a:xfrm>
            <a:off x="2381268" y="1733353"/>
            <a:ext cx="1157651" cy="1476651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2223899" y="3226987"/>
            <a:ext cx="1496613" cy="47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Phil</a:t>
            </a:r>
          </a:p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Ross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099933" y="3775797"/>
            <a:ext cx="1700436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 Operations</a:t>
            </a:r>
          </a:p>
        </p:txBody>
      </p:sp>
      <p:pic>
        <p:nvPicPr>
          <p:cNvPr id="39" name="Picture 3" descr="Pictrue of Eddie Hobs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3"/>
          <a:stretch/>
        </p:blipFill>
        <p:spPr bwMode="auto">
          <a:xfrm>
            <a:off x="2322135" y="4111967"/>
            <a:ext cx="1182371" cy="1503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Rectangle 54"/>
          <p:cNvSpPr/>
          <p:nvPr/>
        </p:nvSpPr>
        <p:spPr>
          <a:xfrm>
            <a:off x="2067837" y="5619040"/>
            <a:ext cx="1496613" cy="47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Eddie</a:t>
            </a:r>
          </a:p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Hobson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630604" y="1393239"/>
            <a:ext cx="1410309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Europe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458821" y="3251942"/>
            <a:ext cx="1496613" cy="284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Open</a:t>
            </a:r>
            <a:endParaRPr kumimoji="0" lang="en-US" sz="1467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420394" y="3798948"/>
            <a:ext cx="1700436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 Systems</a:t>
            </a:r>
          </a:p>
        </p:txBody>
      </p:sp>
      <p:pic>
        <p:nvPicPr>
          <p:cNvPr id="67" name="Picture 66" descr="Picture of Terri Missant"/>
          <p:cNvPicPr>
            <a:picLocks noChangeAspect="1"/>
          </p:cNvPicPr>
          <p:nvPr/>
        </p:nvPicPr>
        <p:blipFill rotWithShape="1">
          <a:blip r:embed="rId6"/>
          <a:srcRect l="3399" t="3794" r="2014" b="14500"/>
          <a:stretch/>
        </p:blipFill>
        <p:spPr>
          <a:xfrm>
            <a:off x="3637734" y="4155964"/>
            <a:ext cx="1138788" cy="1475549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3398188" y="5647236"/>
            <a:ext cx="1496613" cy="47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Terri</a:t>
            </a:r>
          </a:p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Missant</a:t>
            </a:r>
          </a:p>
        </p:txBody>
      </p:sp>
      <p:sp>
        <p:nvSpPr>
          <p:cNvPr id="49" name="Rectangle 48"/>
          <p:cNvSpPr/>
          <p:nvPr/>
        </p:nvSpPr>
        <p:spPr>
          <a:xfrm>
            <a:off x="4825384" y="1378443"/>
            <a:ext cx="1410309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Asia</a:t>
            </a:r>
          </a:p>
        </p:txBody>
      </p:sp>
      <p:pic>
        <p:nvPicPr>
          <p:cNvPr id="4" name="Picture 3" descr="Pictrue of Alicia Xu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8664" y="1754783"/>
            <a:ext cx="1205320" cy="1507109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4773117" y="3267540"/>
            <a:ext cx="1496613" cy="47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Alicia </a:t>
            </a:r>
          </a:p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</a:t>
            </a:r>
            <a:endParaRPr kumimoji="0" lang="en-US" sz="1467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4500339" y="3793300"/>
            <a:ext cx="1828800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Logistics</a:t>
            </a:r>
          </a:p>
        </p:txBody>
      </p:sp>
      <p:pic>
        <p:nvPicPr>
          <p:cNvPr id="66" name="Picture 65" descr="Pictrue of Ray Hatfield"/>
          <p:cNvPicPr>
            <a:picLocks noChangeAspect="1"/>
          </p:cNvPicPr>
          <p:nvPr/>
        </p:nvPicPr>
        <p:blipFill rotWithShape="1">
          <a:blip r:embed="rId8"/>
          <a:srcRect l="7781" t="5398" r="5880" b="20323"/>
          <a:stretch/>
        </p:blipFill>
        <p:spPr>
          <a:xfrm>
            <a:off x="4891972" y="4165523"/>
            <a:ext cx="1143415" cy="1475548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4718704" y="5604330"/>
            <a:ext cx="1496613" cy="47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Ray</a:t>
            </a:r>
          </a:p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Hatfield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253570" y="1401225"/>
            <a:ext cx="1410309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Mexico</a:t>
            </a:r>
            <a:endParaRPr kumimoji="0" lang="en-US" sz="1467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 descr="Picture of Rodrigo Miro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1104" y="1761498"/>
            <a:ext cx="1200150" cy="1494152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6156196" y="3259754"/>
            <a:ext cx="1496613" cy="47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Rodrigo </a:t>
            </a:r>
          </a:p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Miro</a:t>
            </a:r>
            <a:endParaRPr kumimoji="0" lang="en-US" sz="1467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554078" y="3808521"/>
            <a:ext cx="2504109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Trade Compliance</a:t>
            </a:r>
          </a:p>
        </p:txBody>
      </p:sp>
      <p:pic>
        <p:nvPicPr>
          <p:cNvPr id="65" name="Picture 64" descr="Picture of Kristen Gibson"/>
          <p:cNvPicPr>
            <a:picLocks noChangeAspect="1"/>
          </p:cNvPicPr>
          <p:nvPr/>
        </p:nvPicPr>
        <p:blipFill rotWithShape="1">
          <a:blip r:embed="rId10"/>
          <a:srcRect l="7541" t="3874" r="5553" b="22593"/>
          <a:stretch/>
        </p:blipFill>
        <p:spPr>
          <a:xfrm>
            <a:off x="6178560" y="4170627"/>
            <a:ext cx="1150937" cy="1460739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6117151" y="5619040"/>
            <a:ext cx="1496613" cy="47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Kristen</a:t>
            </a:r>
          </a:p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Gibson</a:t>
            </a:r>
          </a:p>
        </p:txBody>
      </p:sp>
      <p:sp>
        <p:nvSpPr>
          <p:cNvPr id="51" name="Rectangle 50"/>
          <p:cNvSpPr/>
          <p:nvPr/>
        </p:nvSpPr>
        <p:spPr>
          <a:xfrm>
            <a:off x="7522512" y="1440127"/>
            <a:ext cx="1410309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India</a:t>
            </a:r>
          </a:p>
        </p:txBody>
      </p:sp>
      <p:pic>
        <p:nvPicPr>
          <p:cNvPr id="72" name="Picture 71" descr="Picture of Chaitanya Apte "/>
          <p:cNvPicPr>
            <a:picLocks noChangeAspect="1"/>
          </p:cNvPicPr>
          <p:nvPr/>
        </p:nvPicPr>
        <p:blipFill rotWithShape="1">
          <a:blip r:embed="rId11"/>
          <a:srcRect l="5978" t="2913" r="6874" b="20839"/>
          <a:stretch/>
        </p:blipFill>
        <p:spPr>
          <a:xfrm>
            <a:off x="7613764" y="1756719"/>
            <a:ext cx="1198026" cy="1479834"/>
          </a:xfrm>
          <a:prstGeom prst="rect">
            <a:avLst/>
          </a:prstGeom>
        </p:spPr>
      </p:pic>
      <p:sp>
        <p:nvSpPr>
          <p:cNvPr id="74" name="Rectangle 73"/>
          <p:cNvSpPr/>
          <p:nvPr/>
        </p:nvSpPr>
        <p:spPr>
          <a:xfrm>
            <a:off x="7522512" y="3268018"/>
            <a:ext cx="1496613" cy="47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Chaitanya</a:t>
            </a:r>
          </a:p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Apte</a:t>
            </a:r>
            <a:endParaRPr kumimoji="0" lang="en-US" sz="1467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594200" y="4731719"/>
            <a:ext cx="1685264" cy="33855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CORPORATE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570525" y="2280901"/>
            <a:ext cx="1973641" cy="33855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REGIONAL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9766689" y="3692662"/>
            <a:ext cx="1965335" cy="33855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BUSINESS UNIT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9" name="Picture 68" descr="Picture of Ana Lucia ochoa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66718" y="4145826"/>
            <a:ext cx="1122703" cy="1454009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9379762" y="5604330"/>
            <a:ext cx="1496613" cy="47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 Lucia Ochoa</a:t>
            </a:r>
            <a:endParaRPr kumimoji="0" lang="en-US" sz="1467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0" name="Picture 69" descr="Picture of Robert McCormick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43626" y="4145826"/>
            <a:ext cx="1106366" cy="1454009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0749356" y="5614237"/>
            <a:ext cx="1496613" cy="47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Robert McCormick</a:t>
            </a:r>
            <a:endParaRPr kumimoji="0" lang="en-US" sz="1467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717866" y="6502791"/>
            <a:ext cx="474133" cy="365125"/>
          </a:xfrm>
        </p:spPr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E6A0C7-4DA8-604F-8400-375F937D4028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22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Supply Chain Breadth</a:t>
            </a:r>
            <a:endParaRPr lang="en-US" dirty="0"/>
          </a:p>
        </p:txBody>
      </p:sp>
      <p:pic>
        <p:nvPicPr>
          <p:cNvPr id="16" name="Picture 2" descr="picture of a gantt ch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562" y="1276548"/>
            <a:ext cx="1212645" cy="50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 de cantos arredondados 25"/>
          <p:cNvSpPr/>
          <p:nvPr/>
        </p:nvSpPr>
        <p:spPr bwMode="auto">
          <a:xfrm>
            <a:off x="1625978" y="1781032"/>
            <a:ext cx="1711710" cy="685801"/>
          </a:xfrm>
          <a:prstGeom prst="roundRect">
            <a:avLst/>
          </a:prstGeom>
          <a:solidFill>
            <a:srgbClr val="00B0F0">
              <a:alpha val="4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5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Arial" panose="020B0604020202020204" pitchFamily="34" charset="0"/>
              </a:rPr>
              <a:t>Advanced Materials</a:t>
            </a:r>
          </a:p>
          <a:p>
            <a:pPr marL="0" marR="0" lvl="0" indent="0" algn="ctr" defTabSz="9325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Arial" panose="020B0604020202020204" pitchFamily="34" charset="0"/>
              </a:rPr>
              <a:t>Launch Management and Change Management</a:t>
            </a:r>
          </a:p>
        </p:txBody>
      </p:sp>
      <p:pic>
        <p:nvPicPr>
          <p:cNvPr id="48" name="Picture 72" descr="picture of a semi-truck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980046" y="1362307"/>
            <a:ext cx="741942" cy="52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tângulo de cantos arredondados 24"/>
          <p:cNvSpPr/>
          <p:nvPr/>
        </p:nvSpPr>
        <p:spPr bwMode="auto">
          <a:xfrm>
            <a:off x="3451527" y="1781032"/>
            <a:ext cx="1712098" cy="685801"/>
          </a:xfrm>
          <a:prstGeom prst="roundRect">
            <a:avLst/>
          </a:prstGeom>
          <a:solidFill>
            <a:srgbClr val="FF0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81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Arial" panose="020B0604020202020204" pitchFamily="34" charset="0"/>
              </a:rPr>
              <a:t>Logistics &amp; Customs</a:t>
            </a:r>
          </a:p>
          <a:p>
            <a:pPr marL="0" marR="0" lvl="0" indent="0" algn="ctr" defTabSz="91381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Arial" panose="020B0604020202020204" pitchFamily="34" charset="0"/>
              </a:rPr>
              <a:t>Rate Management and Optimization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7" descr="Pictures of sky scrapers "/>
          <p:cNvGrpSpPr/>
          <p:nvPr/>
        </p:nvGrpSpPr>
        <p:grpSpPr>
          <a:xfrm>
            <a:off x="5519668" y="1162932"/>
            <a:ext cx="1129566" cy="609472"/>
            <a:chOff x="3866702" y="1421662"/>
            <a:chExt cx="1129566" cy="609472"/>
          </a:xfrm>
        </p:grpSpPr>
        <p:pic>
          <p:nvPicPr>
            <p:cNvPr id="9" name="Picture 2" descr="Pictures of sky scrapers "/>
            <p:cNvPicPr>
              <a:picLocks noChangeAspect="1" noChangeArrowheads="1"/>
            </p:cNvPicPr>
            <p:nvPr/>
          </p:nvPicPr>
          <p:blipFill rotWithShape="1"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866702" y="1518312"/>
              <a:ext cx="562510" cy="512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Pictures of sky scrapers "/>
            <p:cNvPicPr>
              <a:picLocks noChangeAspect="1" noChangeArrowheads="1"/>
            </p:cNvPicPr>
            <p:nvPr/>
          </p:nvPicPr>
          <p:blipFill rotWithShape="1"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727492" y="1624707"/>
              <a:ext cx="268776" cy="406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Pictures of sky scrapers "/>
            <p:cNvPicPr>
              <a:picLocks noChangeAspect="1" noChangeArrowheads="1"/>
            </p:cNvPicPr>
            <p:nvPr/>
          </p:nvPicPr>
          <p:blipFill rotWithShape="1">
            <a:blip r:embed="rId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455090" y="1421662"/>
              <a:ext cx="268776" cy="60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tângulo de cantos arredondados 26"/>
          <p:cNvSpPr/>
          <p:nvPr/>
        </p:nvSpPr>
        <p:spPr bwMode="auto">
          <a:xfrm>
            <a:off x="5230306" y="1781032"/>
            <a:ext cx="1709104" cy="685801"/>
          </a:xfrm>
          <a:prstGeom prst="roundRect">
            <a:avLst/>
          </a:prstGeom>
          <a:solidFill>
            <a:schemeClr val="bg1">
              <a:lumMod val="50000"/>
              <a:alpha val="49804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5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Arial" panose="020B0604020202020204" pitchFamily="34" charset="0"/>
              </a:rPr>
              <a:t>Supplier </a:t>
            </a: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Arial" panose="020B0604020202020204" pitchFamily="34" charset="0"/>
              </a:rPr>
              <a:t>Management</a:t>
            </a:r>
          </a:p>
          <a:p>
            <a:pPr marL="0" marR="0" lvl="0" indent="0" algn="ctr" defTabSz="9325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Arial" panose="020B0604020202020204" pitchFamily="34" charset="0"/>
              </a:rPr>
              <a:t>Materials Planning and Scheduling</a:t>
            </a:r>
          </a:p>
        </p:txBody>
      </p:sp>
      <p:pic>
        <p:nvPicPr>
          <p:cNvPr id="46" name="Picture 10" descr="picture of a fork lift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484848">
                  <a:alpha val="5490"/>
                </a:srgbClr>
              </a:clrFrom>
              <a:clrTo>
                <a:srgbClr val="48484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500" b="87500" l="977" r="9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695828" y="1298660"/>
            <a:ext cx="520784" cy="50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de cantos arredondados 25"/>
          <p:cNvSpPr/>
          <p:nvPr/>
        </p:nvSpPr>
        <p:spPr bwMode="auto">
          <a:xfrm>
            <a:off x="7018719" y="1781032"/>
            <a:ext cx="1711710" cy="685801"/>
          </a:xfrm>
          <a:prstGeom prst="roundRect">
            <a:avLst/>
          </a:prstGeom>
          <a:solidFill>
            <a:srgbClr val="FF9900">
              <a:alpha val="4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81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Arial" panose="020B0604020202020204" pitchFamily="34" charset="0"/>
              </a:rPr>
              <a:t>Material Handling</a:t>
            </a:r>
          </a:p>
          <a:p>
            <a:pPr marL="0" marR="0" lvl="0" indent="0" algn="ctr" defTabSz="91381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Arial" panose="020B0604020202020204" pitchFamily="34" charset="0"/>
              </a:rPr>
              <a:t>Physical Movement</a:t>
            </a:r>
          </a:p>
        </p:txBody>
      </p:sp>
      <p:grpSp>
        <p:nvGrpSpPr>
          <p:cNvPr id="12" name="Group 11" descr="picture of a factory"/>
          <p:cNvGrpSpPr/>
          <p:nvPr/>
        </p:nvGrpSpPr>
        <p:grpSpPr>
          <a:xfrm>
            <a:off x="9386639" y="1209415"/>
            <a:ext cx="545944" cy="545944"/>
            <a:chOff x="7713385" y="1015365"/>
            <a:chExt cx="535044" cy="535076"/>
          </a:xfrm>
        </p:grpSpPr>
        <p:pic>
          <p:nvPicPr>
            <p:cNvPr id="13" name="Picture 15" descr="pictrue of a factory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3385" y="1015365"/>
              <a:ext cx="535044" cy="535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pictrue of a factory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2742" y="1413054"/>
              <a:ext cx="108343" cy="111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tângulo de cantos arredondados 23"/>
          <p:cNvSpPr/>
          <p:nvPr/>
        </p:nvSpPr>
        <p:spPr bwMode="auto">
          <a:xfrm>
            <a:off x="8824015" y="1767138"/>
            <a:ext cx="1709100" cy="694877"/>
          </a:xfrm>
          <a:prstGeom prst="roundRect">
            <a:avLst/>
          </a:prstGeom>
          <a:solidFill>
            <a:srgbClr val="00CC66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5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Arial" panose="020B0604020202020204" pitchFamily="34" charset="0"/>
              </a:rPr>
              <a:t>Customer </a:t>
            </a: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Arial" panose="020B0604020202020204" pitchFamily="34" charset="0"/>
              </a:rPr>
              <a:t>Attainment</a:t>
            </a:r>
          </a:p>
          <a:p>
            <a:pPr marL="0" marR="0" lvl="0" indent="0" algn="ctr" defTabSz="9325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Arial" panose="020B0604020202020204" pitchFamily="34" charset="0"/>
              </a:rPr>
              <a:t>Production Planning and Scheduling</a:t>
            </a:r>
          </a:p>
        </p:txBody>
      </p:sp>
      <p:grpSp>
        <p:nvGrpSpPr>
          <p:cNvPr id="42" name="Group 41" descr="Picture says:&#10;DATA INTEGRITY"/>
          <p:cNvGrpSpPr/>
          <p:nvPr/>
        </p:nvGrpSpPr>
        <p:grpSpPr>
          <a:xfrm>
            <a:off x="2232109" y="2602865"/>
            <a:ext cx="7700474" cy="243063"/>
            <a:chOff x="946429" y="2748543"/>
            <a:chExt cx="7053054" cy="223740"/>
          </a:xfrm>
        </p:grpSpPr>
        <p:cxnSp>
          <p:nvCxnSpPr>
            <p:cNvPr id="43" name="Straight Connector 42"/>
            <p:cNvCxnSpPr/>
            <p:nvPr/>
          </p:nvCxnSpPr>
          <p:spPr bwMode="auto">
            <a:xfrm>
              <a:off x="946429" y="2880047"/>
              <a:ext cx="7053054" cy="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diamond" w="med" len="med"/>
              <a:tailEnd type="diamond" w="med" len="med"/>
            </a:ln>
            <a:effectLst/>
          </p:spPr>
        </p:cxnSp>
        <p:sp>
          <p:nvSpPr>
            <p:cNvPr id="44" name="Espaço Reservado para Texto 1"/>
            <p:cNvSpPr txBox="1">
              <a:spLocks/>
            </p:cNvSpPr>
            <p:nvPr/>
          </p:nvSpPr>
          <p:spPr>
            <a:xfrm>
              <a:off x="3291103" y="2748543"/>
              <a:ext cx="2410803" cy="223740"/>
            </a:xfrm>
            <a:prstGeom prst="rect">
              <a:avLst/>
            </a:prstGeom>
            <a:solidFill>
              <a:srgbClr val="0060A8"/>
            </a:solidFill>
            <a:ln>
              <a:noFill/>
            </a:ln>
          </p:spPr>
          <p:txBody>
            <a:bodyPr lIns="0" tIns="0" rIns="0" bIns="0" anchor="ctr"/>
            <a:lstStyle>
              <a:lvl1pPr marL="0" indent="0" algn="l" defTabSz="895255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defRPr sz="1568" baseline="0">
                  <a:solidFill>
                    <a:schemeClr val="tx1"/>
                  </a:solidFill>
                  <a:latin typeface="+mn-lt"/>
                  <a:ea typeface="Arial Unicode MS" pitchFamily="34" charset="-128"/>
                  <a:cs typeface="Arial Unicode MS" pitchFamily="34" charset="-128"/>
                </a:defRPr>
              </a:lvl1pPr>
              <a:lvl2pPr marL="193655" indent="-192067" algn="l" defTabSz="895255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5000"/>
                <a:buFont typeface="Arial" charset="0"/>
                <a:buChar char="▪"/>
                <a:defRPr sz="1568" baseline="0">
                  <a:solidFill>
                    <a:schemeClr val="tx1"/>
                  </a:solidFill>
                  <a:latin typeface="+mn-lt"/>
                  <a:ea typeface="Arial Unicode MS" pitchFamily="34" charset="-128"/>
                  <a:cs typeface="Arial Unicode MS" pitchFamily="34" charset="-128"/>
                </a:defRPr>
              </a:lvl2pPr>
              <a:lvl3pPr marL="457151" indent="-261910" algn="l" defTabSz="895255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Font typeface="Arial" charset="0"/>
                <a:buChar char="–"/>
                <a:defRPr sz="1568" baseline="0">
                  <a:solidFill>
                    <a:schemeClr val="tx1"/>
                  </a:solidFill>
                  <a:latin typeface="+mn-lt"/>
                  <a:ea typeface="Arial Unicode MS" pitchFamily="34" charset="-128"/>
                  <a:cs typeface="Arial Unicode MS" pitchFamily="34" charset="-128"/>
                </a:defRPr>
              </a:lvl3pPr>
              <a:lvl4pPr marL="614298" indent="-155558" algn="l" defTabSz="895255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Font typeface="Arial" charset="0"/>
                <a:buChar char="▫"/>
                <a:defRPr sz="1568" baseline="0">
                  <a:solidFill>
                    <a:schemeClr val="tx1"/>
                  </a:solidFill>
                  <a:latin typeface="+mn-lt"/>
                  <a:ea typeface="Arial Unicode MS" pitchFamily="34" charset="-128"/>
                  <a:cs typeface="Arial Unicode MS" pitchFamily="34" charset="-128"/>
                </a:defRPr>
              </a:lvl4pPr>
              <a:lvl5pPr marL="749728" indent="-130162" algn="l" defTabSz="895255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568" baseline="0">
                  <a:solidFill>
                    <a:schemeClr val="tx1"/>
                  </a:solidFill>
                  <a:latin typeface="+mn-lt"/>
                  <a:ea typeface="Arial Unicode MS" pitchFamily="34" charset="-128"/>
                  <a:cs typeface="Arial Unicode MS" pitchFamily="34" charset="-128"/>
                </a:defRPr>
              </a:lvl5pPr>
              <a:lvl6pPr marL="749728" indent="-130162" algn="l" defTabSz="895255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568" baseline="0">
                  <a:solidFill>
                    <a:schemeClr val="tx1"/>
                  </a:solidFill>
                  <a:latin typeface="+mn-lt"/>
                </a:defRPr>
              </a:lvl6pPr>
              <a:lvl7pPr marL="749728" indent="-130162" algn="l" defTabSz="895255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568" baseline="0">
                  <a:solidFill>
                    <a:schemeClr val="tx1"/>
                  </a:solidFill>
                  <a:latin typeface="+mn-lt"/>
                </a:defRPr>
              </a:lvl7pPr>
              <a:lvl8pPr marL="749728" indent="-130162" algn="l" defTabSz="895255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568" baseline="0">
                  <a:solidFill>
                    <a:schemeClr val="tx1"/>
                  </a:solidFill>
                  <a:latin typeface="+mn-lt"/>
                </a:defRPr>
              </a:lvl8pPr>
              <a:lvl9pPr marL="749728" indent="-130162" algn="l" defTabSz="895255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568" baseline="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marR="0" lvl="0" indent="0" algn="ctr" defTabSz="8952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E02326"/>
                </a:buClr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/>
                  <a:ea typeface="Arial Unicode MS" pitchFamily="34" charset="-128"/>
                </a:rPr>
                <a:t>DATA INTEGRITY</a:t>
              </a:r>
            </a:p>
          </p:txBody>
        </p:sp>
      </p:grpSp>
      <p:sp>
        <p:nvSpPr>
          <p:cNvPr id="35" name="Rectangle 34"/>
          <p:cNvSpPr/>
          <p:nvPr/>
        </p:nvSpPr>
        <p:spPr bwMode="auto">
          <a:xfrm>
            <a:off x="1630049" y="2937459"/>
            <a:ext cx="1709100" cy="1402444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2" tIns="45691" rIns="91382" bIns="45691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1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34" name="Espaço Reservado para Texto 1"/>
          <p:cNvSpPr txBox="1">
            <a:spLocks/>
          </p:cNvSpPr>
          <p:nvPr/>
        </p:nvSpPr>
        <p:spPr>
          <a:xfrm>
            <a:off x="1630049" y="2955638"/>
            <a:ext cx="1709100" cy="18841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lIns="0" tIns="0" rIns="0" bIns="0" anchor="ctr"/>
          <a:lstStyle>
            <a:lvl1pPr marL="0" indent="0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193655" indent="-192067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 marL="457151" indent="-261910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 marL="614298" indent="-155558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6pPr>
            <a:lvl7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7pPr>
            <a:lvl8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8pPr>
            <a:lvl9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02326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COMMUNICATION</a:t>
            </a:r>
          </a:p>
        </p:txBody>
      </p:sp>
      <p:sp>
        <p:nvSpPr>
          <p:cNvPr id="33" name="Espaço Reservado para Texto 1"/>
          <p:cNvSpPr txBox="1">
            <a:spLocks/>
          </p:cNvSpPr>
          <p:nvPr/>
        </p:nvSpPr>
        <p:spPr>
          <a:xfrm>
            <a:off x="1630049" y="3200446"/>
            <a:ext cx="1709100" cy="113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193655" indent="-192067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 marL="457151" indent="-261910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 marL="614298" indent="-155558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6pPr>
            <a:lvl7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7pPr>
            <a:lvl8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8pPr>
            <a:lvl9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 Project Management</a:t>
            </a:r>
          </a:p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 New  Programs</a:t>
            </a:r>
          </a:p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 Engineering changes</a:t>
            </a:r>
          </a:p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 Big Layout  Changes</a:t>
            </a:r>
          </a:p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 Systems  </a:t>
            </a:r>
          </a:p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     Implementations</a:t>
            </a:r>
          </a:p>
        </p:txBody>
      </p:sp>
      <p:sp>
        <p:nvSpPr>
          <p:cNvPr id="41" name="Espaço Reservado para Texto 1"/>
          <p:cNvSpPr txBox="1">
            <a:spLocks/>
          </p:cNvSpPr>
          <p:nvPr/>
        </p:nvSpPr>
        <p:spPr>
          <a:xfrm>
            <a:off x="1628588" y="4415480"/>
            <a:ext cx="1709100" cy="18841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0" tIns="0" rIns="0" bIns="0" anchor="ctr"/>
          <a:lstStyle>
            <a:lvl1pPr marL="0" indent="0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193655" indent="-192067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 marL="457151" indent="-261910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 marL="614298" indent="-155558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6pPr>
            <a:lvl7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7pPr>
            <a:lvl8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8pPr>
            <a:lvl9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02326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KPIs</a:t>
            </a:r>
          </a:p>
        </p:txBody>
      </p:sp>
      <p:sp>
        <p:nvSpPr>
          <p:cNvPr id="40" name="Espaço Reservado para Texto 1"/>
          <p:cNvSpPr txBox="1">
            <a:spLocks/>
          </p:cNvSpPr>
          <p:nvPr/>
        </p:nvSpPr>
        <p:spPr>
          <a:xfrm>
            <a:off x="1586559" y="4649381"/>
            <a:ext cx="1709100" cy="97717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193655" indent="-192067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 marL="457151" indent="-261910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 marL="614298" indent="-155558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6pPr>
            <a:lvl7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7pPr>
            <a:lvl8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8pPr>
            <a:lvl9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 Gate Reviews on time</a:t>
            </a:r>
          </a:p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 Launch Readiness</a:t>
            </a:r>
          </a:p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 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Business 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Case 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Attainment</a:t>
            </a:r>
          </a:p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 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Zero Obsolescence </a:t>
            </a:r>
          </a:p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 </a:t>
            </a:r>
            <a:endParaRPr kumimoji="0" lang="en-US" sz="12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Arial Unicode MS" pitchFamily="34" charset="-128"/>
            </a:endParaRPr>
          </a:p>
        </p:txBody>
      </p:sp>
      <p:sp>
        <p:nvSpPr>
          <p:cNvPr id="31" name="Espaço Reservado para Texto 1"/>
          <p:cNvSpPr txBox="1">
            <a:spLocks/>
          </p:cNvSpPr>
          <p:nvPr/>
        </p:nvSpPr>
        <p:spPr>
          <a:xfrm>
            <a:off x="3435029" y="2955638"/>
            <a:ext cx="1709100" cy="18841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lIns="0" tIns="0" rIns="0" bIns="0" anchor="ctr"/>
          <a:lstStyle>
            <a:lvl1pPr marL="0" indent="0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193655" indent="-192067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 marL="457151" indent="-261910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 marL="614298" indent="-155558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6pPr>
            <a:lvl7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7pPr>
            <a:lvl8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8pPr>
            <a:lvl9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02326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COST</a:t>
            </a:r>
          </a:p>
        </p:txBody>
      </p:sp>
      <p:sp>
        <p:nvSpPr>
          <p:cNvPr id="30" name="Espaço Reservado para Texto 1"/>
          <p:cNvSpPr txBox="1">
            <a:spLocks/>
          </p:cNvSpPr>
          <p:nvPr/>
        </p:nvSpPr>
        <p:spPr>
          <a:xfrm>
            <a:off x="3402077" y="3200451"/>
            <a:ext cx="1709100" cy="1139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193655" indent="-192067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 marL="457151" indent="-261910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 marL="614298" indent="-155558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6pPr>
            <a:lvl7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7pPr>
            <a:lvl8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8pPr>
            <a:lvl9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 Constant Network Redesign</a:t>
            </a:r>
          </a:p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 Cost optimization</a:t>
            </a:r>
          </a:p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 InTransit Inventory</a:t>
            </a:r>
          </a:p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 Duty 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Management</a:t>
            </a:r>
          </a:p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 PFES</a:t>
            </a:r>
            <a:endParaRPr kumimoji="0" lang="en-US" sz="12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Arial Unicode MS" pitchFamily="34" charset="-128"/>
            </a:endParaRPr>
          </a:p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Arial Unicode MS" pitchFamily="34" charset="-128"/>
            </a:endParaRPr>
          </a:p>
        </p:txBody>
      </p:sp>
      <p:sp>
        <p:nvSpPr>
          <p:cNvPr id="39" name="Espaço Reservado para Texto 1"/>
          <p:cNvSpPr txBox="1">
            <a:spLocks/>
          </p:cNvSpPr>
          <p:nvPr/>
        </p:nvSpPr>
        <p:spPr>
          <a:xfrm>
            <a:off x="3449546" y="4415480"/>
            <a:ext cx="1709100" cy="18841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0" tIns="0" rIns="0" bIns="0" anchor="ctr"/>
          <a:lstStyle>
            <a:lvl1pPr marL="0" indent="0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193655" indent="-192067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 marL="457151" indent="-261910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 marL="614298" indent="-155558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6pPr>
            <a:lvl7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7pPr>
            <a:lvl8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8pPr>
            <a:lvl9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02326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KPIs</a:t>
            </a:r>
          </a:p>
        </p:txBody>
      </p:sp>
      <p:sp>
        <p:nvSpPr>
          <p:cNvPr id="38" name="Espaço Reservado para Texto 1"/>
          <p:cNvSpPr txBox="1">
            <a:spLocks/>
          </p:cNvSpPr>
          <p:nvPr/>
        </p:nvSpPr>
        <p:spPr>
          <a:xfrm>
            <a:off x="3399111" y="4649381"/>
            <a:ext cx="1709100" cy="94208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193655" indent="-192067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 marL="457151" indent="-261910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 marL="614298" indent="-155558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6pPr>
            <a:lvl7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7pPr>
            <a:lvl8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8pPr>
            <a:lvl9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Lead Time Attainment</a:t>
            </a:r>
          </a:p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Premium Freight</a:t>
            </a:r>
          </a:p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Customs Liability </a:t>
            </a:r>
          </a:p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Cube &amp; Volume Metrics   </a:t>
            </a:r>
          </a:p>
        </p:txBody>
      </p:sp>
      <p:sp>
        <p:nvSpPr>
          <p:cNvPr id="28" name="Espaço Reservado para Texto 1"/>
          <p:cNvSpPr txBox="1">
            <a:spLocks/>
          </p:cNvSpPr>
          <p:nvPr/>
        </p:nvSpPr>
        <p:spPr>
          <a:xfrm>
            <a:off x="5265432" y="2945392"/>
            <a:ext cx="1709100" cy="18841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lIns="0" tIns="0" rIns="0" bIns="0" anchor="ctr"/>
          <a:lstStyle>
            <a:lvl1pPr marL="0" indent="0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193655" indent="-192067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 marL="457151" indent="-261910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 marL="614298" indent="-155558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6pPr>
            <a:lvl7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7pPr>
            <a:lvl8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8pPr>
            <a:lvl9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02326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RISK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3435029" y="2937459"/>
            <a:ext cx="1709100" cy="1402444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2" tIns="45691" rIns="91382" bIns="45691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1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27" name="Espaço Reservado para Texto 1"/>
          <p:cNvSpPr txBox="1">
            <a:spLocks/>
          </p:cNvSpPr>
          <p:nvPr/>
        </p:nvSpPr>
        <p:spPr>
          <a:xfrm>
            <a:off x="5239478" y="3200446"/>
            <a:ext cx="1709100" cy="113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193655" indent="-192067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 marL="457151" indent="-261910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 marL="614298" indent="-155558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6pPr>
            <a:lvl7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7pPr>
            <a:lvl8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8pPr>
            <a:lvl9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 Risk Management</a:t>
            </a:r>
          </a:p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 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PFEP &amp; INV Stabilization</a:t>
            </a:r>
            <a:endParaRPr kumimoji="0" lang="en-US" sz="12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Arial Unicode MS" pitchFamily="34" charset="-128"/>
            </a:endParaRPr>
          </a:p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 Supplier Evaluation</a:t>
            </a:r>
          </a:p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 Purchasing Interface</a:t>
            </a:r>
          </a:p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 Total Inventory 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Ownership</a:t>
            </a:r>
            <a:endParaRPr kumimoji="0" lang="en-US" sz="12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Arial Unicode MS" pitchFamily="34" charset="-128"/>
            </a:endParaRPr>
          </a:p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 Customs Compliance</a:t>
            </a:r>
          </a:p>
        </p:txBody>
      </p:sp>
      <p:sp>
        <p:nvSpPr>
          <p:cNvPr id="37" name="Espaço Reservado para Texto 1"/>
          <p:cNvSpPr txBox="1">
            <a:spLocks/>
          </p:cNvSpPr>
          <p:nvPr/>
        </p:nvSpPr>
        <p:spPr>
          <a:xfrm>
            <a:off x="5253506" y="4415480"/>
            <a:ext cx="1709100" cy="18841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0" tIns="0" rIns="0" bIns="0" anchor="ctr"/>
          <a:lstStyle>
            <a:lvl1pPr marL="0" indent="0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193655" indent="-192067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 marL="457151" indent="-261910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 marL="614298" indent="-155558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6pPr>
            <a:lvl7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7pPr>
            <a:lvl8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8pPr>
            <a:lvl9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02326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KPIs</a:t>
            </a:r>
          </a:p>
        </p:txBody>
      </p:sp>
      <p:sp>
        <p:nvSpPr>
          <p:cNvPr id="36" name="Espaço Reservado para Texto 1"/>
          <p:cNvSpPr txBox="1">
            <a:spLocks/>
          </p:cNvSpPr>
          <p:nvPr/>
        </p:nvSpPr>
        <p:spPr>
          <a:xfrm>
            <a:off x="5253506" y="4640976"/>
            <a:ext cx="1709100" cy="116088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193655" indent="-192067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 marL="457151" indent="-261910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 marL="614298" indent="-155558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6pPr>
            <a:lvl7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7pPr>
            <a:lvl8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8pPr>
            <a:lvl9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 PFEP Attainment</a:t>
            </a:r>
          </a:p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 Turns</a:t>
            </a:r>
          </a:p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 Line Disruptions</a:t>
            </a:r>
          </a:p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 E&amp;O</a:t>
            </a:r>
          </a:p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 Supplier 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Rating</a:t>
            </a:r>
          </a:p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 PIP &amp; Market Basket MGMT</a:t>
            </a:r>
            <a:endParaRPr kumimoji="0" lang="en-US" sz="12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Arial Unicode MS" pitchFamily="34" charset="-128"/>
            </a:endParaRPr>
          </a:p>
        </p:txBody>
      </p:sp>
      <p:sp>
        <p:nvSpPr>
          <p:cNvPr id="47" name="Espaço Reservado para Texto 1"/>
          <p:cNvSpPr txBox="1">
            <a:spLocks/>
          </p:cNvSpPr>
          <p:nvPr/>
        </p:nvSpPr>
        <p:spPr>
          <a:xfrm>
            <a:off x="7021326" y="2951757"/>
            <a:ext cx="1709100" cy="18841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lIns="0" tIns="0" rIns="0" bIns="0" anchor="ctr"/>
          <a:lstStyle>
            <a:lvl1pPr marL="0" indent="0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193655" indent="-192067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 marL="457151" indent="-261910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 marL="614298" indent="-155558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6pPr>
            <a:lvl7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7pPr>
            <a:lvl8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8pPr>
            <a:lvl9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02326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ROBUSTNESS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7021326" y="2937459"/>
            <a:ext cx="1709100" cy="1402444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2" tIns="45691" rIns="91382" bIns="45691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1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5239478" y="2937459"/>
            <a:ext cx="1709100" cy="1402444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2" tIns="45691" rIns="91382" bIns="45691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1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21" name="Espaço Reservado para Texto 1"/>
          <p:cNvSpPr txBox="1">
            <a:spLocks/>
          </p:cNvSpPr>
          <p:nvPr/>
        </p:nvSpPr>
        <p:spPr>
          <a:xfrm>
            <a:off x="7021326" y="3200451"/>
            <a:ext cx="1709100" cy="1139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193655" indent="-192067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 marL="457151" indent="-261910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 marL="614298" indent="-155558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6pPr>
            <a:lvl7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7pPr>
            <a:lvl8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8pPr>
            <a:lvl9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 Storage and Flow </a:t>
            </a:r>
          </a:p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       Strategy</a:t>
            </a:r>
          </a:p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 Logistics Engineering</a:t>
            </a:r>
          </a:p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 Assets Utilization</a:t>
            </a:r>
          </a:p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OCD Mindset</a:t>
            </a:r>
          </a:p>
        </p:txBody>
      </p:sp>
      <p:sp>
        <p:nvSpPr>
          <p:cNvPr id="23" name="Espaço Reservado para Texto 1"/>
          <p:cNvSpPr txBox="1">
            <a:spLocks/>
          </p:cNvSpPr>
          <p:nvPr/>
        </p:nvSpPr>
        <p:spPr>
          <a:xfrm>
            <a:off x="7021326" y="4415480"/>
            <a:ext cx="1709100" cy="18841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0" tIns="0" rIns="0" bIns="0" anchor="ctr"/>
          <a:lstStyle>
            <a:lvl1pPr marL="0" indent="0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193655" indent="-192067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 marL="457151" indent="-261910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 marL="614298" indent="-155558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6pPr>
            <a:lvl7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7pPr>
            <a:lvl8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8pPr>
            <a:lvl9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02326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KPIs</a:t>
            </a:r>
          </a:p>
        </p:txBody>
      </p:sp>
      <p:sp>
        <p:nvSpPr>
          <p:cNvPr id="22" name="Espaço Reservado para Texto 1"/>
          <p:cNvSpPr txBox="1">
            <a:spLocks/>
          </p:cNvSpPr>
          <p:nvPr/>
        </p:nvSpPr>
        <p:spPr>
          <a:xfrm>
            <a:off x="7021326" y="4649381"/>
            <a:ext cx="1709100" cy="75366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193655" indent="-192067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 marL="457151" indent="-261910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 marL="614298" indent="-155558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6pPr>
            <a:lvl7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7pPr>
            <a:lvl8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8pPr>
            <a:lvl9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Safety</a:t>
            </a:r>
          </a:p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Inventory 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Accuracy </a:t>
            </a:r>
          </a:p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Line Disruptions</a:t>
            </a:r>
          </a:p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Cycle Count Attainment </a:t>
            </a:r>
          </a:p>
        </p:txBody>
      </p:sp>
      <p:sp>
        <p:nvSpPr>
          <p:cNvPr id="18" name="Espaço Reservado para Texto 1"/>
          <p:cNvSpPr txBox="1">
            <a:spLocks/>
          </p:cNvSpPr>
          <p:nvPr/>
        </p:nvSpPr>
        <p:spPr>
          <a:xfrm>
            <a:off x="8824015" y="2955638"/>
            <a:ext cx="1709100" cy="18841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lIns="0" tIns="0" rIns="0" bIns="0" anchor="ctr"/>
          <a:lstStyle>
            <a:lvl1pPr marL="0" indent="0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193655" indent="-192067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 marL="457151" indent="-261910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 marL="614298" indent="-155558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6pPr>
            <a:lvl7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7pPr>
            <a:lvl8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8pPr>
            <a:lvl9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02326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CUSTOMER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8824015" y="2937459"/>
            <a:ext cx="1709100" cy="1402444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2" tIns="45691" rIns="91382" bIns="45691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1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7" name="Espaço Reservado para Texto 1"/>
          <p:cNvSpPr txBox="1">
            <a:spLocks/>
          </p:cNvSpPr>
          <p:nvPr/>
        </p:nvSpPr>
        <p:spPr>
          <a:xfrm>
            <a:off x="8772751" y="3200451"/>
            <a:ext cx="1760364" cy="1139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193655" indent="-192067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 marL="457151" indent="-261910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 marL="614298" indent="-155558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6pPr>
            <a:lvl7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7pPr>
            <a:lvl8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8pPr>
            <a:lvl9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 Capacity Analysis</a:t>
            </a:r>
          </a:p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 16w Owners</a:t>
            </a:r>
          </a:p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 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 VSM 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Owners</a:t>
            </a:r>
          </a:p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 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 Plant 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Scheduling</a:t>
            </a:r>
          </a:p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 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 Real 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Time 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Communicators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!</a:t>
            </a:r>
          </a:p>
        </p:txBody>
      </p:sp>
      <p:sp>
        <p:nvSpPr>
          <p:cNvPr id="20" name="Espaço Reservado para Texto 1"/>
          <p:cNvSpPr txBox="1">
            <a:spLocks/>
          </p:cNvSpPr>
          <p:nvPr/>
        </p:nvSpPr>
        <p:spPr>
          <a:xfrm>
            <a:off x="8824015" y="4415480"/>
            <a:ext cx="1709100" cy="18841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0" tIns="0" rIns="0" bIns="0" anchor="ctr"/>
          <a:lstStyle>
            <a:lvl1pPr marL="0" indent="0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193655" indent="-192067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 marL="457151" indent="-261910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 marL="614298" indent="-155558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6pPr>
            <a:lvl7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7pPr>
            <a:lvl8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8pPr>
            <a:lvl9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02326"/>
              </a:buClr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KPIs</a:t>
            </a:r>
          </a:p>
        </p:txBody>
      </p:sp>
      <p:sp>
        <p:nvSpPr>
          <p:cNvPr id="19" name="Espaço Reservado para Texto 1"/>
          <p:cNvSpPr txBox="1">
            <a:spLocks/>
          </p:cNvSpPr>
          <p:nvPr/>
        </p:nvSpPr>
        <p:spPr>
          <a:xfrm>
            <a:off x="8824015" y="4640146"/>
            <a:ext cx="1818480" cy="126202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193655" indent="-192067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 marL="457151" indent="-261910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 marL="614298" indent="-155558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6pPr>
            <a:lvl7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7pPr>
            <a:lvl8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8pPr>
            <a:lvl9pPr marL="749728" indent="-130162" algn="l" defTabSz="89525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568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 Customer Ratings</a:t>
            </a:r>
          </a:p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 Customer Complaints</a:t>
            </a:r>
          </a:p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 FG&amp;WIP INV Levels</a:t>
            </a:r>
          </a:p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 Build Attainment 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by mix</a:t>
            </a:r>
            <a:endParaRPr kumimoji="0" lang="en-US" sz="12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Arial Unicode MS" pitchFamily="34" charset="-128"/>
            </a:endParaRPr>
          </a:p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 Ship Attainment </a:t>
            </a:r>
          </a:p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Unicode MS" pitchFamily="34" charset="-128"/>
              </a:rPr>
              <a:t> Past Due Management</a:t>
            </a:r>
          </a:p>
          <a:p>
            <a:pPr marL="114227" marR="0" lvl="0" indent="-53942" algn="l" defTabSz="895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Arial Unicode MS" pitchFamily="34" charset="-128"/>
            </a:endParaRPr>
          </a:p>
        </p:txBody>
      </p:sp>
      <p:sp>
        <p:nvSpPr>
          <p:cNvPr id="45" name="Left-Right Arrow 44"/>
          <p:cNvSpPr/>
          <p:nvPr/>
        </p:nvSpPr>
        <p:spPr>
          <a:xfrm>
            <a:off x="1633084" y="5891933"/>
            <a:ext cx="8949943" cy="494544"/>
          </a:xfrm>
          <a:prstGeom prst="leftRightArrow">
            <a:avLst/>
          </a:prstGeom>
        </p:spPr>
        <p:style>
          <a:lnRef idx="1">
            <a:schemeClr val="accent1"/>
          </a:lnRef>
          <a:fillRef idx="1002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2" tIns="45691" rIns="91382" bIns="45691" rtlCol="0" anchor="ctr"/>
          <a:lstStyle/>
          <a:p>
            <a:pPr marL="0" marR="0" lvl="0" indent="0" algn="ctr" defTabSz="9325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AAM Operating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System - MMOG Alignment – Contingency Planning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717866" y="6502791"/>
            <a:ext cx="474133" cy="365125"/>
          </a:xfrm>
        </p:spPr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E6A0C7-4DA8-604F-8400-375F937D4028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29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AAM Vision and Mission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415" y="993041"/>
            <a:ext cx="121079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VISION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To POWER the future and provide value to our stakeholders.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667" y="2067727"/>
            <a:ext cx="121079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MISSION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To deliver efficient, powerful and innovative solutions for our customers while leading the industry in quality, operational excellence and technology to maximize shareholder value.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To POWER the future and provide value to our stakeholders.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Rectangle 2" hidden="1"/>
          <p:cNvSpPr txBox="1">
            <a:spLocks/>
          </p:cNvSpPr>
          <p:nvPr/>
        </p:nvSpPr>
        <p:spPr>
          <a:xfrm>
            <a:off x="2063475" y="1891734"/>
            <a:ext cx="7772400" cy="1143000"/>
          </a:xfrm>
          <a:prstGeom prst="rect">
            <a:avLst/>
          </a:prstGeom>
        </p:spPr>
        <p:txBody>
          <a:bodyPr vert="horz" lIns="91372" tIns="45686" rIns="91372" bIns="45686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FFFFFF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j-ea"/>
              </a:rPr>
              <a:t>PERFORMANCE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14856" y="3910315"/>
            <a:ext cx="5435346" cy="2530355"/>
          </a:xfrm>
          <a:prstGeom prst="roundRect">
            <a:avLst/>
          </a:prstGeom>
          <a:gradFill rotWithShape="1">
            <a:gsLst>
              <a:gs pos="0">
                <a:srgbClr val="003399">
                  <a:shade val="15000"/>
                  <a:satMod val="180000"/>
                </a:srgbClr>
              </a:gs>
              <a:gs pos="50000">
                <a:srgbClr val="003399">
                  <a:shade val="45000"/>
                  <a:satMod val="170000"/>
                </a:srgbClr>
              </a:gs>
              <a:gs pos="70000">
                <a:srgbClr val="003399">
                  <a:tint val="99000"/>
                  <a:shade val="65000"/>
                  <a:satMod val="155000"/>
                </a:srgbClr>
              </a:gs>
              <a:gs pos="100000">
                <a:srgbClr val="003399">
                  <a:tint val="95500"/>
                  <a:shade val="100000"/>
                  <a:satMod val="155000"/>
                </a:srgbClr>
              </a:gs>
            </a:gsLst>
            <a:lin ang="16200000" scaled="0"/>
          </a:gradFill>
          <a:ln w="12700" cap="flat" cmpd="sng" algn="ctr">
            <a:solidFill>
              <a:srgbClr val="003399">
                <a:tint val="95000"/>
                <a:shade val="95000"/>
                <a:satMod val="120000"/>
              </a:srgbClr>
            </a:solidFill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tIns="0" bIns="0" rtlCol="0" anchor="t" anchorCtr="0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SCM Vision: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be the leader in disciplined lean Supply Chain techniques and execution, by a highly skilled global workforce, delivering value and providing a 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competitive advantage.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195849" y="3918198"/>
            <a:ext cx="5435346" cy="2508275"/>
          </a:xfrm>
          <a:prstGeom prst="roundRect">
            <a:avLst/>
          </a:prstGeom>
          <a:gradFill rotWithShape="1">
            <a:gsLst>
              <a:gs pos="0">
                <a:srgbClr val="003399">
                  <a:shade val="15000"/>
                  <a:satMod val="180000"/>
                </a:srgbClr>
              </a:gs>
              <a:gs pos="50000">
                <a:srgbClr val="003399">
                  <a:shade val="45000"/>
                  <a:satMod val="170000"/>
                </a:srgbClr>
              </a:gs>
              <a:gs pos="70000">
                <a:srgbClr val="003399">
                  <a:tint val="99000"/>
                  <a:shade val="65000"/>
                  <a:satMod val="155000"/>
                </a:srgbClr>
              </a:gs>
              <a:gs pos="100000">
                <a:srgbClr val="003399">
                  <a:tint val="95500"/>
                  <a:shade val="100000"/>
                  <a:satMod val="155000"/>
                </a:srgbClr>
              </a:gs>
            </a:gsLst>
            <a:lin ang="16200000" scaled="0"/>
          </a:gradFill>
          <a:ln w="12700" cap="flat" cmpd="sng" algn="ctr">
            <a:solidFill>
              <a:srgbClr val="003399">
                <a:tint val="95000"/>
                <a:shade val="95000"/>
                <a:satMod val="120000"/>
              </a:srgbClr>
            </a:solidFill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tIns="0" bIns="0" rtlCol="0" anchor="t" anchorCtr="0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SCM Mission: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exceed expectations globally through agility, adaptability and alignment driven by a disciplined and well executed supply 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chain strategy.</a:t>
            </a:r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9348737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09585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B73928-7652-8F43-ABA2-23842E1E103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717866" y="6502791"/>
            <a:ext cx="474133" cy="365125"/>
          </a:xfrm>
        </p:spPr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E6A0C7-4DA8-604F-8400-375F937D4028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34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/>
              <a:t>This is what AAM stands for, what we believe.</a:t>
            </a:r>
            <a:endParaRPr lang="en-US" sz="4400" dirty="0"/>
          </a:p>
        </p:txBody>
      </p:sp>
      <p:pic>
        <p:nvPicPr>
          <p:cNvPr id="4" name="Picture 3" descr="Picture says:&#10;Cultural Values    Strategic Principles&#10;Integrity&#10;teamwork&#10;responsibilty&#10;excellence&#10;LEAN&#10;Empowerment &#10;Quality&#10;Technology&#10;Global&#10;Balance&#10;Competitiveness&#10;Profitabilit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342" y="1111468"/>
            <a:ext cx="10292747" cy="506812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717866" y="6502791"/>
            <a:ext cx="474133" cy="365125"/>
          </a:xfrm>
        </p:spPr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E6A0C7-4DA8-604F-8400-375F937D4028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88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Supply Chain Ethics – Our Responsibilities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62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Corporate Responsibility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717866" y="6502791"/>
            <a:ext cx="474133" cy="365125"/>
          </a:xfrm>
        </p:spPr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E6A0C7-4DA8-604F-8400-375F937D4028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185767" y="983015"/>
            <a:ext cx="11642165" cy="5559378"/>
          </a:xfrm>
        </p:spPr>
        <p:txBody>
          <a:bodyPr>
            <a:normAutofit/>
          </a:bodyPr>
          <a:lstStyle/>
          <a:p>
            <a:r>
              <a:rPr lang="en-US" sz="3400" dirty="0" smtClean="0"/>
              <a:t>Ownership at AAM starts with each and every one of us!</a:t>
            </a:r>
          </a:p>
          <a:p>
            <a:r>
              <a:rPr lang="en-US" sz="3400" dirty="0" smtClean="0"/>
              <a:t>AAM operates an ethical supply chain with the support teams, as it is </a:t>
            </a:r>
            <a:r>
              <a:rPr lang="en-US" sz="3400" b="1" u="sng" dirty="0" smtClean="0"/>
              <a:t>everyone’s responsibility</a:t>
            </a:r>
            <a:r>
              <a:rPr lang="en-US" sz="3400" dirty="0" smtClean="0"/>
              <a:t>:</a:t>
            </a:r>
          </a:p>
          <a:p>
            <a:pPr lvl="1"/>
            <a:r>
              <a:rPr lang="en-US" sz="2867" dirty="0" smtClean="0"/>
              <a:t>Human Resources</a:t>
            </a:r>
          </a:p>
          <a:p>
            <a:pPr lvl="1"/>
            <a:r>
              <a:rPr lang="en-US" sz="2867" dirty="0" smtClean="0"/>
              <a:t>Procurement </a:t>
            </a:r>
          </a:p>
          <a:p>
            <a:pPr lvl="1"/>
            <a:r>
              <a:rPr lang="en-US" sz="2867" dirty="0" smtClean="0"/>
              <a:t>Supply </a:t>
            </a:r>
            <a:r>
              <a:rPr lang="en-US" sz="2867" dirty="0"/>
              <a:t>C</a:t>
            </a:r>
            <a:r>
              <a:rPr lang="en-US" sz="2867" dirty="0" smtClean="0"/>
              <a:t>hain </a:t>
            </a:r>
          </a:p>
          <a:p>
            <a:pPr lvl="1"/>
            <a:r>
              <a:rPr lang="en-US" sz="2867" dirty="0" smtClean="0"/>
              <a:t>Security</a:t>
            </a:r>
          </a:p>
          <a:p>
            <a:pPr lvl="1"/>
            <a:r>
              <a:rPr lang="en-US" sz="2867" dirty="0" smtClean="0"/>
              <a:t>Internal Audit</a:t>
            </a:r>
          </a:p>
          <a:p>
            <a:pPr lvl="1"/>
            <a:r>
              <a:rPr lang="en-US" sz="2867" dirty="0" smtClean="0"/>
              <a:t>Supplier Development (SQEs)</a:t>
            </a:r>
          </a:p>
          <a:p>
            <a:pPr lvl="1"/>
            <a:r>
              <a:rPr lang="en-US" sz="2867" dirty="0" smtClean="0"/>
              <a:t>Our plants, our associates, our customers, our suppliers and our OSPs</a:t>
            </a:r>
          </a:p>
          <a:p>
            <a:pPr lvl="1"/>
            <a:endParaRPr lang="en-US" sz="2867" dirty="0" smtClean="0"/>
          </a:p>
        </p:txBody>
      </p:sp>
    </p:spTree>
    <p:extLst>
      <p:ext uri="{BB962C8B-B14F-4D97-AF65-F5344CB8AC3E}">
        <p14:creationId xmlns:p14="http://schemas.microsoft.com/office/powerpoint/2010/main" val="31910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Human Resource Responsibility</a:t>
            </a:r>
            <a:endParaRPr lang="en-US" dirty="0"/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312767" y="1402845"/>
            <a:ext cx="11642165" cy="4729941"/>
          </a:xfrm>
        </p:spPr>
        <p:txBody>
          <a:bodyPr>
            <a:normAutofit/>
          </a:bodyPr>
          <a:lstStyle/>
          <a:p>
            <a:r>
              <a:rPr lang="en-US" sz="3400" dirty="0" smtClean="0"/>
              <a:t>Eliminating discrimination in the workplace</a:t>
            </a:r>
          </a:p>
          <a:p>
            <a:r>
              <a:rPr lang="en-US" sz="3400" dirty="0" smtClean="0"/>
              <a:t>Labor conditions</a:t>
            </a:r>
          </a:p>
          <a:p>
            <a:r>
              <a:rPr lang="en-US" sz="3400" dirty="0" smtClean="0"/>
              <a:t>Supporting and protecting human rights</a:t>
            </a:r>
          </a:p>
          <a:p>
            <a:r>
              <a:rPr lang="en-US" sz="3400" dirty="0" smtClean="0"/>
              <a:t>Eliminating child and human labor</a:t>
            </a:r>
          </a:p>
          <a:p>
            <a:r>
              <a:rPr lang="en-US" sz="3400" dirty="0" smtClean="0"/>
              <a:t>Protecting our records</a:t>
            </a:r>
          </a:p>
          <a:p>
            <a:r>
              <a:rPr lang="en-US" sz="3400" dirty="0" smtClean="0"/>
              <a:t>Integrity in all relations</a:t>
            </a:r>
          </a:p>
          <a:p>
            <a:r>
              <a:rPr lang="en-US" sz="3400" dirty="0" smtClean="0"/>
              <a:t>Fair treatment</a:t>
            </a:r>
          </a:p>
          <a:p>
            <a:pPr marL="0" indent="0">
              <a:buNone/>
            </a:pPr>
            <a:endParaRPr lang="en-US" sz="3400" dirty="0" smtClean="0"/>
          </a:p>
        </p:txBody>
      </p:sp>
      <p:pic>
        <p:nvPicPr>
          <p:cNvPr id="6" name="Picture 5" descr="Pictue of a steet sign that says &quot;ETHICS&quot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981" y="3256417"/>
            <a:ext cx="4154756" cy="287636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717866" y="6502791"/>
            <a:ext cx="474133" cy="365125"/>
          </a:xfrm>
        </p:spPr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E6A0C7-4DA8-604F-8400-375F937D4028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11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Procurement Responsibility</a:t>
            </a:r>
            <a:endParaRPr lang="en-US" dirty="0"/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219635" y="1126949"/>
            <a:ext cx="11642165" cy="5559378"/>
          </a:xfrm>
        </p:spPr>
        <p:txBody>
          <a:bodyPr>
            <a:normAutofit/>
          </a:bodyPr>
          <a:lstStyle/>
          <a:p>
            <a:r>
              <a:rPr lang="en-US" sz="3400" dirty="0" smtClean="0"/>
              <a:t>Supplier labor conditions</a:t>
            </a:r>
          </a:p>
          <a:p>
            <a:r>
              <a:rPr lang="en-US" sz="3400" dirty="0" smtClean="0"/>
              <a:t>Fighting supplier corruption </a:t>
            </a:r>
          </a:p>
          <a:p>
            <a:r>
              <a:rPr lang="en-US" sz="3400" dirty="0" smtClean="0"/>
              <a:t>Ethical sourcing</a:t>
            </a:r>
          </a:p>
          <a:p>
            <a:r>
              <a:rPr lang="en-US" sz="3400" dirty="0" smtClean="0"/>
              <a:t>Avoiding human rights abuses in all tiers</a:t>
            </a:r>
          </a:p>
          <a:p>
            <a:r>
              <a:rPr lang="en-US" sz="3400" dirty="0" smtClean="0"/>
              <a:t>Supporting and protecting human rights </a:t>
            </a:r>
          </a:p>
          <a:p>
            <a:r>
              <a:rPr lang="en-US" sz="3400" dirty="0" smtClean="0"/>
              <a:t>Eliminating child and forced labor across the supply chain</a:t>
            </a:r>
          </a:p>
          <a:p>
            <a:r>
              <a:rPr lang="en-US" sz="3400" dirty="0" smtClean="0"/>
              <a:t>Avoiding use of conflict materials</a:t>
            </a:r>
          </a:p>
          <a:p>
            <a:r>
              <a:rPr lang="en-US" sz="3400" dirty="0" smtClean="0"/>
              <a:t>Formal code of conduct for suppliers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07258">
            <a:off x="7665810" y="1379086"/>
            <a:ext cx="3989515" cy="246653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717866" y="6502791"/>
            <a:ext cx="474133" cy="365125"/>
          </a:xfrm>
        </p:spPr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E6A0C7-4DA8-604F-8400-375F937D4028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78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SCM Responsibility</a:t>
            </a:r>
            <a:endParaRPr lang="en-US" dirty="0"/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203869" y="1016587"/>
            <a:ext cx="11642165" cy="5559378"/>
          </a:xfrm>
        </p:spPr>
        <p:txBody>
          <a:bodyPr>
            <a:normAutofit/>
          </a:bodyPr>
          <a:lstStyle/>
          <a:p>
            <a:r>
              <a:rPr lang="en-US" sz="3400" dirty="0" smtClean="0"/>
              <a:t>Uphold Environmental </a:t>
            </a:r>
            <a:r>
              <a:rPr lang="en-US" sz="3400" dirty="0"/>
              <a:t>R</a:t>
            </a:r>
            <a:r>
              <a:rPr lang="en-US" sz="3400" dirty="0" smtClean="0"/>
              <a:t>esponsibility</a:t>
            </a:r>
          </a:p>
          <a:p>
            <a:r>
              <a:rPr lang="en-US" sz="3400" dirty="0" smtClean="0"/>
              <a:t>Focus on our Carbon Footprint</a:t>
            </a:r>
          </a:p>
          <a:p>
            <a:r>
              <a:rPr lang="en-US" sz="3400" dirty="0" smtClean="0"/>
              <a:t>Development of a Returnable Container Policy</a:t>
            </a:r>
          </a:p>
          <a:p>
            <a:r>
              <a:rPr lang="en-US" sz="3400" dirty="0" smtClean="0"/>
              <a:t>Re-use of expendable packaging (cardboard and pallets)</a:t>
            </a:r>
          </a:p>
          <a:p>
            <a:r>
              <a:rPr lang="en-US" sz="3400" dirty="0" smtClean="0"/>
              <a:t>Recycling</a:t>
            </a:r>
          </a:p>
          <a:p>
            <a:r>
              <a:rPr lang="en-US" sz="3400" dirty="0" smtClean="0"/>
              <a:t>AAM strives to reduce Green House Gas (GHG) generation, water consumption and use of landfills for waste disposal. </a:t>
            </a:r>
          </a:p>
          <a:p>
            <a:r>
              <a:rPr lang="en-US" sz="3400" dirty="0" smtClean="0"/>
              <a:t>AAM initiated energy saving programs, waste reduction programs and has initiated water resource reviews in all of its facilities.</a:t>
            </a:r>
            <a:endParaRPr lang="en-US" sz="2867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2975" y="1332186"/>
            <a:ext cx="2071957" cy="200435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717866" y="6502791"/>
            <a:ext cx="474133" cy="365125"/>
          </a:xfrm>
        </p:spPr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E6A0C7-4DA8-604F-8400-375F937D4028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05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8927" y="217885"/>
            <a:ext cx="8173721" cy="50879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j-lt"/>
              </a:rPr>
              <a:t>Today’s AGENDA</a:t>
            </a:r>
            <a:endParaRPr lang="en-US" dirty="0">
              <a:latin typeface="+mj-lt"/>
            </a:endParaRP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1101925" y="1514304"/>
            <a:ext cx="10422668" cy="446082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American Axle &amp; Manufacturing </a:t>
            </a:r>
          </a:p>
          <a:p>
            <a:r>
              <a:rPr lang="en-US" sz="3600" dirty="0" smtClean="0"/>
              <a:t>AAM </a:t>
            </a:r>
            <a:r>
              <a:rPr lang="en-US" sz="3600" dirty="0"/>
              <a:t>Supply Chain Framework and </a:t>
            </a:r>
            <a:r>
              <a:rPr lang="en-US" sz="3600" dirty="0" smtClean="0"/>
              <a:t>Scope</a:t>
            </a:r>
            <a:endParaRPr lang="en-US" sz="3600" dirty="0"/>
          </a:p>
          <a:p>
            <a:r>
              <a:rPr lang="en-US" sz="3600" dirty="0" smtClean="0"/>
              <a:t>Supply Chain Ethics – Our Responsibilities</a:t>
            </a:r>
          </a:p>
          <a:p>
            <a:r>
              <a:rPr lang="en-US" sz="3600" dirty="0" smtClean="0"/>
              <a:t>AAM Code of Business Conduct</a:t>
            </a:r>
          </a:p>
          <a:p>
            <a:r>
              <a:rPr lang="en-US" sz="3600" dirty="0" smtClean="0"/>
              <a:t>Doing Business with AAM</a:t>
            </a:r>
          </a:p>
          <a:p>
            <a:r>
              <a:rPr lang="en-US" sz="3600" dirty="0" smtClean="0"/>
              <a:t>SCM Ethics Matter</a:t>
            </a:r>
            <a:endParaRPr lang="en-US" sz="3600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665756" y="6492875"/>
            <a:ext cx="459578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1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Importance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717866" y="6502791"/>
            <a:ext cx="474133" cy="365125"/>
          </a:xfrm>
        </p:spPr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E6A0C7-4DA8-604F-8400-375F937D4028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400940" y="1313904"/>
            <a:ext cx="11316926" cy="4590284"/>
          </a:xfrm>
        </p:spPr>
        <p:txBody>
          <a:bodyPr>
            <a:normAutofit/>
          </a:bodyPr>
          <a:lstStyle/>
          <a:p>
            <a:r>
              <a:rPr lang="en-US" sz="3400" dirty="0" smtClean="0"/>
              <a:t>Extremely important to AAM – continuity of supply is critical due to our low operating inventory levels.  </a:t>
            </a:r>
          </a:p>
          <a:p>
            <a:pPr lvl="1"/>
            <a:r>
              <a:rPr lang="en-US" sz="2867" dirty="0" smtClean="0"/>
              <a:t>Our customer’s customers play a much bigger role today, demanding socially, ethically and environmentally conscience products–- </a:t>
            </a:r>
            <a:r>
              <a:rPr lang="en-US" sz="2800" dirty="0" smtClean="0"/>
              <a:t>they expect it!</a:t>
            </a:r>
          </a:p>
          <a:p>
            <a:pPr lvl="1"/>
            <a:r>
              <a:rPr lang="en-US" sz="2867" dirty="0" smtClean="0"/>
              <a:t>Must be sustainable- we cannot put ourselves in a position that supply chain ethics could create </a:t>
            </a:r>
            <a:r>
              <a:rPr lang="en-US" sz="2867" dirty="0"/>
              <a:t>a</a:t>
            </a:r>
            <a:r>
              <a:rPr lang="en-US" sz="2867" dirty="0" smtClean="0"/>
              <a:t> diversion beyond our contingency planning.</a:t>
            </a:r>
          </a:p>
          <a:p>
            <a:r>
              <a:rPr lang="en-US" sz="3400" dirty="0" smtClean="0"/>
              <a:t>Supply Chain visibility and transparency is critical to our team.</a:t>
            </a:r>
          </a:p>
          <a:p>
            <a:r>
              <a:rPr lang="en-US" sz="3400" dirty="0" smtClean="0"/>
              <a:t>Our agile and flexible framework is very important to our customers.</a:t>
            </a:r>
          </a:p>
        </p:txBody>
      </p:sp>
    </p:spTree>
    <p:extLst>
      <p:ext uri="{BB962C8B-B14F-4D97-AF65-F5344CB8AC3E}">
        <p14:creationId xmlns:p14="http://schemas.microsoft.com/office/powerpoint/2010/main" val="284816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AAM Code of Business Conduct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Code of </a:t>
            </a:r>
            <a:r>
              <a:rPr lang="en-US" smtClean="0"/>
              <a:t>Business Conduct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717866" y="6502791"/>
            <a:ext cx="474133" cy="365125"/>
          </a:xfrm>
        </p:spPr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E6A0C7-4DA8-604F-8400-375F937D4028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48234" y="1172787"/>
            <a:ext cx="11423199" cy="5330004"/>
          </a:xfrm>
        </p:spPr>
        <p:txBody>
          <a:bodyPr>
            <a:normAutofit lnSpcReduction="10000"/>
          </a:bodyPr>
          <a:lstStyle/>
          <a:p>
            <a:r>
              <a:rPr lang="en-US" sz="3400" dirty="0" smtClean="0"/>
              <a:t>The AAM Code of Business conduct (the ‘Code’) provides a framework for decision making and conduct in key areas.</a:t>
            </a:r>
          </a:p>
          <a:p>
            <a:r>
              <a:rPr lang="en-US" sz="3400" dirty="0" smtClean="0"/>
              <a:t>It applies to all associates </a:t>
            </a:r>
            <a:r>
              <a:rPr lang="en-US" sz="3400" b="1" u="sng" dirty="0" smtClean="0"/>
              <a:t>and agents</a:t>
            </a:r>
            <a:r>
              <a:rPr lang="en-US" sz="3400" b="1" dirty="0" smtClean="0"/>
              <a:t> </a:t>
            </a:r>
            <a:r>
              <a:rPr lang="en-US" sz="3400" dirty="0" smtClean="0"/>
              <a:t>of AAM… </a:t>
            </a:r>
          </a:p>
          <a:p>
            <a:pPr lvl="1"/>
            <a:r>
              <a:rPr lang="en-US" sz="2867" dirty="0" smtClean="0"/>
              <a:t>Our production suppliers, our indirect suppliers, our outside service suppliers (OSPs), our contractors and our temporary labor services.</a:t>
            </a:r>
          </a:p>
          <a:p>
            <a:pPr lvl="1"/>
            <a:r>
              <a:rPr lang="en-US" sz="2867" dirty="0" smtClean="0"/>
              <a:t>Everyone who does business with AAM!</a:t>
            </a:r>
          </a:p>
          <a:p>
            <a:r>
              <a:rPr lang="en-US" sz="3400" dirty="0" smtClean="0"/>
              <a:t>Everyone is encouraged to raise concerns.</a:t>
            </a:r>
          </a:p>
          <a:p>
            <a:r>
              <a:rPr lang="en-US" sz="3400" dirty="0" smtClean="0"/>
              <a:t>The business ethics line is available to all associates and business partners, non-AAM personnel who are available 24 hours a day, seven days a week. </a:t>
            </a:r>
          </a:p>
        </p:txBody>
      </p:sp>
    </p:spTree>
    <p:extLst>
      <p:ext uri="{BB962C8B-B14F-4D97-AF65-F5344CB8AC3E}">
        <p14:creationId xmlns:p14="http://schemas.microsoft.com/office/powerpoint/2010/main" val="30923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AAM’s Code of Business Conduct</a:t>
            </a:r>
            <a:endParaRPr lang="en-US" dirty="0"/>
          </a:p>
        </p:txBody>
      </p:sp>
      <p:pic>
        <p:nvPicPr>
          <p:cNvPr id="7" name="Picture 6" descr="Picture says:&#10;AAM Code of Business Conduc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39148">
            <a:off x="96855" y="2378755"/>
            <a:ext cx="4379760" cy="1687284"/>
          </a:xfrm>
          <a:prstGeom prst="rect">
            <a:avLst/>
          </a:prstGeom>
        </p:spPr>
      </p:pic>
      <p:pic>
        <p:nvPicPr>
          <p:cNvPr id="6" name="Picture 5" descr="Picture says:&#10;&quot;TABLE OF CONTENTS&quot;&#10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724" y="963289"/>
            <a:ext cx="7915275" cy="723900"/>
          </a:xfrm>
          <a:prstGeom prst="rect">
            <a:avLst/>
          </a:prstGeom>
        </p:spPr>
      </p:pic>
      <p:pic>
        <p:nvPicPr>
          <p:cNvPr id="5" name="Picture 4" descr="Picture of a table of Content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1793" y="1859828"/>
            <a:ext cx="7183986" cy="447032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717866" y="6502791"/>
            <a:ext cx="474133" cy="365125"/>
          </a:xfrm>
        </p:spPr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E6A0C7-4DA8-604F-8400-375F937D4028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07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00940" y="1156247"/>
            <a:ext cx="11007164" cy="5504684"/>
          </a:xfrm>
        </p:spPr>
        <p:txBody>
          <a:bodyPr>
            <a:normAutofit lnSpcReduction="10000"/>
          </a:bodyPr>
          <a:lstStyle/>
          <a:p>
            <a:r>
              <a:rPr lang="en-US" sz="3400" dirty="0" smtClean="0"/>
              <a:t>AAM’s suppliers are </a:t>
            </a:r>
            <a:r>
              <a:rPr lang="en-US" sz="3400" b="1" dirty="0" smtClean="0"/>
              <a:t>essential partners </a:t>
            </a:r>
            <a:r>
              <a:rPr lang="en-US" sz="3400" dirty="0" smtClean="0"/>
              <a:t>in our success.</a:t>
            </a:r>
          </a:p>
          <a:p>
            <a:r>
              <a:rPr lang="en-US" sz="3400" dirty="0" smtClean="0"/>
              <a:t>Suppliers must be </a:t>
            </a:r>
            <a:r>
              <a:rPr lang="en-US" sz="3400" b="1" dirty="0" smtClean="0"/>
              <a:t>honest and fair</a:t>
            </a:r>
            <a:r>
              <a:rPr lang="en-US" sz="3400" dirty="0" smtClean="0"/>
              <a:t>.</a:t>
            </a:r>
          </a:p>
          <a:p>
            <a:r>
              <a:rPr lang="en-US" sz="3400" dirty="0" smtClean="0"/>
              <a:t>We select based on the basis of quality, technical excellence, price, delivery and service.</a:t>
            </a:r>
          </a:p>
          <a:p>
            <a:r>
              <a:rPr lang="en-US" sz="3400" dirty="0" smtClean="0"/>
              <a:t>We expect our suppliers </a:t>
            </a:r>
            <a:r>
              <a:rPr lang="en-US" sz="3400" b="1" dirty="0" smtClean="0"/>
              <a:t>to comply with the laws and AAM standards </a:t>
            </a:r>
            <a:r>
              <a:rPr lang="en-US" sz="3400" dirty="0" smtClean="0"/>
              <a:t>relating to labor environment, health and safety, intellectual property rights, anti-corruption and other matters.</a:t>
            </a:r>
          </a:p>
          <a:p>
            <a:r>
              <a:rPr lang="en-US" sz="3400" dirty="0" smtClean="0"/>
              <a:t>We consider the Code of Business Conduct and the Supplier Requirements in all sourcing process and </a:t>
            </a:r>
            <a:r>
              <a:rPr lang="en-US" sz="3400" b="1" dirty="0" smtClean="0"/>
              <a:t>expect suppliers to adhere</a:t>
            </a:r>
            <a:r>
              <a:rPr lang="en-US" sz="3400" dirty="0" smtClean="0"/>
              <a:t> to the requirements of both.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 conduct our business with integrity! </a:t>
            </a:r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717866" y="6502791"/>
            <a:ext cx="474133" cy="365125"/>
          </a:xfrm>
        </p:spPr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E6A0C7-4DA8-604F-8400-375F937D4028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86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00940" y="1156247"/>
            <a:ext cx="11007164" cy="5504684"/>
          </a:xfrm>
        </p:spPr>
        <p:txBody>
          <a:bodyPr>
            <a:normAutofit lnSpcReduction="10000"/>
          </a:bodyPr>
          <a:lstStyle/>
          <a:p>
            <a:r>
              <a:rPr lang="en-US" sz="3400" dirty="0" smtClean="0"/>
              <a:t>We </a:t>
            </a:r>
            <a:r>
              <a:rPr lang="en-US" sz="3400" b="1" dirty="0" smtClean="0"/>
              <a:t>prevent</a:t>
            </a:r>
            <a:r>
              <a:rPr lang="en-US" sz="3400" dirty="0" smtClean="0"/>
              <a:t> bribery.  </a:t>
            </a:r>
          </a:p>
          <a:p>
            <a:r>
              <a:rPr lang="en-US" sz="3400" dirty="0" smtClean="0"/>
              <a:t>Suppliers, agents and consultants hired to act on AAM’s behalf are </a:t>
            </a:r>
            <a:r>
              <a:rPr lang="en-US" sz="3400" b="1" dirty="0" smtClean="0"/>
              <a:t>prohibited </a:t>
            </a:r>
            <a:r>
              <a:rPr lang="en-US" sz="3400" dirty="0" smtClean="0"/>
              <a:t>from directly or indirectly receiving or offering any form of bribe, kickback or corrupt payment, to or from AAM associates, public officials or anyone- with the intention to obtain or retain business or any other improper advantage.</a:t>
            </a:r>
          </a:p>
          <a:p>
            <a:r>
              <a:rPr lang="en-US" sz="3400" dirty="0" smtClean="0"/>
              <a:t>We </a:t>
            </a:r>
            <a:r>
              <a:rPr lang="en-US" sz="3400" b="1" dirty="0" smtClean="0"/>
              <a:t>avoid conflicts </a:t>
            </a:r>
            <a:r>
              <a:rPr lang="en-US" sz="3400" dirty="0" smtClean="0"/>
              <a:t>of interest.</a:t>
            </a:r>
          </a:p>
          <a:p>
            <a:r>
              <a:rPr lang="en-US" sz="3400" dirty="0" smtClean="0"/>
              <a:t>We </a:t>
            </a:r>
            <a:r>
              <a:rPr lang="en-US" sz="3400" b="1" dirty="0" smtClean="0"/>
              <a:t>comply with all applicable laws</a:t>
            </a:r>
            <a:r>
              <a:rPr lang="en-US" sz="3400" dirty="0" smtClean="0"/>
              <a:t> wherever AAM does business.</a:t>
            </a:r>
          </a:p>
          <a:p>
            <a:r>
              <a:rPr lang="en-US" sz="3400" dirty="0" smtClean="0"/>
              <a:t>We </a:t>
            </a:r>
            <a:r>
              <a:rPr lang="en-US" sz="3400" b="1" dirty="0" smtClean="0"/>
              <a:t>comply with export controls </a:t>
            </a:r>
            <a:r>
              <a:rPr lang="en-US" sz="3400" dirty="0" smtClean="0"/>
              <a:t>and customs laws.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 conduct our business with integrity! </a:t>
            </a:r>
            <a:r>
              <a:rPr lang="en-US" dirty="0" smtClean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717866" y="6502791"/>
            <a:ext cx="474133" cy="365125"/>
          </a:xfrm>
        </p:spPr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E6A0C7-4DA8-604F-8400-375F937D4028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53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54" y="130343"/>
            <a:ext cx="10232827" cy="668487"/>
          </a:xfrm>
        </p:spPr>
        <p:txBody>
          <a:bodyPr>
            <a:noAutofit/>
          </a:bodyPr>
          <a:lstStyle/>
          <a:p>
            <a:r>
              <a:rPr lang="en-US" sz="4000" dirty="0"/>
              <a:t>Customs Preferential Programs &amp; Trade Agreements</a:t>
            </a:r>
            <a:endParaRPr lang="en-US" sz="4000" b="1" dirty="0"/>
          </a:p>
        </p:txBody>
      </p:sp>
      <p:pic>
        <p:nvPicPr>
          <p:cNvPr id="6" name="Picture 5" descr="Picture of a map of the worl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" r="6538" b="15169"/>
          <a:stretch/>
        </p:blipFill>
        <p:spPr>
          <a:xfrm>
            <a:off x="2391001" y="1158387"/>
            <a:ext cx="8153400" cy="50627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8399" y="1644300"/>
            <a:ext cx="1449306" cy="874085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lIns="45720" tIns="0" rIns="0" bIns="27432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USA – Avg. Rate: 2.5%</a:t>
            </a:r>
          </a:p>
          <a:p>
            <a:pPr marL="60325" marR="0" lvl="0" indent="-60325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GSP (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TH, BR, IN, TH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)</a:t>
            </a:r>
          </a:p>
          <a:p>
            <a:pPr marL="60325" marR="0" lvl="0" indent="-60325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NAFTA (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MX-CA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)</a:t>
            </a:r>
          </a:p>
          <a:p>
            <a:pPr marL="60325" marR="0" lvl="0" indent="-60325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KORUS FTA (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KR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)</a:t>
            </a:r>
          </a:p>
          <a:p>
            <a:pPr marL="60325" marR="0" lvl="0" indent="-60325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U.S. GOODS RETURNED (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Worldwide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)</a:t>
            </a:r>
          </a:p>
        </p:txBody>
      </p:sp>
      <p:cxnSp>
        <p:nvCxnSpPr>
          <p:cNvPr id="14" name="Curved Connector 13" descr="arrow pointed at The U.S."/>
          <p:cNvCxnSpPr>
            <a:stCxn id="7" idx="2"/>
          </p:cNvCxnSpPr>
          <p:nvPr/>
        </p:nvCxnSpPr>
        <p:spPr bwMode="auto">
          <a:xfrm rot="16200000" flipH="1">
            <a:off x="2313987" y="1827450"/>
            <a:ext cx="219990" cy="1601860"/>
          </a:xfrm>
          <a:prstGeom prst="curvedConnector2">
            <a:avLst/>
          </a:prstGeom>
          <a:solidFill>
            <a:schemeClr val="accent1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898399" y="2785366"/>
            <a:ext cx="1449306" cy="178510"/>
          </a:xfrm>
          <a:prstGeom prst="rect">
            <a:avLst/>
          </a:prstGeom>
          <a:solidFill>
            <a:srgbClr val="4178A2"/>
          </a:solidFill>
        </p:spPr>
        <p:txBody>
          <a:bodyPr wrap="square" lIns="0" tIns="27432" rIns="0" bIns="27432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8,000 NA parts Qualified under FTAs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9691" y="3082166"/>
            <a:ext cx="2054484" cy="1151084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lIns="45720" tIns="0" rIns="0" bIns="27432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MEXICO – Avg. Rate: 5%</a:t>
            </a:r>
          </a:p>
          <a:p>
            <a:pPr marL="60325" marR="0" lvl="0" indent="-60325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NAFTA (US, CA) no DTA into MX</a:t>
            </a:r>
          </a:p>
          <a:p>
            <a:pPr marL="60325" marR="0" lvl="0" indent="-60325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PROSEC (CN, IND, TH, KR, TW, JP)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[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Sectorial Promotion Program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]</a:t>
            </a:r>
          </a:p>
          <a:p>
            <a:pPr marL="60325" marR="0" lvl="0" indent="-60325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RULE 8 (CN, IND, KR, TH, JP)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[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HTS Specific &amp; Quota Limit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]</a:t>
            </a:r>
          </a:p>
          <a:p>
            <a:pPr marL="60325" marR="0" lvl="0" indent="-60325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EU-MEX FTA (EU)</a:t>
            </a:r>
          </a:p>
          <a:p>
            <a:pPr marL="60325" marR="0" lvl="0" indent="-60325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ALADI - ACE No. 55 (BR)</a:t>
            </a:r>
          </a:p>
        </p:txBody>
      </p:sp>
      <p:cxnSp>
        <p:nvCxnSpPr>
          <p:cNvPr id="15" name="Curved Connector 14" descr="An arrow pointed at Mexico"/>
          <p:cNvCxnSpPr>
            <a:stCxn id="8" idx="3"/>
          </p:cNvCxnSpPr>
          <p:nvPr/>
        </p:nvCxnSpPr>
        <p:spPr bwMode="auto">
          <a:xfrm>
            <a:off x="2924175" y="3657708"/>
            <a:ext cx="671703" cy="115229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5391150" y="5177136"/>
            <a:ext cx="1211550" cy="458587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none" lIns="45720" tIns="0" rIns="0" bIns="27432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BRAZIL Avg. Rate: 18%</a:t>
            </a:r>
          </a:p>
          <a:p>
            <a:pPr marL="60325" marR="0" lvl="0" indent="-60325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ALADI – ACE 55 (MX)</a:t>
            </a:r>
          </a:p>
          <a:p>
            <a:pPr marL="60325" marR="0" lvl="0" indent="-60325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DRAWBACK</a:t>
            </a:r>
          </a:p>
        </p:txBody>
      </p:sp>
      <p:cxnSp>
        <p:nvCxnSpPr>
          <p:cNvPr id="16" name="Curved Connector 15" descr="Arrow pointing at Brazil"/>
          <p:cNvCxnSpPr>
            <a:stCxn id="9" idx="0"/>
          </p:cNvCxnSpPr>
          <p:nvPr/>
        </p:nvCxnSpPr>
        <p:spPr bwMode="auto">
          <a:xfrm rot="16200000" flipV="1">
            <a:off x="5541643" y="4721853"/>
            <a:ext cx="304800" cy="605765"/>
          </a:xfrm>
          <a:prstGeom prst="curvedConnector2">
            <a:avLst/>
          </a:prstGeom>
          <a:solidFill>
            <a:schemeClr val="accent1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4422627" y="1284187"/>
            <a:ext cx="1724214" cy="889474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lIns="45720" tIns="0" rIns="0" bIns="27432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EUROPEAN UNION – Avg. Rate: 3.5%</a:t>
            </a:r>
          </a:p>
          <a:p>
            <a:pPr marL="60325" marR="0" lvl="0" indent="-60325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GSP (IN)</a:t>
            </a:r>
          </a:p>
          <a:p>
            <a:pPr marL="60325" marR="0" lvl="0" indent="-60325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EU-TURKEY (TR)</a:t>
            </a:r>
          </a:p>
          <a:p>
            <a:pPr marL="60325" marR="0" lvl="0" indent="-60325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EU-MEX FTA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(MX)</a:t>
            </a:r>
          </a:p>
          <a:p>
            <a:pPr marL="60325" marR="0" lvl="0" indent="-60325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EU-KOR FTA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(KR)</a:t>
            </a:r>
          </a:p>
        </p:txBody>
      </p:sp>
      <p:cxnSp>
        <p:nvCxnSpPr>
          <p:cNvPr id="22" name="Curved Connector 21" descr="An arrow pointing at the European Union"/>
          <p:cNvCxnSpPr>
            <a:stCxn id="10" idx="2"/>
            <a:endCxn id="26" idx="2"/>
          </p:cNvCxnSpPr>
          <p:nvPr/>
        </p:nvCxnSpPr>
        <p:spPr bwMode="auto">
          <a:xfrm rot="16200000" flipH="1">
            <a:off x="5296123" y="2162271"/>
            <a:ext cx="769439" cy="792217"/>
          </a:xfrm>
          <a:prstGeom prst="curvedConnector2">
            <a:avLst/>
          </a:prstGeom>
          <a:solidFill>
            <a:schemeClr val="accent1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26" name="Oval 25" descr="A circle around the E.U."/>
          <p:cNvSpPr/>
          <p:nvPr/>
        </p:nvSpPr>
        <p:spPr bwMode="auto">
          <a:xfrm>
            <a:off x="6076951" y="2517452"/>
            <a:ext cx="1007941" cy="85129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53950" y="4305119"/>
            <a:ext cx="1562287" cy="458587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none" lIns="45720" tIns="0" rIns="45720" bIns="27432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INDIA – Avg. Rate: 10%</a:t>
            </a:r>
          </a:p>
          <a:p>
            <a:pPr marL="60325" marR="0" lvl="0" indent="-60325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EPCG (Worldwide)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[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Export Promotion Capital Goods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]</a:t>
            </a:r>
          </a:p>
        </p:txBody>
      </p:sp>
      <p:cxnSp>
        <p:nvCxnSpPr>
          <p:cNvPr id="17" name="Curved Connector 16" descr="An arrow pointing at India"/>
          <p:cNvCxnSpPr/>
          <p:nvPr/>
        </p:nvCxnSpPr>
        <p:spPr bwMode="auto">
          <a:xfrm rot="5400000" flipH="1" flipV="1">
            <a:off x="8042211" y="3764824"/>
            <a:ext cx="449187" cy="576279"/>
          </a:xfrm>
          <a:prstGeom prst="curvedConnector2">
            <a:avLst/>
          </a:prstGeom>
          <a:solidFill>
            <a:schemeClr val="accent1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9579333" y="3949407"/>
            <a:ext cx="1527341" cy="32008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none" lIns="45720" tIns="0" rIns="0" bIns="27432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THAILAND – Avg. Rate: 30%</a:t>
            </a:r>
          </a:p>
          <a:p>
            <a:pPr marL="60325" marR="0" lvl="0" indent="-60325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FREE TRADE ZONE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(Worldwide)</a:t>
            </a:r>
          </a:p>
        </p:txBody>
      </p:sp>
      <p:cxnSp>
        <p:nvCxnSpPr>
          <p:cNvPr id="21" name="Curved Connector 20" descr="An arrow pointing at Thailand"/>
          <p:cNvCxnSpPr>
            <a:stCxn id="12" idx="1"/>
          </p:cNvCxnSpPr>
          <p:nvPr/>
        </p:nvCxnSpPr>
        <p:spPr bwMode="auto">
          <a:xfrm rot="10800000">
            <a:off x="9151445" y="3943069"/>
            <a:ext cx="427889" cy="166383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9631202" y="2257267"/>
            <a:ext cx="1365892" cy="597087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lIns="45720" tIns="0" rIns="0" bIns="27432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CHINA – Avg. Rate: 10%</a:t>
            </a:r>
          </a:p>
          <a:p>
            <a:pPr marL="60325" marR="0" lvl="0" indent="-60325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APTA (IN, KR)</a:t>
            </a:r>
          </a:p>
          <a:p>
            <a:pPr marL="60325" marR="0" lvl="0" indent="-60325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ASEAN (TH)</a:t>
            </a:r>
          </a:p>
          <a:p>
            <a:pPr marL="60325" marR="0" lvl="0" indent="-60325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DRAWBACK</a:t>
            </a:r>
          </a:p>
        </p:txBody>
      </p:sp>
      <p:cxnSp>
        <p:nvCxnSpPr>
          <p:cNvPr id="20" name="Curved Connector 19" descr="An arrow pointing at China"/>
          <p:cNvCxnSpPr>
            <a:stCxn id="24" idx="2"/>
          </p:cNvCxnSpPr>
          <p:nvPr/>
        </p:nvCxnSpPr>
        <p:spPr bwMode="auto">
          <a:xfrm rot="5400000">
            <a:off x="9691926" y="2691562"/>
            <a:ext cx="459431" cy="785014"/>
          </a:xfrm>
          <a:prstGeom prst="curvedConnector2">
            <a:avLst/>
          </a:prstGeom>
          <a:solidFill>
            <a:schemeClr val="accent1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4123525" y="6051901"/>
            <a:ext cx="5517217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4178A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NOTE: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Avg. General Duty Rate reflects the general duty rate applicable, to most common AAM automotive products, </a:t>
            </a:r>
            <a:r>
              <a:rPr kumimoji="0" lang="en-US" sz="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without any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preferential duty trade program or free trade agreement in effect.</a:t>
            </a:r>
          </a:p>
        </p:txBody>
      </p:sp>
      <p:sp>
        <p:nvSpPr>
          <p:cNvPr id="28" name="Rectangle 9"/>
          <p:cNvSpPr txBox="1">
            <a:spLocks noChangeArrowheads="1"/>
          </p:cNvSpPr>
          <p:nvPr/>
        </p:nvSpPr>
        <p:spPr bwMode="auto">
          <a:xfrm>
            <a:off x="5162550" y="6462995"/>
            <a:ext cx="2895600" cy="345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marL="0" marR="0" lvl="0" indent="0" algn="ct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29" name="Picture 12" descr="Pictrue represents global transporation by truck, plane, or boat. 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09"/>
          <a:stretch/>
        </p:blipFill>
        <p:spPr bwMode="auto">
          <a:xfrm flipH="1">
            <a:off x="315168" y="4224983"/>
            <a:ext cx="3705360" cy="216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01002" y="6607498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526D1-C317-4C9B-8974-164CF9DE5BD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35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00940" y="1156247"/>
            <a:ext cx="11588736" cy="5504684"/>
          </a:xfrm>
        </p:spPr>
        <p:txBody>
          <a:bodyPr>
            <a:normAutofit/>
          </a:bodyPr>
          <a:lstStyle/>
          <a:p>
            <a:r>
              <a:rPr lang="en-US" sz="3400" dirty="0" smtClean="0"/>
              <a:t>We </a:t>
            </a:r>
            <a:r>
              <a:rPr lang="en-US" sz="3400" b="1" dirty="0" smtClean="0"/>
              <a:t>comply with international</a:t>
            </a:r>
            <a:r>
              <a:rPr lang="en-US" sz="3400" dirty="0" smtClean="0"/>
              <a:t> business regulations.</a:t>
            </a:r>
          </a:p>
          <a:p>
            <a:pPr lvl="1"/>
            <a:r>
              <a:rPr lang="en-US" sz="2334" dirty="0"/>
              <a:t>P</a:t>
            </a:r>
            <a:r>
              <a:rPr lang="en-US" sz="2334" dirty="0" smtClean="0"/>
              <a:t>roper business practices within Maquiladora (Annex 24 and Annex 31)</a:t>
            </a:r>
          </a:p>
          <a:p>
            <a:pPr lvl="1"/>
            <a:r>
              <a:rPr lang="en-US" sz="2334" dirty="0" smtClean="0"/>
              <a:t>Effective foreign trade zone management, etc.</a:t>
            </a:r>
          </a:p>
          <a:p>
            <a:r>
              <a:rPr lang="en-US" sz="3200" dirty="0"/>
              <a:t>We </a:t>
            </a:r>
            <a:r>
              <a:rPr lang="en-US" sz="3200" b="1" dirty="0"/>
              <a:t>keep accurate and honest records </a:t>
            </a:r>
            <a:r>
              <a:rPr lang="en-US" sz="3200" dirty="0"/>
              <a:t>– each plant has an associate or a team assigned to Data Integrity, within SCM.</a:t>
            </a:r>
          </a:p>
          <a:p>
            <a:r>
              <a:rPr lang="en-US" sz="3200" dirty="0"/>
              <a:t>We use our </a:t>
            </a:r>
            <a:r>
              <a:rPr lang="en-US" sz="3200" b="1" dirty="0"/>
              <a:t>resources resp</a:t>
            </a:r>
            <a:r>
              <a:rPr lang="en-US" sz="3200" dirty="0"/>
              <a:t>onsibly.</a:t>
            </a:r>
          </a:p>
          <a:p>
            <a:r>
              <a:rPr lang="en-US" sz="3200" dirty="0"/>
              <a:t>We value and </a:t>
            </a:r>
            <a:r>
              <a:rPr lang="en-US" sz="3200" b="1" dirty="0"/>
              <a:t>protect our ideas</a:t>
            </a:r>
            <a:r>
              <a:rPr lang="en-US" sz="3200" dirty="0"/>
              <a:t>.</a:t>
            </a:r>
          </a:p>
          <a:p>
            <a:r>
              <a:rPr lang="en-US" sz="3200" dirty="0" smtClean="0"/>
              <a:t>We </a:t>
            </a:r>
            <a:r>
              <a:rPr lang="en-US" sz="3200" b="1" dirty="0"/>
              <a:t>respect </a:t>
            </a:r>
            <a:r>
              <a:rPr lang="en-US" sz="3200" dirty="0"/>
              <a:t>each other.</a:t>
            </a:r>
          </a:p>
          <a:p>
            <a:r>
              <a:rPr lang="en-US" sz="3200" dirty="0"/>
              <a:t>We </a:t>
            </a:r>
            <a:r>
              <a:rPr lang="en-US" sz="3200" b="1" dirty="0"/>
              <a:t>prevent </a:t>
            </a:r>
            <a:r>
              <a:rPr lang="en-US" sz="3200" dirty="0"/>
              <a:t>violence.</a:t>
            </a:r>
          </a:p>
          <a:p>
            <a:endParaRPr lang="en-US" sz="2867" dirty="0" smtClean="0"/>
          </a:p>
          <a:p>
            <a:pPr lvl="1"/>
            <a:endParaRPr lang="en-US" sz="2867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 conduct our business with integrity! </a:t>
            </a:r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717866" y="6502791"/>
            <a:ext cx="474133" cy="365125"/>
          </a:xfrm>
        </p:spPr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E6A0C7-4DA8-604F-8400-375F937D4028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20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00940" y="1156247"/>
            <a:ext cx="11007164" cy="5504684"/>
          </a:xfrm>
        </p:spPr>
        <p:txBody>
          <a:bodyPr>
            <a:normAutofit/>
          </a:bodyPr>
          <a:lstStyle/>
          <a:p>
            <a:r>
              <a:rPr lang="en-US" sz="3400" dirty="0" smtClean="0"/>
              <a:t>We </a:t>
            </a:r>
            <a:r>
              <a:rPr lang="en-US" sz="3400" b="1" dirty="0" smtClean="0"/>
              <a:t>promote health and safety</a:t>
            </a:r>
          </a:p>
          <a:p>
            <a:pPr lvl="1"/>
            <a:r>
              <a:rPr lang="en-US" sz="2867" dirty="0" smtClean="0"/>
              <a:t>This year’s SCM safety focus is on Safety Non-Negotiables</a:t>
            </a:r>
          </a:p>
          <a:p>
            <a:pPr lvl="1"/>
            <a:r>
              <a:rPr lang="en-US" sz="2867" dirty="0" smtClean="0"/>
              <a:t>Every SCM safety near-miss or lost time event requires a read-across, across the globe within three business days.</a:t>
            </a:r>
          </a:p>
          <a:p>
            <a:r>
              <a:rPr lang="en-US" sz="3400" dirty="0" smtClean="0"/>
              <a:t>We </a:t>
            </a:r>
            <a:r>
              <a:rPr lang="en-US" sz="3400" b="1" dirty="0" smtClean="0"/>
              <a:t>value product integrity</a:t>
            </a:r>
          </a:p>
          <a:p>
            <a:r>
              <a:rPr lang="en-US" sz="3400" dirty="0" smtClean="0"/>
              <a:t>We </a:t>
            </a:r>
            <a:r>
              <a:rPr lang="en-US" sz="3400" b="1" dirty="0" smtClean="0"/>
              <a:t>do not tolerate </a:t>
            </a:r>
            <a:r>
              <a:rPr lang="en-US" sz="3400" dirty="0" smtClean="0"/>
              <a:t>possession or use of alcohol, illegal drugs or controlled substances.</a:t>
            </a:r>
          </a:p>
          <a:p>
            <a:pPr lvl="1"/>
            <a:r>
              <a:rPr lang="en-US" sz="2867" dirty="0" smtClean="0"/>
              <a:t>Each plant that has product crossing borders is required to use our trailer seal best practice, which includes serial seal management.</a:t>
            </a:r>
          </a:p>
          <a:p>
            <a:pPr lvl="1"/>
            <a:endParaRPr lang="en-US" sz="2867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 conduct our business with integrity! </a:t>
            </a:r>
            <a:r>
              <a:rPr lang="en-US" dirty="0" smtClean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717866" y="6502791"/>
            <a:ext cx="474133" cy="365125"/>
          </a:xfrm>
        </p:spPr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E6A0C7-4DA8-604F-8400-375F937D4028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0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00940" y="1156247"/>
            <a:ext cx="11007164" cy="5504684"/>
          </a:xfrm>
        </p:spPr>
        <p:txBody>
          <a:bodyPr>
            <a:normAutofit/>
          </a:bodyPr>
          <a:lstStyle/>
          <a:p>
            <a:r>
              <a:rPr lang="en-US" sz="5400" dirty="0" smtClean="0"/>
              <a:t>We do what is right!</a:t>
            </a:r>
          </a:p>
          <a:p>
            <a:endParaRPr lang="en-US" sz="3600" dirty="0" smtClean="0"/>
          </a:p>
          <a:p>
            <a:r>
              <a:rPr lang="en-US" sz="3600" dirty="0" smtClean="0"/>
              <a:t>Maintaining our reputation as an ethical organization requires more than simply doing the minimum that is required by law.  It means </a:t>
            </a:r>
            <a:r>
              <a:rPr lang="en-US" sz="3600" b="1" dirty="0" smtClean="0"/>
              <a:t>doing what we know is right</a:t>
            </a:r>
            <a:r>
              <a:rPr lang="en-US" sz="3600" dirty="0" smtClean="0"/>
              <a:t>, even if those situations are not covered by specific regulations or policies.</a:t>
            </a:r>
          </a:p>
          <a:p>
            <a:pPr lvl="1"/>
            <a:endParaRPr lang="en-US" sz="2867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 conduct our business with integrity! </a:t>
            </a:r>
            <a:r>
              <a:rPr lang="en-US" dirty="0" smtClean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717866" y="6502791"/>
            <a:ext cx="474133" cy="365125"/>
          </a:xfrm>
        </p:spPr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E6A0C7-4DA8-604F-8400-375F937D4028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05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Company Overview</a:t>
            </a:r>
            <a:endParaRPr lang="en-US" dirty="0"/>
          </a:p>
        </p:txBody>
      </p:sp>
      <p:sp>
        <p:nvSpPr>
          <p:cNvPr id="12" name="Rectangle 11" descr="Picture says:&#10;DESIGN, ENGINEER, MANUFACTURE"/>
          <p:cNvSpPr/>
          <p:nvPr/>
        </p:nvSpPr>
        <p:spPr>
          <a:xfrm>
            <a:off x="-1" y="1610751"/>
            <a:ext cx="12208692" cy="781539"/>
          </a:xfrm>
          <a:prstGeom prst="rect">
            <a:avLst/>
          </a:prstGeom>
          <a:solidFill>
            <a:srgbClr val="003E62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endParaRPr kumimoji="0" lang="en-US" sz="5333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0" name="Rectangle 9" descr="Picture says:&#10;SMARTER, LIGHTER, ELECTRIC"/>
          <p:cNvSpPr/>
          <p:nvPr/>
        </p:nvSpPr>
        <p:spPr>
          <a:xfrm>
            <a:off x="-1" y="3672316"/>
            <a:ext cx="12208692" cy="781539"/>
          </a:xfrm>
          <a:prstGeom prst="rect">
            <a:avLst/>
          </a:prstGeom>
          <a:solidFill>
            <a:srgbClr val="003E62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endParaRPr kumimoji="0" lang="en-US" sz="5333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11573" y="1054628"/>
            <a:ext cx="11691036" cy="509217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32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2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None/>
              <a:tabLst/>
              <a:defRPr/>
            </a:pP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For over 20 years, vehicle manufacturers around the world have 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entrusted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AAM to:</a:t>
            </a:r>
          </a:p>
          <a:p>
            <a:pPr marL="0" marR="0" lvl="0" indent="0" algn="ctr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DESIGN  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C62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|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E2231A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ENGINEER  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C62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|  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MANUFACTURE 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driveline, metal </a:t>
            </a:r>
            <a:r>
              <a:rPr kumimoji="0" lang="en-US" sz="2933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forming </a:t>
            </a:r>
            <a:r>
              <a:rPr kumimoji="0" lang="en-US" sz="2933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lang="en-US" sz="2933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casting 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systems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for their vehicles. </a:t>
            </a:r>
          </a:p>
          <a:p>
            <a:pPr marL="0" marR="0" lvl="0" indent="0" algn="ctr" defTabSz="609585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None/>
              <a:tabLst/>
              <a:defRPr/>
            </a:pP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Over that time, we’ve delivered 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innovative technologies 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and solutions that are:</a:t>
            </a:r>
          </a:p>
          <a:p>
            <a:pPr marL="0" marR="0" lvl="0" indent="0" algn="ctr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SMARTER  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C62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|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 LIGHTER  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C62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|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 ELECTRIC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and even more 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C62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EFFICIENT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FFC62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689" y="5124105"/>
            <a:ext cx="12175312" cy="1273880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6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  <a:alpha val="35000"/>
                  </a:prstClr>
                </a:solidFill>
                <a:effectLst/>
                <a:uLnTx/>
                <a:uFillTx/>
                <a:latin typeface="Arial Narrow"/>
                <a:ea typeface="+mn-ea"/>
                <a:cs typeface="Arial" panose="020B0604020202020204" pitchFamily="34" charset="0"/>
              </a:rPr>
              <a:t>DELIVERING POWER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74407" y="5371213"/>
            <a:ext cx="107314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We’re in the business of Delivering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C627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D60A1D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POWER.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E6A0C7-4DA8-604F-8400-375F937D4028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48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Doing Business with AAM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2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574" y="185266"/>
            <a:ext cx="9679093" cy="668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Doing Business with AAM </a:t>
            </a:r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1574" y="1021433"/>
            <a:ext cx="11504681" cy="5387250"/>
            <a:chOff x="-798461" y="791500"/>
            <a:chExt cx="5014861" cy="2821855"/>
          </a:xfrm>
        </p:grpSpPr>
        <p:pic>
          <p:nvPicPr>
            <p:cNvPr id="6" name="Picture 5" descr="Picture of AAM's website headder"/>
            <p:cNvPicPr>
              <a:picLocks noChangeAspect="1"/>
            </p:cNvPicPr>
            <p:nvPr/>
          </p:nvPicPr>
          <p:blipFill rotWithShape="1">
            <a:blip r:embed="rId2"/>
            <a:srcRect r="11309"/>
            <a:stretch/>
          </p:blipFill>
          <p:spPr>
            <a:xfrm>
              <a:off x="-798461" y="791500"/>
              <a:ext cx="4964061" cy="2734024"/>
            </a:xfrm>
            <a:prstGeom prst="rect">
              <a:avLst/>
            </a:prstGeom>
          </p:spPr>
        </p:pic>
        <p:pic>
          <p:nvPicPr>
            <p:cNvPr id="5" name="Picture 4" descr="Picture of AAM's webiste with articles title &quot;AAM ANTI-CORRUTPTION POLICY&quot;, &quot;CODE OF BUSINESS CONDUCT&quot;, and &#10;&quot;SUPPLIER REQUIREMENTS MANUAL&quot;"/>
            <p:cNvPicPr>
              <a:picLocks noChangeAspect="1"/>
            </p:cNvPicPr>
            <p:nvPr/>
          </p:nvPicPr>
          <p:blipFill rotWithShape="1">
            <a:blip r:embed="rId3"/>
            <a:srcRect l="20348" r="17607" b="43011"/>
            <a:stretch/>
          </p:blipFill>
          <p:spPr>
            <a:xfrm>
              <a:off x="548440" y="2006420"/>
              <a:ext cx="3667960" cy="1606935"/>
            </a:xfrm>
            <a:prstGeom prst="rect">
              <a:avLst/>
            </a:prstGeom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E6A0C7-4DA8-604F-8400-375F937D4028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7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AAM Anti-Corruption Policy</a:t>
            </a:r>
            <a:endParaRPr lang="en-US" dirty="0"/>
          </a:p>
        </p:txBody>
      </p:sp>
      <p:pic>
        <p:nvPicPr>
          <p:cNvPr id="5" name="Picture 4" descr="Picture of AAM's anti-corruption polic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81" y="1023803"/>
            <a:ext cx="6826789" cy="5296544"/>
          </a:xfrm>
          <a:prstGeom prst="rect">
            <a:avLst/>
          </a:prstGeom>
        </p:spPr>
      </p:pic>
      <p:pic>
        <p:nvPicPr>
          <p:cNvPr id="4" name="Picture 3" descr="Pictrue of a AAM offical docume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05104">
            <a:off x="7418371" y="1416398"/>
            <a:ext cx="4293351" cy="47552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75105" y="3010224"/>
            <a:ext cx="4579882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Supplier Acknowledgement Required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717866" y="6502791"/>
            <a:ext cx="474133" cy="365125"/>
          </a:xfrm>
        </p:spPr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E6A0C7-4DA8-604F-8400-375F937D4028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55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Supplier Requirements Manual</a:t>
            </a:r>
            <a:endParaRPr lang="en-US" dirty="0"/>
          </a:p>
        </p:txBody>
      </p:sp>
      <p:pic>
        <p:nvPicPr>
          <p:cNvPr id="12" name="Picture 5" descr="Picture of AAM's webs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8" y="1044947"/>
            <a:ext cx="5128252" cy="53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 descr="Red box indicates where to find infromation on AAM's website"/>
          <p:cNvSpPr/>
          <p:nvPr/>
        </p:nvSpPr>
        <p:spPr>
          <a:xfrm>
            <a:off x="3928131" y="1266485"/>
            <a:ext cx="566139" cy="276458"/>
          </a:xfrm>
          <a:prstGeom prst="roundRect">
            <a:avLst/>
          </a:prstGeom>
          <a:noFill/>
          <a:ln w="57150" cap="flat" cmpd="sng" algn="ctr">
            <a:solidFill>
              <a:srgbClr val="C00000"/>
            </a:solidFill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ounded Rectangle 14" descr="Red box indicates where to find infromation on AAM's website"/>
          <p:cNvSpPr/>
          <p:nvPr/>
        </p:nvSpPr>
        <p:spPr>
          <a:xfrm>
            <a:off x="159847" y="1911162"/>
            <a:ext cx="1309192" cy="300156"/>
          </a:xfrm>
          <a:prstGeom prst="roundRect">
            <a:avLst/>
          </a:prstGeom>
          <a:noFill/>
          <a:ln w="57150" cap="flat" cmpd="sng" algn="ctr">
            <a:solidFill>
              <a:srgbClr val="C00000"/>
            </a:solidFill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6317" y="5442876"/>
            <a:ext cx="7358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www.aam.com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ounded Rectangle 16" descr="Red box indicates where to find infromation on AAM's website"/>
          <p:cNvSpPr/>
          <p:nvPr/>
        </p:nvSpPr>
        <p:spPr>
          <a:xfrm>
            <a:off x="1580886" y="5390746"/>
            <a:ext cx="2093180" cy="351005"/>
          </a:xfrm>
          <a:prstGeom prst="roundRect">
            <a:avLst/>
          </a:prstGeom>
          <a:noFill/>
          <a:ln w="57150" cap="flat" cmpd="sng" algn="ctr">
            <a:solidFill>
              <a:srgbClr val="C00000"/>
            </a:solidFill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8" name="Picture 2" descr="Pictue of AAM's Supplier Reqirements Manu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0152">
            <a:off x="5040598" y="2575934"/>
            <a:ext cx="2670200" cy="3529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220229" y="1044947"/>
            <a:ext cx="471426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1.4 Code of Business Conduct 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   specifically relates to our suppliers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1.9 Social Responsibility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	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The Environment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	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Conduct and Ethics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Bribery &amp; Corruption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	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	Business Records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	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	Conflict of Interest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	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	Fair Business Practices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	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	Labor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	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	</a:t>
            </a:r>
            <a:r>
              <a:rPr kumimoji="0" lang="en-US" sz="24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Sustainability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	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	Diversity Sourcing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		Conflict Materials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	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	Raising Concerns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717866" y="6502791"/>
            <a:ext cx="474133" cy="365125"/>
          </a:xfrm>
        </p:spPr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E6A0C7-4DA8-604F-8400-375F937D4028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83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Supply Chain Sustainability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E6A0C7-4DA8-604F-8400-375F937D4028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11574" y="1174179"/>
            <a:ext cx="11534987" cy="497437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Suppliers are strongly encouraged to take an active role in AAM’s sustainability mission by completing the following offered by AIAG:</a:t>
            </a:r>
          </a:p>
          <a:p>
            <a:pPr lvl="1"/>
            <a:r>
              <a:rPr lang="en-US" dirty="0" smtClean="0"/>
              <a:t>Supply Chain Sustainability Knowledge Assessment </a:t>
            </a:r>
          </a:p>
          <a:p>
            <a:pPr lvl="1"/>
            <a:r>
              <a:rPr lang="en-US" dirty="0" smtClean="0"/>
              <a:t>Supply Chain e-Learning Course</a:t>
            </a:r>
          </a:p>
          <a:p>
            <a:r>
              <a:rPr lang="en-US" dirty="0" smtClean="0"/>
              <a:t>AAM has participated in the Carbon Disclosure Project since its inception.  </a:t>
            </a:r>
          </a:p>
          <a:p>
            <a:r>
              <a:rPr lang="en-US" dirty="0" smtClean="0"/>
              <a:t>Taking voluntary actions down our tiers to reduce environmental impacts including GHGs are use of toxic material is vital.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01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Carbon Footprint</a:t>
            </a:r>
            <a:endParaRPr lang="en-US" dirty="0"/>
          </a:p>
        </p:txBody>
      </p:sp>
      <p:pic>
        <p:nvPicPr>
          <p:cNvPr id="4" name="Picture 3" descr="Pictrue of a graph showing &quot;Transportation Carbon Dioxide Emission Report&quot;&#10;&quot;American Axle &amp; Manufacturing Holdings, Inc.:&quot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559" y="996395"/>
            <a:ext cx="11150307" cy="54703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717866" y="6502791"/>
            <a:ext cx="474133" cy="365125"/>
          </a:xfrm>
        </p:spPr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E6A0C7-4DA8-604F-8400-375F937D4028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95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Third Party Intelligence</a:t>
            </a:r>
            <a:endParaRPr lang="en-US" dirty="0"/>
          </a:p>
        </p:txBody>
      </p:sp>
      <p:pic>
        <p:nvPicPr>
          <p:cNvPr id="9" name="Picture 8" descr="Picture of a map of the word with data from a third part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58" y="1067893"/>
            <a:ext cx="5649207" cy="4939617"/>
          </a:xfrm>
          <a:prstGeom prst="rect">
            <a:avLst/>
          </a:prstGeom>
        </p:spPr>
      </p:pic>
      <p:pic>
        <p:nvPicPr>
          <p:cNvPr id="8" name="Content Placeholder 7" descr="Picture of graphs and data aquired by a thir party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90614" y="1067893"/>
            <a:ext cx="5975249" cy="493961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E6A0C7-4DA8-604F-8400-375F937D4028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08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SCM Ethics Matter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24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Responsible and Ethical Supply Chain</a:t>
            </a:r>
            <a:endParaRPr lang="en-US" dirty="0"/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219635" y="1126949"/>
            <a:ext cx="11642165" cy="5559378"/>
          </a:xfrm>
        </p:spPr>
        <p:txBody>
          <a:bodyPr>
            <a:normAutofit/>
          </a:bodyPr>
          <a:lstStyle/>
          <a:p>
            <a:r>
              <a:rPr lang="en-US" sz="3400" dirty="0" smtClean="0"/>
              <a:t>We are AAM</a:t>
            </a:r>
          </a:p>
          <a:p>
            <a:pPr lvl="1"/>
            <a:r>
              <a:rPr lang="en-US" dirty="0"/>
              <a:t>W</a:t>
            </a:r>
            <a:r>
              <a:rPr lang="en-US" dirty="0" smtClean="0"/>
              <a:t>e treat the ethical supply chain seriously.</a:t>
            </a:r>
          </a:p>
          <a:p>
            <a:pPr lvl="1"/>
            <a:r>
              <a:rPr lang="en-US" dirty="0" smtClean="0"/>
              <a:t>We take proactive steps to avoid reputation damage.</a:t>
            </a:r>
          </a:p>
          <a:p>
            <a:pPr lvl="1"/>
            <a:r>
              <a:rPr lang="en-US" dirty="0" smtClean="0"/>
              <a:t>We encourage our SCM teams to be transparent.</a:t>
            </a:r>
          </a:p>
          <a:p>
            <a:pPr lvl="1"/>
            <a:r>
              <a:rPr lang="en-US" dirty="0" smtClean="0"/>
              <a:t>We make problems visible.</a:t>
            </a:r>
          </a:p>
          <a:p>
            <a:pPr lvl="1"/>
            <a:r>
              <a:rPr lang="en-US" dirty="0" smtClean="0"/>
              <a:t>We take responsibility for the environment.</a:t>
            </a:r>
          </a:p>
          <a:p>
            <a:pPr lvl="1"/>
            <a:endParaRPr lang="en-US" sz="2867" dirty="0"/>
          </a:p>
          <a:p>
            <a:r>
              <a:rPr lang="en-US" sz="3400" dirty="0" smtClean="0"/>
              <a:t>We owe it to our associates to leave work every day the same way they walked in door each day!</a:t>
            </a:r>
          </a:p>
          <a:p>
            <a:endParaRPr lang="en-US" sz="3400" dirty="0"/>
          </a:p>
          <a:p>
            <a:pPr marL="0" indent="0">
              <a:buNone/>
            </a:pPr>
            <a:endParaRPr lang="en-US" sz="2867" dirty="0" smtClean="0"/>
          </a:p>
        </p:txBody>
      </p:sp>
      <p:pic>
        <p:nvPicPr>
          <p:cNvPr id="6" name="Picture 5" descr="picture of AAM Delivering Power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657" y="3989127"/>
            <a:ext cx="3759143" cy="102308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717866" y="6502791"/>
            <a:ext cx="474133" cy="365125"/>
          </a:xfrm>
        </p:spPr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E6A0C7-4DA8-604F-8400-375F937D4028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25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 for your time … Q&amp;A!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07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/>
              <a:t>History Timeline</a:t>
            </a:r>
            <a:endParaRPr lang="en-US" sz="4800" dirty="0"/>
          </a:p>
        </p:txBody>
      </p:sp>
      <p:sp>
        <p:nvSpPr>
          <p:cNvPr id="80" name="TextBox 79"/>
          <p:cNvSpPr txBox="1"/>
          <p:nvPr/>
        </p:nvSpPr>
        <p:spPr>
          <a:xfrm>
            <a:off x="0" y="1244923"/>
            <a:ext cx="12168225" cy="584775"/>
          </a:xfrm>
          <a:prstGeom prst="rect">
            <a:avLst/>
          </a:prstGeom>
          <a:noFill/>
          <a:ln w="12700" cmpd="sng"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ＭＳ Ｐゴシック" charset="0"/>
                <a:cs typeface="ＭＳ Ｐゴシック" charset="0"/>
              </a:rPr>
              <a:t>For over 20 years, AAM has been Delivering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1B2E"/>
                </a:solidFill>
                <a:effectLst/>
                <a:uLnTx/>
                <a:uFillTx/>
                <a:latin typeface="Arial Narrow"/>
                <a:ea typeface="ＭＳ Ｐゴシック" charset="0"/>
                <a:cs typeface="ＭＳ Ｐゴシック" charset="0"/>
              </a:rPr>
              <a:t>POWER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7" name="Group 6" descr="Time line showing the formation of AAM, then operation improvements, capacity expansion, Restructure Resize Recover, profitable global frowth and diversification, Strategic actions."/>
          <p:cNvGrpSpPr/>
          <p:nvPr/>
        </p:nvGrpSpPr>
        <p:grpSpPr>
          <a:xfrm>
            <a:off x="-3139" y="2156358"/>
            <a:ext cx="11647782" cy="1162142"/>
            <a:chOff x="-3139" y="2134586"/>
            <a:chExt cx="11647782" cy="1162142"/>
          </a:xfrm>
        </p:grpSpPr>
        <p:pic>
          <p:nvPicPr>
            <p:cNvPr id="61" name="Picture 6" descr="Image result for global growth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4342" y="2164311"/>
              <a:ext cx="1896600" cy="1102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64" descr="Picture of the formation of AAM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12" t="2602" r="23372"/>
            <a:stretch/>
          </p:blipFill>
          <p:spPr>
            <a:xfrm>
              <a:off x="-3139" y="2141105"/>
              <a:ext cx="1898091" cy="1149104"/>
            </a:xfrm>
            <a:prstGeom prst="rect">
              <a:avLst/>
            </a:prstGeom>
          </p:spPr>
        </p:pic>
        <p:pic>
          <p:nvPicPr>
            <p:cNvPr id="64" name="Picture 63" descr="Picture of Operational improvements at AAM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9" t="2300" r="945" b="26283"/>
            <a:stretch/>
          </p:blipFill>
          <p:spPr>
            <a:xfrm>
              <a:off x="1862667" y="2148639"/>
              <a:ext cx="1871973" cy="1134036"/>
            </a:xfrm>
            <a:prstGeom prst="rect">
              <a:avLst/>
            </a:prstGeom>
          </p:spPr>
        </p:pic>
        <p:pic>
          <p:nvPicPr>
            <p:cNvPr id="62" name="Picture 4" descr="Image result for global growth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3040" y="2134586"/>
              <a:ext cx="1862791" cy="1162142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2" descr="Image result for Metaldyne performance group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53608" y="2532777"/>
              <a:ext cx="1324821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87" descr="picture of AAM headquarters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" t="2452" r="1387" b="25482"/>
            <a:stretch/>
          </p:blipFill>
          <p:spPr>
            <a:xfrm>
              <a:off x="5586351" y="2141502"/>
              <a:ext cx="1858455" cy="1148311"/>
            </a:xfrm>
            <a:prstGeom prst="rect">
              <a:avLst/>
            </a:prstGeom>
          </p:spPr>
        </p:pic>
        <p:pic>
          <p:nvPicPr>
            <p:cNvPr id="5" name="Picture 4" descr="Fortune 500 logo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711647" y="2258457"/>
              <a:ext cx="932996" cy="914400"/>
            </a:xfrm>
            <a:prstGeom prst="rect">
              <a:avLst/>
            </a:prstGeom>
          </p:spPr>
        </p:pic>
      </p:grpSp>
      <p:sp>
        <p:nvSpPr>
          <p:cNvPr id="74" name="TextBox 73"/>
          <p:cNvSpPr txBox="1"/>
          <p:nvPr/>
        </p:nvSpPr>
        <p:spPr>
          <a:xfrm>
            <a:off x="99147" y="4169429"/>
            <a:ext cx="1825976" cy="662272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3E62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March 1, 1994</a:t>
            </a:r>
          </a:p>
        </p:txBody>
      </p:sp>
      <p:sp>
        <p:nvSpPr>
          <p:cNvPr id="53" name="Title 3"/>
          <p:cNvSpPr txBox="1">
            <a:spLocks/>
          </p:cNvSpPr>
          <p:nvPr/>
        </p:nvSpPr>
        <p:spPr>
          <a:xfrm>
            <a:off x="-6420" y="4770741"/>
            <a:ext cx="2218789" cy="1463817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bg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j-ea"/>
              </a:rPr>
              <a:t>Acquired 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j-ea"/>
              </a:rPr>
              <a:t>GM’s Final Drive and Forge Business Unit leading to the formation of AAM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830024" y="4169429"/>
            <a:ext cx="1899645" cy="662272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rm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67" b="1" i="0" u="none" strike="noStrike" kern="1200" cap="none" spc="0" normalizeH="0" baseline="0" noProof="0" dirty="0">
                <a:ln>
                  <a:noFill/>
                </a:ln>
                <a:solidFill>
                  <a:srgbClr val="FCBA25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1994-1998</a:t>
            </a:r>
          </a:p>
        </p:txBody>
      </p:sp>
      <p:sp>
        <p:nvSpPr>
          <p:cNvPr id="54" name="Title 3"/>
          <p:cNvSpPr txBox="1">
            <a:spLocks/>
          </p:cNvSpPr>
          <p:nvPr/>
        </p:nvSpPr>
        <p:spPr>
          <a:xfrm>
            <a:off x="1925123" y="4764838"/>
            <a:ext cx="2099664" cy="1463817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bg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j-ea"/>
              </a:rPr>
              <a:t>Operational improvements and establishment of AAM </a:t>
            </a:r>
            <a:r>
              <a:rPr kumimoji="0" lang="en-US" sz="1867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j-ea"/>
              </a:rPr>
              <a:t>culture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j-ea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729669" y="4169430"/>
            <a:ext cx="1856617" cy="662271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rm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67" b="1" i="0" u="none" strike="noStrike" kern="1200" cap="none" spc="0" normalizeH="0" baseline="0" noProof="0" dirty="0">
                <a:ln>
                  <a:noFill/>
                </a:ln>
                <a:solidFill>
                  <a:srgbClr val="ED1B2E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1999-2005</a:t>
            </a:r>
          </a:p>
        </p:txBody>
      </p:sp>
      <p:sp>
        <p:nvSpPr>
          <p:cNvPr id="55" name="Title 3"/>
          <p:cNvSpPr txBox="1">
            <a:spLocks/>
          </p:cNvSpPr>
          <p:nvPr/>
        </p:nvSpPr>
        <p:spPr>
          <a:xfrm>
            <a:off x="3656000" y="4785568"/>
            <a:ext cx="2349636" cy="1463817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bg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j-ea"/>
              </a:rPr>
              <a:t>Capacity expansion and selective globalization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602750" y="4169430"/>
            <a:ext cx="1860257" cy="615301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rm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67" b="1" i="0" u="none" strike="noStrike" kern="1200" cap="none" spc="0" normalizeH="0" baseline="0" noProof="0" dirty="0">
                <a:ln>
                  <a:noFill/>
                </a:ln>
                <a:solidFill>
                  <a:srgbClr val="003E62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2006-2010</a:t>
            </a:r>
          </a:p>
        </p:txBody>
      </p:sp>
      <p:sp>
        <p:nvSpPr>
          <p:cNvPr id="56" name="Title 3"/>
          <p:cNvSpPr txBox="1">
            <a:spLocks/>
          </p:cNvSpPr>
          <p:nvPr/>
        </p:nvSpPr>
        <p:spPr>
          <a:xfrm>
            <a:off x="5659955" y="4785567"/>
            <a:ext cx="1980115" cy="1463817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bg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j-ea"/>
              </a:rPr>
              <a:t>Restructure, Resize, Recover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7479472" y="4169430"/>
            <a:ext cx="1856617" cy="626735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rm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67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627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2011-2016</a:t>
            </a:r>
            <a:endParaRPr kumimoji="0" lang="en-US" sz="2267" b="1" i="0" u="none" strike="noStrike" kern="1200" cap="none" spc="0" normalizeH="0" baseline="0" noProof="0" dirty="0">
              <a:ln>
                <a:noFill/>
              </a:ln>
              <a:solidFill>
                <a:srgbClr val="FFC627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58" name="Title 3"/>
          <p:cNvSpPr txBox="1">
            <a:spLocks/>
          </p:cNvSpPr>
          <p:nvPr/>
        </p:nvSpPr>
        <p:spPr>
          <a:xfrm>
            <a:off x="7494206" y="4753554"/>
            <a:ext cx="1948764" cy="1463817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bg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j-ea"/>
              </a:rPr>
              <a:t>Profitable global growth and </a:t>
            </a:r>
            <a:r>
              <a:rPr kumimoji="0" lang="en-US" sz="1867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j-ea"/>
              </a:rPr>
              <a:t>diversification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j-ea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9337885" y="4169430"/>
            <a:ext cx="1873081" cy="626735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rm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67" b="1" i="0" u="none" strike="noStrike" kern="1200" cap="none" spc="0" normalizeH="0" baseline="0" noProof="0" dirty="0">
                <a:ln>
                  <a:noFill/>
                </a:ln>
                <a:solidFill>
                  <a:srgbClr val="ED1B2E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2017-Present</a:t>
            </a:r>
          </a:p>
        </p:txBody>
      </p:sp>
      <p:sp>
        <p:nvSpPr>
          <p:cNvPr id="60" name="Title 3"/>
          <p:cNvSpPr txBox="1">
            <a:spLocks/>
          </p:cNvSpPr>
          <p:nvPr/>
        </p:nvSpPr>
        <p:spPr>
          <a:xfrm>
            <a:off x="9394393" y="4753553"/>
            <a:ext cx="1948764" cy="1463817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bg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j-ea"/>
              </a:rPr>
              <a:t>Strategic actions enhance scale, product portfolio, and financial profile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j-ea"/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 flipH="1" flipV="1">
            <a:off x="0" y="2149187"/>
            <a:ext cx="11704320" cy="36661"/>
          </a:xfrm>
          <a:prstGeom prst="line">
            <a:avLst/>
          </a:prstGeom>
          <a:noFill/>
          <a:ln w="38100" cap="flat" cmpd="sng" algn="ctr">
            <a:solidFill>
              <a:schemeClr val="accent3"/>
            </a:solidFill>
            <a:prstDash val="solid"/>
          </a:ln>
          <a:effectLst/>
        </p:spPr>
      </p:cxnSp>
      <p:cxnSp>
        <p:nvCxnSpPr>
          <p:cNvPr id="73" name="Straight Connector 72"/>
          <p:cNvCxnSpPr/>
          <p:nvPr/>
        </p:nvCxnSpPr>
        <p:spPr>
          <a:xfrm flipH="1">
            <a:off x="0" y="3273375"/>
            <a:ext cx="11724832" cy="0"/>
          </a:xfrm>
          <a:prstGeom prst="line">
            <a:avLst/>
          </a:prstGeom>
          <a:noFill/>
          <a:ln w="38100" cap="flat" cmpd="sng" algn="ctr">
            <a:solidFill>
              <a:schemeClr val="accent3"/>
            </a:solidFill>
            <a:prstDash val="solid"/>
          </a:ln>
          <a:effectLst/>
        </p:spPr>
      </p:cxnSp>
      <p:grpSp>
        <p:nvGrpSpPr>
          <p:cNvPr id="11" name="Group 10" descr="time line"/>
          <p:cNvGrpSpPr/>
          <p:nvPr/>
        </p:nvGrpSpPr>
        <p:grpSpPr>
          <a:xfrm>
            <a:off x="-2578" y="3045115"/>
            <a:ext cx="12170803" cy="1062779"/>
            <a:chOff x="-1933" y="2331249"/>
            <a:chExt cx="9128102" cy="797084"/>
          </a:xfrm>
        </p:grpSpPr>
        <p:sp>
          <p:nvSpPr>
            <p:cNvPr id="44" name="Right Arrow 43"/>
            <p:cNvSpPr/>
            <p:nvPr/>
          </p:nvSpPr>
          <p:spPr>
            <a:xfrm>
              <a:off x="8397259" y="2331249"/>
              <a:ext cx="728910" cy="697946"/>
            </a:xfrm>
            <a:prstGeom prst="rightArrow">
              <a:avLst>
                <a:gd name="adj1" fmla="val 45914"/>
                <a:gd name="adj2" fmla="val 48929"/>
              </a:avLst>
            </a:prstGeom>
            <a:solidFill>
              <a:schemeClr val="accent3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-1933" y="2517625"/>
              <a:ext cx="1404811" cy="610708"/>
              <a:chOff x="-15157" y="2477257"/>
              <a:chExt cx="1404811" cy="610708"/>
            </a:xfrm>
          </p:grpSpPr>
          <p:sp>
            <p:nvSpPr>
              <p:cNvPr id="59" name="Rectangle 58"/>
              <p:cNvSpPr/>
              <p:nvPr/>
            </p:nvSpPr>
            <p:spPr>
              <a:xfrm>
                <a:off x="-15157" y="2477257"/>
                <a:ext cx="1404811" cy="325819"/>
              </a:xfrm>
              <a:prstGeom prst="rect">
                <a:avLst/>
              </a:prstGeom>
              <a:solidFill>
                <a:srgbClr val="003E62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D60A1D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99379" y="2552219"/>
                <a:ext cx="171055" cy="171055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  <p:cxnSp>
            <p:nvCxnSpPr>
              <p:cNvPr id="51" name="Straight Connector 50"/>
              <p:cNvCxnSpPr>
                <a:stCxn id="59" idx="2"/>
              </p:cNvCxnSpPr>
              <p:nvPr/>
            </p:nvCxnSpPr>
            <p:spPr>
              <a:xfrm flipH="1">
                <a:off x="687248" y="2803076"/>
                <a:ext cx="1" cy="284889"/>
              </a:xfrm>
              <a:prstGeom prst="line">
                <a:avLst/>
              </a:prstGeom>
              <a:noFill/>
              <a:ln w="57150" cap="flat" cmpd="sng" algn="ctr">
                <a:solidFill>
                  <a:srgbClr val="003E62"/>
                </a:solidFill>
                <a:prstDash val="solid"/>
              </a:ln>
              <a:effectLst/>
            </p:spPr>
          </p:cxnSp>
        </p:grpSp>
        <p:grpSp>
          <p:nvGrpSpPr>
            <p:cNvPr id="93" name="Group 92"/>
            <p:cNvGrpSpPr/>
            <p:nvPr/>
          </p:nvGrpSpPr>
          <p:grpSpPr>
            <a:xfrm>
              <a:off x="1396170" y="2517625"/>
              <a:ext cx="1404811" cy="610708"/>
              <a:chOff x="-15157" y="2477257"/>
              <a:chExt cx="1404811" cy="610708"/>
            </a:xfrm>
          </p:grpSpPr>
          <p:sp>
            <p:nvSpPr>
              <p:cNvPr id="94" name="Rectangle 93"/>
              <p:cNvSpPr/>
              <p:nvPr/>
            </p:nvSpPr>
            <p:spPr>
              <a:xfrm>
                <a:off x="-15157" y="2477257"/>
                <a:ext cx="1404811" cy="325819"/>
              </a:xfrm>
              <a:prstGeom prst="rect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D60A1D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599379" y="2552219"/>
                <a:ext cx="171055" cy="171055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  <p:cxnSp>
            <p:nvCxnSpPr>
              <p:cNvPr id="96" name="Straight Connector 95"/>
              <p:cNvCxnSpPr>
                <a:stCxn id="94" idx="2"/>
              </p:cNvCxnSpPr>
              <p:nvPr/>
            </p:nvCxnSpPr>
            <p:spPr>
              <a:xfrm flipH="1">
                <a:off x="687248" y="2803076"/>
                <a:ext cx="1" cy="284889"/>
              </a:xfrm>
              <a:prstGeom prst="line">
                <a:avLst/>
              </a:prstGeom>
              <a:noFill/>
              <a:ln w="57150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</p:grpSp>
        <p:grpSp>
          <p:nvGrpSpPr>
            <p:cNvPr id="97" name="Group 96"/>
            <p:cNvGrpSpPr/>
            <p:nvPr/>
          </p:nvGrpSpPr>
          <p:grpSpPr>
            <a:xfrm>
              <a:off x="2797252" y="2517625"/>
              <a:ext cx="1404811" cy="610708"/>
              <a:chOff x="-15157" y="2477257"/>
              <a:chExt cx="1404811" cy="610708"/>
            </a:xfrm>
          </p:grpSpPr>
          <p:sp>
            <p:nvSpPr>
              <p:cNvPr id="98" name="Rectangle 97"/>
              <p:cNvSpPr/>
              <p:nvPr/>
            </p:nvSpPr>
            <p:spPr>
              <a:xfrm>
                <a:off x="-15157" y="2477257"/>
                <a:ext cx="1404811" cy="325819"/>
              </a:xfrm>
              <a:prstGeom prst="rect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D60A1D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99379" y="2552219"/>
                <a:ext cx="171055" cy="171055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  <p:cxnSp>
            <p:nvCxnSpPr>
              <p:cNvPr id="100" name="Straight Connector 99"/>
              <p:cNvCxnSpPr>
                <a:stCxn id="98" idx="2"/>
              </p:cNvCxnSpPr>
              <p:nvPr/>
            </p:nvCxnSpPr>
            <p:spPr>
              <a:xfrm flipH="1">
                <a:off x="687248" y="2803076"/>
                <a:ext cx="1" cy="284889"/>
              </a:xfrm>
              <a:prstGeom prst="line">
                <a:avLst/>
              </a:prstGeom>
              <a:noFill/>
              <a:ln w="57150" cap="flat" cmpd="sng" algn="ctr">
                <a:solidFill>
                  <a:schemeClr val="bg2"/>
                </a:solidFill>
                <a:prstDash val="solid"/>
              </a:ln>
              <a:effectLst/>
            </p:spPr>
          </p:cxnSp>
        </p:grpSp>
        <p:grpSp>
          <p:nvGrpSpPr>
            <p:cNvPr id="101" name="Group 100"/>
            <p:cNvGrpSpPr/>
            <p:nvPr/>
          </p:nvGrpSpPr>
          <p:grpSpPr>
            <a:xfrm>
              <a:off x="4192444" y="2517625"/>
              <a:ext cx="1404811" cy="610708"/>
              <a:chOff x="-15157" y="2477257"/>
              <a:chExt cx="1404811" cy="610708"/>
            </a:xfrm>
          </p:grpSpPr>
          <p:sp>
            <p:nvSpPr>
              <p:cNvPr id="102" name="Rectangle 101"/>
              <p:cNvSpPr/>
              <p:nvPr/>
            </p:nvSpPr>
            <p:spPr>
              <a:xfrm>
                <a:off x="-15157" y="2477257"/>
                <a:ext cx="1404811" cy="325819"/>
              </a:xfrm>
              <a:prstGeom prst="rect">
                <a:avLst/>
              </a:prstGeom>
              <a:solidFill>
                <a:srgbClr val="003E62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D60A1D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599379" y="2552219"/>
                <a:ext cx="171055" cy="171055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  <p:cxnSp>
            <p:nvCxnSpPr>
              <p:cNvPr id="104" name="Straight Connector 103"/>
              <p:cNvCxnSpPr>
                <a:stCxn id="102" idx="2"/>
              </p:cNvCxnSpPr>
              <p:nvPr/>
            </p:nvCxnSpPr>
            <p:spPr>
              <a:xfrm flipH="1">
                <a:off x="687248" y="2803076"/>
                <a:ext cx="1" cy="284889"/>
              </a:xfrm>
              <a:prstGeom prst="line">
                <a:avLst/>
              </a:prstGeom>
              <a:noFill/>
              <a:ln w="57150" cap="flat" cmpd="sng" algn="ctr">
                <a:solidFill>
                  <a:srgbClr val="003E62"/>
                </a:solidFill>
                <a:prstDash val="solid"/>
              </a:ln>
              <a:effectLst/>
            </p:spPr>
          </p:cxnSp>
        </p:grpSp>
        <p:grpSp>
          <p:nvGrpSpPr>
            <p:cNvPr id="105" name="Group 104"/>
            <p:cNvGrpSpPr/>
            <p:nvPr/>
          </p:nvGrpSpPr>
          <p:grpSpPr>
            <a:xfrm>
              <a:off x="5597255" y="2517625"/>
              <a:ext cx="1404811" cy="610708"/>
              <a:chOff x="-15157" y="2477257"/>
              <a:chExt cx="1404811" cy="610708"/>
            </a:xfrm>
          </p:grpSpPr>
          <p:sp>
            <p:nvSpPr>
              <p:cNvPr id="106" name="Rectangle 105"/>
              <p:cNvSpPr/>
              <p:nvPr/>
            </p:nvSpPr>
            <p:spPr>
              <a:xfrm>
                <a:off x="-15157" y="2477257"/>
                <a:ext cx="1404811" cy="325819"/>
              </a:xfrm>
              <a:prstGeom prst="rect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D60A1D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599379" y="2552219"/>
                <a:ext cx="171055" cy="171055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  <p:cxnSp>
            <p:nvCxnSpPr>
              <p:cNvPr id="108" name="Straight Connector 107"/>
              <p:cNvCxnSpPr>
                <a:stCxn id="106" idx="2"/>
              </p:cNvCxnSpPr>
              <p:nvPr/>
            </p:nvCxnSpPr>
            <p:spPr>
              <a:xfrm flipH="1">
                <a:off x="687248" y="2803076"/>
                <a:ext cx="1" cy="284889"/>
              </a:xfrm>
              <a:prstGeom prst="line">
                <a:avLst/>
              </a:prstGeom>
              <a:noFill/>
              <a:ln w="57150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</p:grpSp>
        <p:grpSp>
          <p:nvGrpSpPr>
            <p:cNvPr id="109" name="Group 108"/>
            <p:cNvGrpSpPr/>
            <p:nvPr/>
          </p:nvGrpSpPr>
          <p:grpSpPr>
            <a:xfrm>
              <a:off x="7003414" y="2517625"/>
              <a:ext cx="1404811" cy="610708"/>
              <a:chOff x="-15157" y="2477257"/>
              <a:chExt cx="1404811" cy="610708"/>
            </a:xfrm>
          </p:grpSpPr>
          <p:sp>
            <p:nvSpPr>
              <p:cNvPr id="110" name="Rectangle 109"/>
              <p:cNvSpPr/>
              <p:nvPr/>
            </p:nvSpPr>
            <p:spPr>
              <a:xfrm>
                <a:off x="-15157" y="2477257"/>
                <a:ext cx="1404811" cy="325819"/>
              </a:xfrm>
              <a:prstGeom prst="rect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D60A1D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599379" y="2552219"/>
                <a:ext cx="171055" cy="171055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  <p:cxnSp>
            <p:nvCxnSpPr>
              <p:cNvPr id="112" name="Straight Connector 111"/>
              <p:cNvCxnSpPr>
                <a:stCxn id="110" idx="2"/>
              </p:cNvCxnSpPr>
              <p:nvPr/>
            </p:nvCxnSpPr>
            <p:spPr>
              <a:xfrm flipH="1">
                <a:off x="687248" y="2803076"/>
                <a:ext cx="1" cy="284889"/>
              </a:xfrm>
              <a:prstGeom prst="line">
                <a:avLst/>
              </a:prstGeom>
              <a:noFill/>
              <a:ln w="57150" cap="flat" cmpd="sng" algn="ctr">
                <a:solidFill>
                  <a:schemeClr val="bg2"/>
                </a:solidFill>
                <a:prstDash val="solid"/>
              </a:ln>
              <a:effectLst/>
            </p:spPr>
          </p:cxnSp>
        </p:grpSp>
      </p:grp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E6A0C7-4DA8-604F-8400-375F937D4028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 flipH="1" flipV="1">
            <a:off x="11704320" y="2178372"/>
            <a:ext cx="1" cy="1097280"/>
          </a:xfrm>
          <a:prstGeom prst="line">
            <a:avLst/>
          </a:prstGeom>
          <a:noFill/>
          <a:ln w="38100" cap="flat" cmpd="sng" algn="ctr">
            <a:solidFill>
              <a:schemeClr val="accent3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9351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183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About AAM</a:t>
            </a:r>
            <a:endParaRPr lang="en-US" dirty="0"/>
          </a:p>
        </p:txBody>
      </p:sp>
      <p:pic>
        <p:nvPicPr>
          <p:cNvPr id="6" name="Picture 5" descr="Picture of a map of the world, with red dots on it indicating AAM's facilities around the world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344" y="1170760"/>
            <a:ext cx="7669313" cy="4389120"/>
          </a:xfrm>
          <a:prstGeom prst="rect">
            <a:avLst/>
          </a:prstGeom>
        </p:spPr>
      </p:pic>
      <p:pic>
        <p:nvPicPr>
          <p:cNvPr id="14" name="Picture 13" descr="Picture of one of AAM's facilitie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643" t="32843" r="27273" b="5993"/>
          <a:stretch/>
        </p:blipFill>
        <p:spPr>
          <a:xfrm>
            <a:off x="181675" y="1151467"/>
            <a:ext cx="2343176" cy="155499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81676" y="2825665"/>
            <a:ext cx="2343177" cy="107931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609585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62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≈$7.25B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FFC627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2018 ESTIMATED SALES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627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1674" y="4024181"/>
            <a:ext cx="2343177" cy="101324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Over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609585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FFC627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609585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C62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700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CUSTOMERS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627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1674" y="5169238"/>
            <a:ext cx="2343177" cy="113238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Over</a:t>
            </a:r>
          </a:p>
          <a:p>
            <a:pPr marL="0" marR="0" lvl="0" indent="0" algn="ctr" defTabSz="609585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FFC627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609585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C62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25,000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ASSOCIATES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C627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Picture of one of AAM's facilitie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59" t="19087" r="15466" b="7343"/>
          <a:stretch/>
        </p:blipFill>
        <p:spPr>
          <a:xfrm>
            <a:off x="2743200" y="5159419"/>
            <a:ext cx="2217016" cy="113131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053201" y="5169238"/>
            <a:ext cx="2199543" cy="1129495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endParaRPr kumimoji="0" lang="en-US" sz="6400" b="1" i="0" u="none" strike="noStrike" kern="0" cap="none" spc="0" normalizeH="0" baseline="0" noProof="0" dirty="0">
              <a:ln>
                <a:noFill/>
              </a:ln>
              <a:solidFill>
                <a:srgbClr val="FFC627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C627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17</a:t>
            </a:r>
            <a:endParaRPr kumimoji="0" lang="en-US" sz="5333" b="1" i="0" u="none" strike="noStrike" kern="0" cap="none" spc="0" normalizeH="0" baseline="0" noProof="0" dirty="0">
              <a:ln>
                <a:noFill/>
              </a:ln>
              <a:solidFill>
                <a:srgbClr val="FFC627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COUNTRIES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08410" y="5161023"/>
            <a:ext cx="2172471" cy="112971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467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Over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609585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FFC627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609585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62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85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FFC627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LOCATIONS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627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Picture of one of AAM's facilities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71" t="5452" r="7294" b="33938"/>
          <a:stretch/>
        </p:blipFill>
        <p:spPr>
          <a:xfrm>
            <a:off x="9736547" y="5161023"/>
            <a:ext cx="2287781" cy="11297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736605" y="3904975"/>
            <a:ext cx="2292803" cy="1141871"/>
          </a:xfrm>
          <a:prstGeom prst="rect">
            <a:avLst/>
          </a:prstGeom>
          <a:solidFill>
            <a:srgbClr val="003E62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endParaRPr kumimoji="0" lang="en-US" sz="6400" b="1" i="0" u="none" strike="noStrike" kern="0" cap="none" spc="0" normalizeH="0" baseline="0" noProof="0" dirty="0">
              <a:ln>
                <a:noFill/>
              </a:ln>
              <a:solidFill>
                <a:srgbClr val="FFC627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 smtClean="0">
                <a:ln>
                  <a:noFill/>
                </a:ln>
                <a:solidFill>
                  <a:srgbClr val="FFC627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16</a:t>
            </a:r>
            <a:r>
              <a:rPr kumimoji="0" lang="en-US" sz="6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  <a:endParaRPr kumimoji="0" lang="en-US" sz="6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ENGINEERING CENTERS</a:t>
            </a:r>
          </a:p>
        </p:txBody>
      </p:sp>
      <p:pic>
        <p:nvPicPr>
          <p:cNvPr id="12" name="Picture 4" descr="Picture of one of AAM's facilities"/>
          <p:cNvPicPr>
            <a:picLocks noChangeAspect="1" noChangeArrowheads="1"/>
          </p:cNvPicPr>
          <p:nvPr/>
        </p:nvPicPr>
        <p:blipFill rotWithShape="1">
          <a:blip r:embed="rId6" cstate="email">
            <a:duotone>
              <a:prstClr val="black"/>
              <a:sysClr val="window" lastClr="FFFFFF">
                <a:tint val="45000"/>
                <a:satMod val="400000"/>
              </a:sys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68" t="6975" b="5717"/>
          <a:stretch/>
        </p:blipFill>
        <p:spPr bwMode="auto">
          <a:xfrm>
            <a:off x="9699130" y="2334485"/>
            <a:ext cx="2308633" cy="1426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9736606" y="1073623"/>
            <a:ext cx="2308633" cy="1179548"/>
          </a:xfrm>
          <a:prstGeom prst="rect">
            <a:avLst/>
          </a:prstGeom>
          <a:solidFill>
            <a:srgbClr val="003E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Over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609585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FFC627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609585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62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70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FFC627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609585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MANUFACTURING FACILITIES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627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E6A0C7-4DA8-604F-8400-375F937D4028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62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Serving the World’s Leading Brands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" y="931905"/>
            <a:ext cx="12192000" cy="1273880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33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  <a:alpha val="3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CUSTOMERS WORLDWIDE</a:t>
            </a:r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0" y="1272319"/>
            <a:ext cx="12192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4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charset="0"/>
              </a:rPr>
              <a:t>MORE THAN </a:t>
            </a:r>
            <a:r>
              <a:rPr kumimoji="0" lang="en-US" sz="3733" b="1" i="0" u="none" strike="noStrike" kern="1200" cap="none" spc="4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charset="0"/>
              </a:rPr>
              <a:t>700 CUSTOMERS WORLDWIDE</a:t>
            </a:r>
            <a:endParaRPr kumimoji="0" lang="en-US" sz="2667" b="1" i="0" u="none" strike="noStrike" kern="1200" cap="none" spc="4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ＭＳ Ｐゴシック" charset="0"/>
              <a:cs typeface="Calibri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150627" y="1998031"/>
            <a:ext cx="9816963" cy="0"/>
          </a:xfrm>
          <a:prstGeom prst="line">
            <a:avLst/>
          </a:prstGeom>
          <a:ln w="2857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104181" y="2280023"/>
            <a:ext cx="11942027" cy="3979276"/>
            <a:chOff x="93875" y="2794515"/>
            <a:chExt cx="8956520" cy="2984457"/>
          </a:xfrm>
        </p:grpSpPr>
        <p:pic>
          <p:nvPicPr>
            <p:cNvPr id="45" name="Picture 44" descr="DAF logo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8519" y="2794515"/>
              <a:ext cx="1089873" cy="519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2068" descr="audi0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8092" y="2808163"/>
              <a:ext cx="769455" cy="592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162" descr="Caterpillar logo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5163" y="2892480"/>
              <a:ext cx="1207333" cy="3799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48" descr="Ashok Leyland logo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75" y="2835740"/>
              <a:ext cx="1399863" cy="453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59" descr="Daimler logo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0056" y="2865669"/>
              <a:ext cx="1390863" cy="564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1055" descr="opel_logo_mono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784182" y="5009881"/>
              <a:ext cx="602140" cy="726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2074" descr="nissan01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6384" y="5150754"/>
              <a:ext cx="676731" cy="628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" name="Picture 1" descr="mercedesbenz logo"/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540" y="5179611"/>
              <a:ext cx="554127" cy="5566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53" name="Object 2"/>
            <p:cNvGraphicFramePr>
              <a:graphicFrameLocks noChangeAspect="1"/>
            </p:cNvGraphicFramePr>
            <p:nvPr>
              <p:extLst/>
            </p:nvPr>
          </p:nvGraphicFramePr>
          <p:xfrm>
            <a:off x="407437" y="5076039"/>
            <a:ext cx="605243" cy="6602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" name="Acrobat Document" r:id="rId12" imgW="1561905" imgH="1676634" progId="AcroExch.Document.7">
                    <p:embed/>
                  </p:oleObj>
                </mc:Choice>
                <mc:Fallback>
                  <p:oleObj name="Acrobat Document" r:id="rId12" imgW="1561905" imgH="1676634" progId="AcroExch.Document.7">
                    <p:embed/>
                    <p:pic>
                      <p:nvPicPr>
                        <p:cNvPr id="53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7437" y="5076039"/>
                          <a:ext cx="605243" cy="6602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33CC33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7026" dir="1900112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4" name="Picture 10" descr="http://t1.gstatic.com/images?q=tbn:ANd9GcRxwVT0A6A4hxwOaY8PoJ3lb14Sp4HaT0rvO6ue0kNBN8TLz3-SXbBflPcj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922" y="5275474"/>
              <a:ext cx="1016127" cy="460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062" descr="hino"/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7426" y="4263153"/>
              <a:ext cx="558371" cy="541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" name="Picture 2065" descr="harley01"/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9298" y="3541179"/>
              <a:ext cx="661818" cy="610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" name="Picture 2083" descr="gm01"/>
            <p:cNvPicPr>
              <a:picLocks noChangeAspect="1" noChangeArrowheads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1621" y="3525829"/>
              <a:ext cx="526345" cy="5558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" name="Picture 2086" descr="ford01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558660" y="3675747"/>
              <a:ext cx="842153" cy="394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" name="Picture 12" descr="FCA logo"/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895" y="3575483"/>
              <a:ext cx="1168992" cy="552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101" descr="volvo01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7829774" y="3001237"/>
              <a:ext cx="1220621" cy="31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" name="Picture 2098" descr="paccar"/>
            <p:cNvPicPr>
              <a:picLocks noChangeAspect="1" noChangeArrowheads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3678" y="3697448"/>
              <a:ext cx="1000056" cy="3095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" name="Picture 61" descr="Jaguar Land Rover logo">
              <a:hlinkClick r:id="rId22" tgtFrame="popupWindow" tooltip="&quot;open the full-size image in a new window&quot;"/>
            </p:cNvPr>
            <p:cNvPicPr/>
            <p:nvPr/>
          </p:nvPicPr>
          <p:blipFill rotWithShape="1"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291471" y="4356641"/>
              <a:ext cx="1609566" cy="531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Picture 56" descr="AM general"/>
            <p:cNvPicPr>
              <a:picLocks noChangeAspect="1" noChangeArrowheads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0918" y="5489393"/>
              <a:ext cx="1497489" cy="231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163" descr="John Deere logo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5004994" y="4230863"/>
              <a:ext cx="916758" cy="6848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" name="Picture 2056" descr="jatco"/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5349" y="4979998"/>
              <a:ext cx="843024" cy="333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" name="Picture 2" descr="JAC moters logo">
              <a:hlinkClick r:id="rId27"/>
            </p:cNvPr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1468490" y="4483945"/>
              <a:ext cx="870860" cy="431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" name="Picture 8" descr="Honda logo"/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552" y="4291209"/>
              <a:ext cx="908430" cy="656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61" descr="Volkswagen logo"/>
            <p:cNvPicPr>
              <a:picLocks noChangeAspect="1" noChangeArrowheads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7398" y="4500463"/>
              <a:ext cx="468594" cy="468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2" descr="Foton logo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3702360" y="5437792"/>
              <a:ext cx="1029428" cy="298448"/>
            </a:xfrm>
            <a:prstGeom prst="rect">
              <a:avLst/>
            </a:prstGeom>
            <a:noFill/>
          </p:spPr>
        </p:pic>
        <p:pic>
          <p:nvPicPr>
            <p:cNvPr id="70" name="Picture 109" descr="Image result for dana logo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2317" y="5274558"/>
              <a:ext cx="692523" cy="461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117" descr="Image result for linamar logo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6530" y="3622710"/>
              <a:ext cx="1184357" cy="290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119" descr="Image result for meritor logo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314" y="3621075"/>
              <a:ext cx="805540" cy="416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121" descr="Image result for zf logo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9364" y="2856011"/>
              <a:ext cx="554570" cy="554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73" descr="Isuzu logo"/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97129" y="4860090"/>
              <a:ext cx="423463" cy="414468"/>
            </a:xfrm>
            <a:prstGeom prst="rect">
              <a:avLst/>
            </a:prstGeom>
          </p:spPr>
        </p:pic>
        <p:pic>
          <p:nvPicPr>
            <p:cNvPr id="75" name="Picture 74" descr="BMW logo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18096" y="3591588"/>
              <a:ext cx="548640" cy="548640"/>
            </a:xfrm>
            <a:prstGeom prst="rect">
              <a:avLst/>
            </a:prstGeom>
          </p:spPr>
        </p:pic>
        <p:pic>
          <p:nvPicPr>
            <p:cNvPr id="76" name="Picture 75" descr="Renault Nissan logo"/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5296" y="4276179"/>
              <a:ext cx="914400" cy="301466"/>
            </a:xfrm>
            <a:prstGeom prst="rect">
              <a:avLst/>
            </a:prstGeom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E6A0C7-4DA8-604F-8400-375F937D4028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60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We Deliver </a:t>
            </a:r>
            <a:r>
              <a:rPr lang="en-US" b="1" dirty="0" smtClean="0">
                <a:solidFill>
                  <a:schemeClr val="bg2"/>
                </a:solidFill>
              </a:rPr>
              <a:t>POWER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1424" y="1088713"/>
            <a:ext cx="3444781" cy="45803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QUALITY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1" name="Picture 1" descr="image001"/>
          <p:cNvPicPr>
            <a:picLocks noChangeAspect="1" noChangeArrowheads="1"/>
          </p:cNvPicPr>
          <p:nvPr/>
        </p:nvPicPr>
        <p:blipFill rotWithShape="1">
          <a:blip r:embed="rId4" cstate="email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353"/>
          <a:stretch/>
        </p:blipFill>
        <p:spPr bwMode="auto">
          <a:xfrm>
            <a:off x="161422" y="1492155"/>
            <a:ext cx="3444783" cy="3366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nip Single Corner Rectangle 26"/>
          <p:cNvSpPr>
            <a:spLocks noChangeArrowheads="1"/>
          </p:cNvSpPr>
          <p:nvPr/>
        </p:nvSpPr>
        <p:spPr bwMode="auto">
          <a:xfrm>
            <a:off x="161425" y="5018277"/>
            <a:ext cx="3444780" cy="1255921"/>
          </a:xfrm>
          <a:custGeom>
            <a:avLst/>
            <a:gdLst>
              <a:gd name="T0" fmla="*/ 0 w 3316732"/>
              <a:gd name="T1" fmla="*/ 0 h 685795"/>
              <a:gd name="T2" fmla="*/ 16784734 w 3316732"/>
              <a:gd name="T3" fmla="*/ 0 h 685795"/>
              <a:gd name="T4" fmla="*/ 16710181 w 3316732"/>
              <a:gd name="T5" fmla="*/ 1142957 h 685795"/>
              <a:gd name="T6" fmla="*/ 0 w 3316732"/>
              <a:gd name="T7" fmla="*/ 1142957 h 685795"/>
              <a:gd name="T8" fmla="*/ 0 w 3316732"/>
              <a:gd name="T9" fmla="*/ 0 h 6857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16732"/>
              <a:gd name="T16" fmla="*/ 0 h 685795"/>
              <a:gd name="T17" fmla="*/ 3316732 w 3316732"/>
              <a:gd name="T18" fmla="*/ 685795 h 6857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16732" h="685795">
                <a:moveTo>
                  <a:pt x="0" y="0"/>
                </a:moveTo>
                <a:lnTo>
                  <a:pt x="3316732" y="0"/>
                </a:lnTo>
                <a:lnTo>
                  <a:pt x="3302000" y="685795"/>
                </a:lnTo>
                <a:lnTo>
                  <a:pt x="0" y="685795"/>
                </a:lnTo>
                <a:lnTo>
                  <a:pt x="0" y="0"/>
                </a:lnTo>
                <a:close/>
              </a:path>
            </a:pathLst>
          </a:custGeom>
          <a:noFill/>
          <a:ln w="100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World-class quality means operating with a commitment to achieving </a:t>
            </a:r>
            <a:r>
              <a:rPr kumimoji="0" lang="en-US" sz="2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perfection</a:t>
            </a:r>
            <a:r>
              <a:rPr kumimoji="0" lang="en-US" sz="2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39385" y="1088716"/>
            <a:ext cx="4972089" cy="458033"/>
          </a:xfrm>
          <a:prstGeom prst="rect">
            <a:avLst/>
          </a:prstGeom>
          <a:solidFill>
            <a:srgbClr val="003E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TECHNOLOGY LEADERSHIP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7" name="Snip Single Corner Rectangle 26"/>
          <p:cNvSpPr>
            <a:spLocks noChangeArrowheads="1"/>
          </p:cNvSpPr>
          <p:nvPr/>
        </p:nvSpPr>
        <p:spPr bwMode="auto">
          <a:xfrm>
            <a:off x="3839385" y="1728604"/>
            <a:ext cx="4968631" cy="1255921"/>
          </a:xfrm>
          <a:custGeom>
            <a:avLst/>
            <a:gdLst>
              <a:gd name="T0" fmla="*/ 0 w 3316732"/>
              <a:gd name="T1" fmla="*/ 0 h 685795"/>
              <a:gd name="T2" fmla="*/ 84941230 w 3316732"/>
              <a:gd name="T3" fmla="*/ 0 h 685795"/>
              <a:gd name="T4" fmla="*/ 84563945 w 3316732"/>
              <a:gd name="T5" fmla="*/ 64780926 h 685795"/>
              <a:gd name="T6" fmla="*/ 0 w 3316732"/>
              <a:gd name="T7" fmla="*/ 64780926 h 685795"/>
              <a:gd name="T8" fmla="*/ 0 w 3316732"/>
              <a:gd name="T9" fmla="*/ 0 h 6857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16732"/>
              <a:gd name="T16" fmla="*/ 0 h 685795"/>
              <a:gd name="T17" fmla="*/ 3316732 w 3316732"/>
              <a:gd name="T18" fmla="*/ 685795 h 6857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16732" h="685795">
                <a:moveTo>
                  <a:pt x="0" y="0"/>
                </a:moveTo>
                <a:lnTo>
                  <a:pt x="3316732" y="0"/>
                </a:lnTo>
                <a:lnTo>
                  <a:pt x="3302000" y="685795"/>
                </a:lnTo>
                <a:lnTo>
                  <a:pt x="0" y="685795"/>
                </a:lnTo>
                <a:lnTo>
                  <a:pt x="0" y="0"/>
                </a:lnTo>
                <a:close/>
              </a:path>
            </a:pathLst>
          </a:custGeom>
          <a:noFill/>
          <a:ln w="100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Innovative solutions that achieve requirements for </a:t>
            </a:r>
            <a:r>
              <a:rPr kumimoji="0" lang="en-US" sz="2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safety</a:t>
            </a:r>
            <a:r>
              <a:rPr kumimoji="0" lang="en-US" sz="2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 </a:t>
            </a:r>
            <a:r>
              <a:rPr kumimoji="0" lang="en-US" sz="2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efficiency</a:t>
            </a:r>
            <a:r>
              <a:rPr kumimoji="0" lang="en-US" sz="2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 </a:t>
            </a:r>
            <a:r>
              <a:rPr kumimoji="0" lang="en-US" sz="2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performance</a:t>
            </a:r>
            <a:r>
              <a:rPr kumimoji="0" lang="en-US" sz="2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 </a:t>
            </a:r>
            <a:r>
              <a:rPr kumimoji="0" lang="en-US" sz="2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fuel</a:t>
            </a:r>
            <a:r>
              <a:rPr kumimoji="0" lang="en-US" sz="2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2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economy</a:t>
            </a:r>
            <a:r>
              <a:rPr kumimoji="0" lang="en-US" sz="2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and </a:t>
            </a:r>
            <a:r>
              <a:rPr kumimoji="0" lang="en-US" sz="2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environmental</a:t>
            </a:r>
            <a:r>
              <a:rPr kumimoji="0" lang="en-US" sz="2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2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friendliness</a:t>
            </a:r>
            <a:r>
              <a:rPr kumimoji="0" lang="en-US" sz="2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. </a:t>
            </a:r>
          </a:p>
        </p:txBody>
      </p:sp>
      <p:pic>
        <p:nvPicPr>
          <p:cNvPr id="4" name="Picture 3" descr="Picture of a driving car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996" b="827"/>
          <a:stretch/>
        </p:blipFill>
        <p:spPr>
          <a:xfrm>
            <a:off x="8850187" y="1096540"/>
            <a:ext cx="3111375" cy="25974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39385" y="3944555"/>
            <a:ext cx="8106743" cy="46329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OPERATIONAL EXCELLENCE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7" name="Picture 3" descr="Picture of a manufacturing proces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6" t="12545" r="10912" b="16091"/>
          <a:stretch/>
        </p:blipFill>
        <p:spPr bwMode="auto">
          <a:xfrm>
            <a:off x="3839383" y="4407852"/>
            <a:ext cx="3504837" cy="190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nip Single Corner Rectangle 26"/>
          <p:cNvSpPr>
            <a:spLocks noChangeArrowheads="1"/>
          </p:cNvSpPr>
          <p:nvPr/>
        </p:nvSpPr>
        <p:spPr bwMode="auto">
          <a:xfrm>
            <a:off x="7577402" y="4607125"/>
            <a:ext cx="4368725" cy="1255921"/>
          </a:xfrm>
          <a:custGeom>
            <a:avLst/>
            <a:gdLst>
              <a:gd name="T0" fmla="*/ 0 w 3316732"/>
              <a:gd name="T1" fmla="*/ 0 h 685795"/>
              <a:gd name="T2" fmla="*/ 84941230 w 3316732"/>
              <a:gd name="T3" fmla="*/ 0 h 685795"/>
              <a:gd name="T4" fmla="*/ 84563945 w 3316732"/>
              <a:gd name="T5" fmla="*/ 47683279 h 685795"/>
              <a:gd name="T6" fmla="*/ 0 w 3316732"/>
              <a:gd name="T7" fmla="*/ 47683279 h 685795"/>
              <a:gd name="T8" fmla="*/ 0 w 3316732"/>
              <a:gd name="T9" fmla="*/ 0 h 6857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16732"/>
              <a:gd name="T16" fmla="*/ 0 h 685795"/>
              <a:gd name="T17" fmla="*/ 3316732 w 3316732"/>
              <a:gd name="T18" fmla="*/ 685795 h 6857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16732" h="685795">
                <a:moveTo>
                  <a:pt x="0" y="0"/>
                </a:moveTo>
                <a:lnTo>
                  <a:pt x="3316732" y="0"/>
                </a:lnTo>
                <a:lnTo>
                  <a:pt x="3302000" y="685795"/>
                </a:lnTo>
                <a:lnTo>
                  <a:pt x="0" y="685795"/>
                </a:lnTo>
                <a:lnTo>
                  <a:pt x="0" y="0"/>
                </a:lnTo>
                <a:close/>
              </a:path>
            </a:pathLst>
          </a:custGeom>
          <a:noFill/>
          <a:ln w="100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Global footprint that brings </a:t>
            </a:r>
            <a:r>
              <a:rPr kumimoji="0" lang="en-US" sz="2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streamlining</a:t>
            </a:r>
            <a:r>
              <a:rPr kumimoji="0" lang="en-US" sz="2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 </a:t>
            </a:r>
            <a:r>
              <a:rPr kumimoji="0" lang="en-US" sz="2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standardization</a:t>
            </a:r>
            <a:r>
              <a:rPr kumimoji="0" lang="en-US" sz="2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and </a:t>
            </a:r>
            <a:r>
              <a:rPr kumimoji="0" lang="en-US" sz="2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synergies</a:t>
            </a:r>
            <a:r>
              <a:rPr kumimoji="0" lang="en-US" sz="2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to </a:t>
            </a:r>
            <a:r>
              <a:rPr kumimoji="0" lang="en-US" sz="2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exceed</a:t>
            </a:r>
            <a:r>
              <a:rPr kumimoji="0" lang="en-US" sz="2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customer expectations. </a:t>
            </a:r>
          </a:p>
        </p:txBody>
      </p:sp>
      <p:pic>
        <p:nvPicPr>
          <p:cNvPr id="13" name="WInter test (WMV)" descr="Video of a car driving in sno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>
            <a:grayscl/>
          </a:blip>
          <a:srcRect l="19813" t="12512" r="20187" b="20460"/>
          <a:stretch/>
        </p:blipFill>
        <p:spPr>
          <a:xfrm>
            <a:off x="8833415" y="1084889"/>
            <a:ext cx="3116424" cy="2627303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8824173" y="1088715"/>
            <a:ext cx="0" cy="2623476"/>
          </a:xfrm>
          <a:prstGeom prst="line">
            <a:avLst/>
          </a:prstGeom>
          <a:ln w="38100" cmpd="sng">
            <a:solidFill>
              <a:srgbClr val="003E6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344221" y="4330890"/>
            <a:ext cx="0" cy="1965279"/>
          </a:xfrm>
          <a:prstGeom prst="line">
            <a:avLst/>
          </a:prstGeom>
          <a:ln w="3810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61422" y="4876629"/>
            <a:ext cx="3444783" cy="0"/>
          </a:xfrm>
          <a:prstGeom prst="line">
            <a:avLst/>
          </a:prstGeom>
          <a:ln w="381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E6A0C7-4DA8-604F-8400-375F937D4028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92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10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4800" dirty="0">
                <a:latin typeface="Arial Narrow" panose="020B0606020202030204" pitchFamily="34" charset="0"/>
                <a:cs typeface="Helvetica" panose="020B0604020202020204" pitchFamily="34" charset="0"/>
              </a:rPr>
              <a:t>Diverse Product </a:t>
            </a:r>
            <a:r>
              <a:rPr lang="en-US" altLang="en-US" sz="4800" dirty="0" smtClean="0">
                <a:latin typeface="Arial Narrow" panose="020B0606020202030204" pitchFamily="34" charset="0"/>
                <a:cs typeface="Helvetica" panose="020B0604020202020204" pitchFamily="34" charset="0"/>
              </a:rPr>
              <a:t>Portfolio </a:t>
            </a:r>
            <a:r>
              <a:rPr lang="en-US" altLang="en-US" sz="4800" dirty="0" smtClean="0">
                <a:solidFill>
                  <a:schemeClr val="tx1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1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6081" y="1381105"/>
            <a:ext cx="6060785" cy="1363024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Autofit/>
          </a:bodyPr>
          <a:lstStyle/>
          <a:p>
            <a:pPr marL="0" marR="0" lvl="0" indent="0" algn="l" defTabSz="609585" rtl="0" eaLnBrk="1" fontAlgn="auto" latinLnBrk="0" hangingPunct="1">
              <a:lnSpc>
                <a:spcPts val="5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  <a:alpha val="3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PRODUCT PORTFOLIO</a:t>
            </a:r>
          </a:p>
        </p:txBody>
      </p:sp>
      <p:sp>
        <p:nvSpPr>
          <p:cNvPr id="5" name="Snip Single Corner Rectangle 38"/>
          <p:cNvSpPr/>
          <p:nvPr/>
        </p:nvSpPr>
        <p:spPr bwMode="auto">
          <a:xfrm>
            <a:off x="30880" y="1381143"/>
            <a:ext cx="4922120" cy="845591"/>
          </a:xfrm>
          <a:custGeom>
            <a:avLst/>
            <a:gdLst>
              <a:gd name="connsiteX0" fmla="*/ 0 w 2908300"/>
              <a:gd name="connsiteY0" fmla="*/ 0 h 292692"/>
              <a:gd name="connsiteX1" fmla="*/ 2761954 w 2908300"/>
              <a:gd name="connsiteY1" fmla="*/ 0 h 292692"/>
              <a:gd name="connsiteX2" fmla="*/ 2908300 w 2908300"/>
              <a:gd name="connsiteY2" fmla="*/ 146346 h 292692"/>
              <a:gd name="connsiteX3" fmla="*/ 2908300 w 2908300"/>
              <a:gd name="connsiteY3" fmla="*/ 292692 h 292692"/>
              <a:gd name="connsiteX4" fmla="*/ 0 w 2908300"/>
              <a:gd name="connsiteY4" fmla="*/ 292692 h 292692"/>
              <a:gd name="connsiteX5" fmla="*/ 0 w 2908300"/>
              <a:gd name="connsiteY5" fmla="*/ 0 h 292692"/>
              <a:gd name="connsiteX0" fmla="*/ 0 w 2908300"/>
              <a:gd name="connsiteY0" fmla="*/ 0 h 292692"/>
              <a:gd name="connsiteX1" fmla="*/ 2761954 w 2908300"/>
              <a:gd name="connsiteY1" fmla="*/ 0 h 292692"/>
              <a:gd name="connsiteX2" fmla="*/ 2908300 w 2908300"/>
              <a:gd name="connsiteY2" fmla="*/ 292692 h 292692"/>
              <a:gd name="connsiteX3" fmla="*/ 0 w 2908300"/>
              <a:gd name="connsiteY3" fmla="*/ 292692 h 292692"/>
              <a:gd name="connsiteX4" fmla="*/ 0 w 2908300"/>
              <a:gd name="connsiteY4" fmla="*/ 0 h 292692"/>
              <a:gd name="connsiteX0" fmla="*/ 0 w 2908300"/>
              <a:gd name="connsiteY0" fmla="*/ 0 h 292692"/>
              <a:gd name="connsiteX1" fmla="*/ 2903065 w 2908300"/>
              <a:gd name="connsiteY1" fmla="*/ 0 h 292692"/>
              <a:gd name="connsiteX2" fmla="*/ 2908300 w 2908300"/>
              <a:gd name="connsiteY2" fmla="*/ 292692 h 292692"/>
              <a:gd name="connsiteX3" fmla="*/ 0 w 2908300"/>
              <a:gd name="connsiteY3" fmla="*/ 292692 h 292692"/>
              <a:gd name="connsiteX4" fmla="*/ 0 w 2908300"/>
              <a:gd name="connsiteY4" fmla="*/ 0 h 29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8300" h="292692">
                <a:moveTo>
                  <a:pt x="0" y="0"/>
                </a:moveTo>
                <a:lnTo>
                  <a:pt x="2903065" y="0"/>
                </a:lnTo>
                <a:lnTo>
                  <a:pt x="2908300" y="292692"/>
                </a:lnTo>
                <a:lnTo>
                  <a:pt x="0" y="292692"/>
                </a:lnTo>
                <a:lnTo>
                  <a:pt x="0" y="0"/>
                </a:lnTo>
                <a:close/>
              </a:path>
            </a:pathLst>
          </a:custGeom>
          <a:noFill/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73152" anchor="ctr"/>
          <a:lstStyle/>
          <a:p>
            <a:pPr marL="226478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COMPREHENSIVE SOLUTIONS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</a:p>
          <a:p>
            <a:pPr marL="226478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from engine to driveline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241901" y="1392200"/>
            <a:ext cx="0" cy="415445"/>
          </a:xfrm>
          <a:prstGeom prst="line">
            <a:avLst/>
          </a:prstGeom>
          <a:ln w="190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196080" y="3005666"/>
            <a:ext cx="5120987" cy="232996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D1B2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4" name="TextBox 53"/>
          <p:cNvSpPr txBox="1">
            <a:spLocks noChangeArrowheads="1"/>
          </p:cNvSpPr>
          <p:nvPr/>
        </p:nvSpPr>
        <p:spPr bwMode="auto">
          <a:xfrm>
            <a:off x="311573" y="3310640"/>
            <a:ext cx="2450427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>
            <a:spAutoFit/>
          </a:bodyPr>
          <a:lstStyle/>
          <a:p>
            <a:pPr marL="230712" marR="0" lvl="0" indent="-230712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3E6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Aluminum valve bodies</a:t>
            </a:r>
          </a:p>
          <a:p>
            <a:pPr marL="230712" marR="0" lvl="0" indent="-230712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3E6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Axle carriers</a:t>
            </a:r>
          </a:p>
          <a:p>
            <a:pPr marL="230712" marR="0" lvl="0" indent="-230712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3E6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Axle / transmission shafts</a:t>
            </a:r>
          </a:p>
          <a:p>
            <a:pPr marL="230712" marR="0" lvl="0" indent="-230712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3E6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Brackets</a:t>
            </a:r>
          </a:p>
          <a:p>
            <a:pPr marL="230712" marR="0" lvl="0" indent="-230712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3E6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Connecting rods</a:t>
            </a:r>
          </a:p>
          <a:p>
            <a:pPr marL="230712" marR="0" lvl="0" indent="-230712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3E6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Control arms</a:t>
            </a:r>
          </a:p>
          <a:p>
            <a:pPr marL="230712" marR="0" lvl="0" indent="-230712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3E6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Driveshafts</a:t>
            </a:r>
          </a:p>
          <a:p>
            <a:pPr marL="230712" marR="0" lvl="0" indent="-230712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3E6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Electric drive units</a:t>
            </a:r>
          </a:p>
          <a:p>
            <a:pPr marL="230712" marR="0" lvl="0" indent="-230712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3E6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Differential gears, cases and assemblies</a:t>
            </a:r>
          </a:p>
          <a:p>
            <a:pPr marL="230712" marR="0" lvl="0" indent="-230712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3E6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Power transfer units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29845" y="3310640"/>
            <a:ext cx="242146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792" marR="0" lvl="0" indent="-304792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3E6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Rear and front axles</a:t>
            </a:r>
          </a:p>
          <a:p>
            <a:pPr marL="304792" marR="0" lvl="0" indent="-304792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3E6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Rear drive modules</a:t>
            </a:r>
          </a:p>
          <a:p>
            <a:pPr marL="304792" marR="0" lvl="0" indent="-304792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3E6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Ring / pinion gears</a:t>
            </a:r>
          </a:p>
          <a:p>
            <a:pPr marL="304792" marR="0" lvl="0" indent="-304792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3E6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Suspension components</a:t>
            </a:r>
          </a:p>
          <a:p>
            <a:pPr marL="304792" marR="0" lvl="0" indent="-304792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3E6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Transfer cases</a:t>
            </a:r>
          </a:p>
          <a:p>
            <a:pPr marL="304792" marR="0" lvl="0" indent="-304792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3E6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Transmission gears and modules</a:t>
            </a:r>
          </a:p>
          <a:p>
            <a:pPr marL="304792" marR="0" lvl="0" indent="-304792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3E6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Turbo charger housings</a:t>
            </a:r>
          </a:p>
          <a:p>
            <a:pPr marL="304792" marR="0" lvl="0" indent="-304792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3E6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Vibration control systems</a:t>
            </a:r>
          </a:p>
          <a:p>
            <a:pPr marL="304792" marR="0" lvl="0" indent="-304792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3E6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VVT products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5299779" y="3005665"/>
            <a:ext cx="17288" cy="3005120"/>
          </a:xfrm>
          <a:prstGeom prst="line">
            <a:avLst/>
          </a:prstGeom>
          <a:ln w="38100" cmpd="sng">
            <a:solidFill>
              <a:srgbClr val="003E6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Picture of a car's undercarrage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7999" y="1915524"/>
            <a:ext cx="6221045" cy="409526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E6A0C7-4DA8-604F-8400-375F937D4028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95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Diverse Product Portfolio </a:t>
            </a:r>
            <a:r>
              <a:rPr lang="en-US" dirty="0" smtClean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9" name="Snip Single Corner Rectangle 38"/>
          <p:cNvSpPr/>
          <p:nvPr/>
        </p:nvSpPr>
        <p:spPr bwMode="auto">
          <a:xfrm>
            <a:off x="239424" y="1033898"/>
            <a:ext cx="11919643" cy="848447"/>
          </a:xfrm>
          <a:custGeom>
            <a:avLst/>
            <a:gdLst>
              <a:gd name="connsiteX0" fmla="*/ 0 w 2908300"/>
              <a:gd name="connsiteY0" fmla="*/ 0 h 292692"/>
              <a:gd name="connsiteX1" fmla="*/ 2761954 w 2908300"/>
              <a:gd name="connsiteY1" fmla="*/ 0 h 292692"/>
              <a:gd name="connsiteX2" fmla="*/ 2908300 w 2908300"/>
              <a:gd name="connsiteY2" fmla="*/ 146346 h 292692"/>
              <a:gd name="connsiteX3" fmla="*/ 2908300 w 2908300"/>
              <a:gd name="connsiteY3" fmla="*/ 292692 h 292692"/>
              <a:gd name="connsiteX4" fmla="*/ 0 w 2908300"/>
              <a:gd name="connsiteY4" fmla="*/ 292692 h 292692"/>
              <a:gd name="connsiteX5" fmla="*/ 0 w 2908300"/>
              <a:gd name="connsiteY5" fmla="*/ 0 h 292692"/>
              <a:gd name="connsiteX0" fmla="*/ 0 w 2908300"/>
              <a:gd name="connsiteY0" fmla="*/ 0 h 292692"/>
              <a:gd name="connsiteX1" fmla="*/ 2761954 w 2908300"/>
              <a:gd name="connsiteY1" fmla="*/ 0 h 292692"/>
              <a:gd name="connsiteX2" fmla="*/ 2908300 w 2908300"/>
              <a:gd name="connsiteY2" fmla="*/ 292692 h 292692"/>
              <a:gd name="connsiteX3" fmla="*/ 0 w 2908300"/>
              <a:gd name="connsiteY3" fmla="*/ 292692 h 292692"/>
              <a:gd name="connsiteX4" fmla="*/ 0 w 2908300"/>
              <a:gd name="connsiteY4" fmla="*/ 0 h 292692"/>
              <a:gd name="connsiteX0" fmla="*/ 0 w 2908300"/>
              <a:gd name="connsiteY0" fmla="*/ 0 h 292692"/>
              <a:gd name="connsiteX1" fmla="*/ 2903065 w 2908300"/>
              <a:gd name="connsiteY1" fmla="*/ 0 h 292692"/>
              <a:gd name="connsiteX2" fmla="*/ 2908300 w 2908300"/>
              <a:gd name="connsiteY2" fmla="*/ 292692 h 292692"/>
              <a:gd name="connsiteX3" fmla="*/ 0 w 2908300"/>
              <a:gd name="connsiteY3" fmla="*/ 292692 h 292692"/>
              <a:gd name="connsiteX4" fmla="*/ 0 w 2908300"/>
              <a:gd name="connsiteY4" fmla="*/ 0 h 29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8300" h="292692">
                <a:moveTo>
                  <a:pt x="0" y="0"/>
                </a:moveTo>
                <a:lnTo>
                  <a:pt x="2903065" y="0"/>
                </a:lnTo>
                <a:lnTo>
                  <a:pt x="2908300" y="292692"/>
                </a:lnTo>
                <a:lnTo>
                  <a:pt x="0" y="292692"/>
                </a:lnTo>
                <a:lnTo>
                  <a:pt x="0" y="0"/>
                </a:lnTo>
                <a:close/>
              </a:path>
            </a:pathLst>
          </a:custGeom>
          <a:noFill/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73152" anchor="ctr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DIVERSE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&amp;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INNOVATIVE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product portfolio that serves the global automotive market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70763" y="939893"/>
            <a:ext cx="11987561" cy="1195200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Autofit/>
          </a:bodyPr>
          <a:lstStyle/>
          <a:p>
            <a:pPr marL="0" marR="0" lvl="0" indent="0" algn="l" defTabSz="609585" rtl="0" eaLnBrk="1" fontAlgn="auto" latinLnBrk="0" hangingPunct="1">
              <a:lnSpc>
                <a:spcPts val="53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  <a:alpha val="3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PRODUCT PORTFOLIO</a:t>
            </a:r>
          </a:p>
        </p:txBody>
      </p:sp>
      <p:cxnSp>
        <p:nvCxnSpPr>
          <p:cNvPr id="140" name="Straight Connector 139"/>
          <p:cNvCxnSpPr/>
          <p:nvPr/>
        </p:nvCxnSpPr>
        <p:spPr>
          <a:xfrm flipV="1">
            <a:off x="246298" y="1227280"/>
            <a:ext cx="0" cy="415445"/>
          </a:xfrm>
          <a:prstGeom prst="line">
            <a:avLst/>
          </a:prstGeom>
          <a:ln w="190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4" name="Rounded Rectangle 163" descr="Picture says;&#10; DRIVELINE | approximatly $4.9B"/>
          <p:cNvSpPr/>
          <p:nvPr/>
        </p:nvSpPr>
        <p:spPr>
          <a:xfrm>
            <a:off x="221568" y="1862046"/>
            <a:ext cx="3657600" cy="45720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D1B2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221569" y="1898476"/>
            <a:ext cx="3638389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464" marR="0" lvl="1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DRIVELINE  |  ≈ $4.9B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221569" y="2455471"/>
            <a:ext cx="2919272" cy="1826141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302676" marR="0" lvl="0" indent="-302676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D1B2E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" panose="020B0604020202020204" pitchFamily="34" charset="0"/>
              </a:rPr>
              <a:t>Balance shaft systems</a:t>
            </a:r>
          </a:p>
          <a:p>
            <a:pPr marL="302676" marR="0" lvl="0" indent="-302676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D1B2E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" panose="020B0604020202020204" pitchFamily="34" charset="0"/>
              </a:rPr>
              <a:t>Clutch modules</a:t>
            </a:r>
          </a:p>
          <a:p>
            <a:pPr marL="302676" marR="0" lvl="0" indent="-302676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D1B2E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" panose="020B0604020202020204" pitchFamily="34" charset="0"/>
              </a:rPr>
              <a:t>Driveshafts</a:t>
            </a:r>
          </a:p>
          <a:p>
            <a:pPr marL="302676" marR="0" lvl="0" indent="-302676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D1B2E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" panose="020B0604020202020204" pitchFamily="34" charset="0"/>
              </a:rPr>
              <a:t>Differential Assemblies</a:t>
            </a:r>
          </a:p>
          <a:p>
            <a:pPr marL="302676" marR="0" lvl="0" indent="-302676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D1B2E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" panose="020B0604020202020204" pitchFamily="34" charset="0"/>
              </a:rPr>
              <a:t>Electric drive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" panose="020B0604020202020204" pitchFamily="34" charset="0"/>
              </a:rPr>
              <a:t>units</a:t>
            </a:r>
          </a:p>
          <a:p>
            <a:pPr marL="302676" marR="0" lvl="0" indent="-302676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D1B2E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" panose="020B0604020202020204" pitchFamily="34" charset="0"/>
              </a:rPr>
              <a:t>Front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" panose="020B0604020202020204" pitchFamily="34" charset="0"/>
              </a:rPr>
              <a:t>&amp; rear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" panose="020B0604020202020204" pitchFamily="34" charset="0"/>
              </a:rPr>
              <a:t>axles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 descr="Picture of metal part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4520" y="2460867"/>
            <a:ext cx="1300265" cy="991463"/>
          </a:xfrm>
          <a:prstGeom prst="rect">
            <a:avLst/>
          </a:prstGeom>
        </p:spPr>
      </p:pic>
      <p:pic>
        <p:nvPicPr>
          <p:cNvPr id="11" name="Picture 10" descr="Picture of metal part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3" y="3342042"/>
            <a:ext cx="1463040" cy="1097280"/>
          </a:xfrm>
          <a:prstGeom prst="rect">
            <a:avLst/>
          </a:prstGeom>
        </p:spPr>
      </p:pic>
      <p:pic>
        <p:nvPicPr>
          <p:cNvPr id="40" name="Picture 39" descr="Picture of metal part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44" y="4442531"/>
            <a:ext cx="1371913" cy="914609"/>
          </a:xfrm>
          <a:prstGeom prst="rect">
            <a:avLst/>
          </a:prstGeom>
        </p:spPr>
      </p:pic>
      <p:pic>
        <p:nvPicPr>
          <p:cNvPr id="14" name="Picture 13" descr="Picture of metal part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010" y="4399890"/>
            <a:ext cx="1828800" cy="1219200"/>
          </a:xfrm>
          <a:prstGeom prst="rect">
            <a:avLst/>
          </a:prstGeom>
        </p:spPr>
      </p:pic>
      <p:pic>
        <p:nvPicPr>
          <p:cNvPr id="13" name="Picture 12" descr="Picture of metal part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18545">
            <a:off x="2275913" y="4507643"/>
            <a:ext cx="1463040" cy="602181"/>
          </a:xfrm>
          <a:prstGeom prst="rect">
            <a:avLst/>
          </a:prstGeom>
        </p:spPr>
      </p:pic>
      <p:pic>
        <p:nvPicPr>
          <p:cNvPr id="12" name="Picture 11" descr="Picture of metal part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537" y="5425461"/>
            <a:ext cx="2743200" cy="916441"/>
          </a:xfrm>
          <a:prstGeom prst="rect">
            <a:avLst/>
          </a:prstGeom>
        </p:spPr>
      </p:pic>
      <p:cxnSp>
        <p:nvCxnSpPr>
          <p:cNvPr id="166" name="Straight Connector 165"/>
          <p:cNvCxnSpPr/>
          <p:nvPr/>
        </p:nvCxnSpPr>
        <p:spPr>
          <a:xfrm>
            <a:off x="3879168" y="1862046"/>
            <a:ext cx="0" cy="4321889"/>
          </a:xfrm>
          <a:prstGeom prst="line">
            <a:avLst/>
          </a:prstGeom>
          <a:ln w="3810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1" name="Rounded Rectangle 160"/>
          <p:cNvSpPr/>
          <p:nvPr/>
        </p:nvSpPr>
        <p:spPr>
          <a:xfrm>
            <a:off x="4267200" y="1862046"/>
            <a:ext cx="3657600" cy="457200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4267200" y="1904558"/>
            <a:ext cx="3616533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464" marR="0" lvl="1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METAL FORMING  |  ≈ </a:t>
            </a:r>
            <a:r>
              <a:rPr kumimoji="0" lang="en-US" sz="1867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$2.0B  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4275680" y="2460953"/>
            <a:ext cx="3077107" cy="1826141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302676" marR="0" lvl="0" indent="-302676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prstClr val="black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" panose="020B0604020202020204" pitchFamily="34" charset="0"/>
              </a:rPr>
              <a:t>Axle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" panose="020B0604020202020204" pitchFamily="34" charset="0"/>
              </a:rPr>
              <a:t>/ transmission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" panose="020B0604020202020204" pitchFamily="34" charset="0"/>
              </a:rPr>
              <a:t>shafts</a:t>
            </a:r>
          </a:p>
          <a:p>
            <a:pPr marL="302676" marR="0" lvl="0" indent="-302676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prstClr val="black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" panose="020B0604020202020204" pitchFamily="34" charset="0"/>
              </a:rPr>
              <a:t>Connecting rods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Arial" panose="020B0604020202020204" pitchFamily="34" charset="0"/>
            </a:endParaRPr>
          </a:p>
          <a:p>
            <a:pPr marL="302676" marR="0" lvl="0" indent="-302676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prstClr val="black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" panose="020B0604020202020204" pitchFamily="34" charset="0"/>
              </a:rPr>
              <a:t>Differential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" panose="020B0604020202020204" pitchFamily="34" charset="0"/>
              </a:rPr>
              <a:t>gears</a:t>
            </a:r>
          </a:p>
          <a:p>
            <a:pPr marL="302676" marR="0" lvl="0" indent="-302676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prstClr val="black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" panose="020B0604020202020204" pitchFamily="34" charset="0"/>
              </a:rPr>
              <a:t>Ring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" panose="020B0604020202020204" pitchFamily="34" charset="0"/>
              </a:rPr>
              <a:t>gears &amp; pinions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Arial" panose="020B0604020202020204" pitchFamily="34" charset="0"/>
            </a:endParaRPr>
          </a:p>
          <a:p>
            <a:pPr marL="302676" marR="0" lvl="0" indent="-302676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prstClr val="black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" panose="020B0604020202020204" pitchFamily="34" charset="0"/>
              </a:rPr>
              <a:t>Suspension components</a:t>
            </a:r>
          </a:p>
          <a:p>
            <a:pPr marL="302676" marR="0" lvl="0" indent="-302676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prstClr val="black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" panose="020B0604020202020204" pitchFamily="34" charset="0"/>
              </a:rPr>
              <a:t>Variable valve timing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" panose="020B0604020202020204" pitchFamily="34" charset="0"/>
              </a:rPr>
              <a:t>products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 descr="Picture of metal part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2912" y="2627149"/>
            <a:ext cx="1463040" cy="1096220"/>
          </a:xfrm>
          <a:prstGeom prst="rect">
            <a:avLst/>
          </a:prstGeom>
        </p:spPr>
      </p:pic>
      <p:pic>
        <p:nvPicPr>
          <p:cNvPr id="18" name="Picture 17" descr="Picture of metal part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2790" y="4078824"/>
            <a:ext cx="1828800" cy="1219200"/>
          </a:xfrm>
          <a:prstGeom prst="rect">
            <a:avLst/>
          </a:prstGeom>
        </p:spPr>
      </p:pic>
      <p:pic>
        <p:nvPicPr>
          <p:cNvPr id="17" name="Picture 16" descr="Picture of metal part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6947" y="3942690"/>
            <a:ext cx="1845192" cy="914400"/>
          </a:xfrm>
          <a:prstGeom prst="rect">
            <a:avLst/>
          </a:prstGeom>
        </p:spPr>
      </p:pic>
      <p:pic>
        <p:nvPicPr>
          <p:cNvPr id="19" name="Picture 18" descr="Picture of metal parts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89" y="5213326"/>
            <a:ext cx="1371600" cy="914400"/>
          </a:xfrm>
          <a:prstGeom prst="rect">
            <a:avLst/>
          </a:prstGeom>
        </p:spPr>
      </p:pic>
      <p:pic>
        <p:nvPicPr>
          <p:cNvPr id="16" name="Picture 15" descr="Picture of metal parts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1147" y="4671340"/>
            <a:ext cx="1371600" cy="1371600"/>
          </a:xfrm>
          <a:prstGeom prst="rect">
            <a:avLst/>
          </a:prstGeom>
        </p:spPr>
      </p:pic>
      <p:pic>
        <p:nvPicPr>
          <p:cNvPr id="20" name="Picture 19" descr="Picture of metal parts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3263" y="4734755"/>
            <a:ext cx="1371600" cy="1696914"/>
          </a:xfrm>
          <a:prstGeom prst="rect">
            <a:avLst/>
          </a:prstGeom>
        </p:spPr>
      </p:pic>
      <p:cxnSp>
        <p:nvCxnSpPr>
          <p:cNvPr id="163" name="Straight Connector 162"/>
          <p:cNvCxnSpPr/>
          <p:nvPr/>
        </p:nvCxnSpPr>
        <p:spPr>
          <a:xfrm>
            <a:off x="7913649" y="1862046"/>
            <a:ext cx="0" cy="4346659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Rounded Rectangle 80" descr="Picture says:&#10;CASTING | approximatly $900M"/>
          <p:cNvSpPr/>
          <p:nvPr/>
        </p:nvSpPr>
        <p:spPr>
          <a:xfrm>
            <a:off x="8312833" y="1862046"/>
            <a:ext cx="3657600" cy="457200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8312832" y="1892245"/>
            <a:ext cx="3657601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464" marR="0" lvl="1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CASTING  |  ≈ </a:t>
            </a:r>
            <a:r>
              <a:rPr kumimoji="0" lang="en-US" sz="1867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$900M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cxnSp>
        <p:nvCxnSpPr>
          <p:cNvPr id="146" name="Straight Connector 145"/>
          <p:cNvCxnSpPr/>
          <p:nvPr/>
        </p:nvCxnSpPr>
        <p:spPr>
          <a:xfrm>
            <a:off x="11970433" y="1862046"/>
            <a:ext cx="0" cy="4350634"/>
          </a:xfrm>
          <a:prstGeom prst="line">
            <a:avLst/>
          </a:prstGeom>
          <a:ln w="381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0" name="TextBox 179"/>
          <p:cNvSpPr txBox="1"/>
          <p:nvPr/>
        </p:nvSpPr>
        <p:spPr>
          <a:xfrm>
            <a:off x="8312833" y="2455471"/>
            <a:ext cx="3004357" cy="1826141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302676" marR="0" lvl="0" indent="-302676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FC627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" panose="020B0604020202020204" pitchFamily="34" charset="0"/>
              </a:rPr>
              <a:t>Axle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" panose="020B0604020202020204" pitchFamily="34" charset="0"/>
              </a:rPr>
              <a:t>carriers</a:t>
            </a:r>
          </a:p>
          <a:p>
            <a:pPr marL="302676" marR="0" lvl="0" indent="-302676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FC627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" panose="020B0604020202020204" pitchFamily="34" charset="0"/>
              </a:rPr>
              <a:t>Ball joint housings</a:t>
            </a:r>
          </a:p>
          <a:p>
            <a:pPr marL="302676" marR="0" lvl="0" indent="-302676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FC627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" panose="020B0604020202020204" pitchFamily="34" charset="0"/>
              </a:rPr>
              <a:t>Brake anchors &amp; brake calipers</a:t>
            </a:r>
          </a:p>
          <a:p>
            <a:pPr marL="302676" marR="0" lvl="0" indent="-302676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FC627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" panose="020B0604020202020204" pitchFamily="34" charset="0"/>
              </a:rPr>
              <a:t>Control arms</a:t>
            </a:r>
          </a:p>
          <a:p>
            <a:pPr marL="302676" marR="0" lvl="0" indent="-302676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FC627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" panose="020B0604020202020204" pitchFamily="34" charset="0"/>
              </a:rPr>
              <a:t>Steering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" panose="020B0604020202020204" pitchFamily="34" charset="0"/>
              </a:rPr>
              <a:t>knuckles</a:t>
            </a:r>
          </a:p>
          <a:p>
            <a:pPr marL="302676" marR="0" lvl="0" indent="-302676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FC627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" panose="020B0604020202020204" pitchFamily="34" charset="0"/>
              </a:rPr>
              <a:t>Transmission pump bodies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Picture 20" descr="Picture of metal parts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1390" y="2178184"/>
            <a:ext cx="1371600" cy="1371600"/>
          </a:xfrm>
          <a:prstGeom prst="rect">
            <a:avLst/>
          </a:prstGeom>
        </p:spPr>
      </p:pic>
      <p:pic>
        <p:nvPicPr>
          <p:cNvPr id="22" name="Picture 21" descr="Picture of metal parts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0918" y="4323690"/>
            <a:ext cx="1814829" cy="1371600"/>
          </a:xfrm>
          <a:prstGeom prst="rect">
            <a:avLst/>
          </a:prstGeom>
        </p:spPr>
      </p:pic>
      <p:pic>
        <p:nvPicPr>
          <p:cNvPr id="23" name="Picture 22" descr="Picture of metal parts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64182">
            <a:off x="10441718" y="3628778"/>
            <a:ext cx="1600200" cy="1201033"/>
          </a:xfrm>
          <a:prstGeom prst="rect">
            <a:avLst/>
          </a:prstGeom>
        </p:spPr>
      </p:pic>
      <p:pic>
        <p:nvPicPr>
          <p:cNvPr id="24" name="Picture 23" descr="Picture of metal parts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4023" y="4641409"/>
            <a:ext cx="1372609" cy="1828800"/>
          </a:xfrm>
          <a:prstGeom prst="rect">
            <a:avLst/>
          </a:prstGeom>
        </p:spPr>
      </p:pic>
      <p:pic>
        <p:nvPicPr>
          <p:cNvPr id="25" name="Picture 24" descr="Picture of metal parts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2103" y="4654968"/>
            <a:ext cx="1783080" cy="118872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717866" y="6502791"/>
            <a:ext cx="474133" cy="365125"/>
          </a:xfrm>
        </p:spPr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E6A0C7-4DA8-604F-8400-375F937D4028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69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Custom 2">
      <a:dk1>
        <a:sysClr val="windowText" lastClr="000000"/>
      </a:dk1>
      <a:lt1>
        <a:sysClr val="window" lastClr="FFFFFF"/>
      </a:lt1>
      <a:dk2>
        <a:srgbClr val="FFC627"/>
      </a:dk2>
      <a:lt2>
        <a:srgbClr val="ED1B2E"/>
      </a:lt2>
      <a:accent1>
        <a:srgbClr val="71110C"/>
      </a:accent1>
      <a:accent2>
        <a:srgbClr val="A91A13"/>
      </a:accent2>
      <a:accent3>
        <a:srgbClr val="033E62"/>
      </a:accent3>
      <a:accent4>
        <a:srgbClr val="936C00"/>
      </a:accent4>
      <a:accent5>
        <a:srgbClr val="DCA200"/>
      </a:accent5>
      <a:accent6>
        <a:srgbClr val="FFDC7D"/>
      </a:accent6>
      <a:hlink>
        <a:srgbClr val="0000FF"/>
      </a:hlink>
      <a:folHlink>
        <a:srgbClr val="800080"/>
      </a:folHlink>
    </a:clrScheme>
    <a:fontScheme name="AAM Template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2056</Words>
  <Application>Microsoft Office PowerPoint</Application>
  <PresentationFormat>Widescreen</PresentationFormat>
  <Paragraphs>438</Paragraphs>
  <Slides>40</Slides>
  <Notes>12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ＭＳ Ｐゴシック</vt:lpstr>
      <vt:lpstr>Arial</vt:lpstr>
      <vt:lpstr>Arial Narrow</vt:lpstr>
      <vt:lpstr>Arial Unicode MS</vt:lpstr>
      <vt:lpstr>Calibri</vt:lpstr>
      <vt:lpstr>Helvetica</vt:lpstr>
      <vt:lpstr>Helvetica Neue 57 condensed</vt:lpstr>
      <vt:lpstr>Wingdings</vt:lpstr>
      <vt:lpstr>2_Office Theme</vt:lpstr>
      <vt:lpstr>Acrobat Document</vt:lpstr>
      <vt:lpstr>Supply Chain Ethics</vt:lpstr>
      <vt:lpstr>Today’s AGENDA</vt:lpstr>
      <vt:lpstr>Company Overview</vt:lpstr>
      <vt:lpstr>History Timeline</vt:lpstr>
      <vt:lpstr>About AAM</vt:lpstr>
      <vt:lpstr>Serving the World’s Leading Brands</vt:lpstr>
      <vt:lpstr>How We Deliver POWER</vt:lpstr>
      <vt:lpstr>Diverse Product Portfolio 1</vt:lpstr>
      <vt:lpstr>Diverse Product Portfolio 2</vt:lpstr>
      <vt:lpstr>AAM Supply Chain Framework and Scope</vt:lpstr>
      <vt:lpstr>Global Supply Chain Organization</vt:lpstr>
      <vt:lpstr>Supply Chain Breadth</vt:lpstr>
      <vt:lpstr>AAM Vision and Mission</vt:lpstr>
      <vt:lpstr>This is what AAM stands for, what we believe.</vt:lpstr>
      <vt:lpstr>Supply Chain Ethics – Our Responsibilities</vt:lpstr>
      <vt:lpstr>Corporate Responsibility</vt:lpstr>
      <vt:lpstr>Human Resource Responsibility</vt:lpstr>
      <vt:lpstr>Procurement Responsibility</vt:lpstr>
      <vt:lpstr>SCM Responsibility</vt:lpstr>
      <vt:lpstr>Importance</vt:lpstr>
      <vt:lpstr>AAM Code of Business Conduct</vt:lpstr>
      <vt:lpstr>Code of Business Conduct</vt:lpstr>
      <vt:lpstr>AAM’s Code of Business Conduct</vt:lpstr>
      <vt:lpstr>We conduct our business with integrity! 1</vt:lpstr>
      <vt:lpstr>We conduct our business with integrity! 2</vt:lpstr>
      <vt:lpstr>Customs Preferential Programs &amp; Trade Agreements</vt:lpstr>
      <vt:lpstr>We conduct our business with integrity! 3</vt:lpstr>
      <vt:lpstr>We conduct our business with integrity! 4</vt:lpstr>
      <vt:lpstr>We conduct our business with integrity! 5</vt:lpstr>
      <vt:lpstr>Doing Business with AAM</vt:lpstr>
      <vt:lpstr>Doing Business with AAM 1</vt:lpstr>
      <vt:lpstr>AAM Anti-Corruption Policy</vt:lpstr>
      <vt:lpstr>Supplier Requirements Manual</vt:lpstr>
      <vt:lpstr>Supply Chain Sustainability </vt:lpstr>
      <vt:lpstr>Carbon Footprint</vt:lpstr>
      <vt:lpstr>Third Party Intelligence</vt:lpstr>
      <vt:lpstr>SCM Ethics Matter</vt:lpstr>
      <vt:lpstr>Responsible and Ethical Supply Chain</vt:lpstr>
      <vt:lpstr>Thank you for your time … Q&amp;A!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Supply Chain Ethics</dc:title>
  <dc:creator>Windows User</dc:creator>
  <cp:lastModifiedBy>Windows User</cp:lastModifiedBy>
  <cp:revision>1</cp:revision>
  <dcterms:created xsi:type="dcterms:W3CDTF">2019-08-05T16:21:52Z</dcterms:created>
  <dcterms:modified xsi:type="dcterms:W3CDTF">2019-08-05T16:23:21Z</dcterms:modified>
</cp:coreProperties>
</file>