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83" r:id="rId10"/>
    <p:sldId id="266" r:id="rId11"/>
    <p:sldId id="279" r:id="rId12"/>
    <p:sldId id="280" r:id="rId13"/>
    <p:sldId id="349" r:id="rId14"/>
    <p:sldId id="371" r:id="rId15"/>
    <p:sldId id="386" r:id="rId16"/>
    <p:sldId id="351" r:id="rId17"/>
    <p:sldId id="365" r:id="rId18"/>
    <p:sldId id="383" r:id="rId19"/>
    <p:sldId id="256" r:id="rId20"/>
    <p:sldId id="387" r:id="rId21"/>
    <p:sldId id="388" r:id="rId22"/>
    <p:sldId id="259" r:id="rId23"/>
    <p:sldId id="389" r:id="rId24"/>
    <p:sldId id="390" r:id="rId25"/>
    <p:sldId id="391" r:id="rId26"/>
    <p:sldId id="392" r:id="rId27"/>
    <p:sldId id="393" r:id="rId28"/>
    <p:sldId id="271" r:id="rId29"/>
    <p:sldId id="394" r:id="rId30"/>
    <p:sldId id="3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5" autoAdjust="0"/>
    <p:restoredTop sz="86449" autoAdjust="0"/>
  </p:normalViewPr>
  <p:slideViewPr>
    <p:cSldViewPr snapToGrid="0">
      <p:cViewPr varScale="1">
        <p:scale>
          <a:sx n="89" d="100"/>
          <a:sy n="89" d="100"/>
        </p:scale>
        <p:origin x="184" y="296"/>
      </p:cViewPr>
      <p:guideLst/>
    </p:cSldViewPr>
  </p:slideViewPr>
  <p:outlineViewPr>
    <p:cViewPr>
      <p:scale>
        <a:sx n="33" d="100"/>
        <a:sy n="33" d="100"/>
      </p:scale>
      <p:origin x="0" y="-25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urdue\DCMME\SSP%20scenarios\SSP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 estimation'!$A$38</c:f>
              <c:strCache>
                <c:ptCount val="1"/>
                <c:pt idx="0">
                  <c:v>AEO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estimation'!$B$38:$N$38</c:f>
              <c:numCache>
                <c:formatCode>General</c:formatCode>
                <c:ptCount val="13"/>
                <c:pt idx="0">
                  <c:v>0.2</c:v>
                </c:pt>
                <c:pt idx="1">
                  <c:v>0.35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0.95</c:v>
                </c:pt>
                <c:pt idx="7">
                  <c:v>1.1000000000000001</c:v>
                </c:pt>
                <c:pt idx="8">
                  <c:v>1.19</c:v>
                </c:pt>
                <c:pt idx="9">
                  <c:v>1.2</c:v>
                </c:pt>
                <c:pt idx="10">
                  <c:v>1.3</c:v>
                </c:pt>
                <c:pt idx="11">
                  <c:v>1.38</c:v>
                </c:pt>
                <c:pt idx="12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73-41D0-98B6-FDE4868CF0DA}"/>
            </c:ext>
          </c:extLst>
        </c:ser>
        <c:ser>
          <c:idx val="1"/>
          <c:order val="1"/>
          <c:tx>
            <c:strRef>
              <c:f>'EV estimation'!$A$39</c:f>
              <c:strCache>
                <c:ptCount val="1"/>
                <c:pt idx="0">
                  <c:v>BNEF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estimation'!$B$39:$N$39</c:f>
              <c:numCache>
                <c:formatCode>General</c:formatCode>
                <c:ptCount val="13"/>
                <c:pt idx="0">
                  <c:v>0.3</c:v>
                </c:pt>
                <c:pt idx="1">
                  <c:v>0.54</c:v>
                </c:pt>
                <c:pt idx="2">
                  <c:v>0.7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1.6</c:v>
                </c:pt>
                <c:pt idx="7">
                  <c:v>2</c:v>
                </c:pt>
                <c:pt idx="8">
                  <c:v>2.5</c:v>
                </c:pt>
                <c:pt idx="9">
                  <c:v>3.2</c:v>
                </c:pt>
                <c:pt idx="10">
                  <c:v>4</c:v>
                </c:pt>
                <c:pt idx="11">
                  <c:v>4.8</c:v>
                </c:pt>
                <c:pt idx="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73-41D0-98B6-FDE4868CF0DA}"/>
            </c:ext>
          </c:extLst>
        </c:ser>
        <c:ser>
          <c:idx val="2"/>
          <c:order val="2"/>
          <c:tx>
            <c:strRef>
              <c:f>'EV estimation'!$A$40</c:f>
              <c:strCache>
                <c:ptCount val="1"/>
                <c:pt idx="0">
                  <c:v>BCG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estimation'!$B$40:$N$40</c:f>
              <c:numCache>
                <c:formatCode>General</c:formatCode>
                <c:ptCount val="13"/>
                <c:pt idx="0">
                  <c:v>0.2</c:v>
                </c:pt>
                <c:pt idx="1">
                  <c:v>0.35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1.1000000000000001</c:v>
                </c:pt>
                <c:pt idx="7">
                  <c:v>1.5</c:v>
                </c:pt>
                <c:pt idx="8">
                  <c:v>1.9</c:v>
                </c:pt>
                <c:pt idx="9">
                  <c:v>2.2000000000000002</c:v>
                </c:pt>
                <c:pt idx="10">
                  <c:v>2.6</c:v>
                </c:pt>
                <c:pt idx="11">
                  <c:v>3.2</c:v>
                </c:pt>
                <c:pt idx="1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73-41D0-98B6-FDE4868CF0DA}"/>
            </c:ext>
          </c:extLst>
        </c:ser>
        <c:ser>
          <c:idx val="3"/>
          <c:order val="3"/>
          <c:tx>
            <c:strRef>
              <c:f>'EV estimation'!$A$41</c:f>
              <c:strCache>
                <c:ptCount val="1"/>
                <c:pt idx="0">
                  <c:v>Energy Innovation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estimation'!$B$41:$N$41</c:f>
              <c:numCache>
                <c:formatCode>General</c:formatCode>
                <c:ptCount val="13"/>
                <c:pt idx="0">
                  <c:v>0.3</c:v>
                </c:pt>
                <c:pt idx="1">
                  <c:v>0.3</c:v>
                </c:pt>
                <c:pt idx="2">
                  <c:v>0.5</c:v>
                </c:pt>
                <c:pt idx="3">
                  <c:v>0.55000000000000004</c:v>
                </c:pt>
                <c:pt idx="4">
                  <c:v>0.7</c:v>
                </c:pt>
                <c:pt idx="5">
                  <c:v>0.9</c:v>
                </c:pt>
                <c:pt idx="6">
                  <c:v>1.2</c:v>
                </c:pt>
                <c:pt idx="7">
                  <c:v>1.5</c:v>
                </c:pt>
                <c:pt idx="8">
                  <c:v>1.9</c:v>
                </c:pt>
                <c:pt idx="9">
                  <c:v>2.4</c:v>
                </c:pt>
                <c:pt idx="10">
                  <c:v>3</c:v>
                </c:pt>
                <c:pt idx="11">
                  <c:v>3.6</c:v>
                </c:pt>
                <c:pt idx="12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73-41D0-98B6-FDE4868CF0DA}"/>
            </c:ext>
          </c:extLst>
        </c:ser>
        <c:ser>
          <c:idx val="4"/>
          <c:order val="4"/>
          <c:tx>
            <c:strRef>
              <c:f>'EV estimation'!$A$42</c:f>
              <c:strCache>
                <c:ptCount val="1"/>
                <c:pt idx="0">
                  <c:v>Wood Mackenzie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estimation'!$B$42:$N$42</c:f>
              <c:numCache>
                <c:formatCode>General</c:formatCode>
                <c:ptCount val="13"/>
                <c:pt idx="0">
                  <c:v>0.4</c:v>
                </c:pt>
                <c:pt idx="1">
                  <c:v>0.56000000000000005</c:v>
                </c:pt>
                <c:pt idx="2">
                  <c:v>0.7</c:v>
                </c:pt>
                <c:pt idx="3">
                  <c:v>0.75</c:v>
                </c:pt>
                <c:pt idx="4">
                  <c:v>0.8</c:v>
                </c:pt>
                <c:pt idx="5">
                  <c:v>0.9</c:v>
                </c:pt>
                <c:pt idx="6">
                  <c:v>1.05</c:v>
                </c:pt>
                <c:pt idx="7">
                  <c:v>1.25</c:v>
                </c:pt>
                <c:pt idx="8">
                  <c:v>1.5</c:v>
                </c:pt>
                <c:pt idx="9">
                  <c:v>1.8</c:v>
                </c:pt>
                <c:pt idx="10">
                  <c:v>2.2000000000000002</c:v>
                </c:pt>
                <c:pt idx="11">
                  <c:v>2.5</c:v>
                </c:pt>
                <c:pt idx="1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73-41D0-98B6-FDE4868CF0DA}"/>
            </c:ext>
          </c:extLst>
        </c:ser>
        <c:ser>
          <c:idx val="5"/>
          <c:order val="5"/>
          <c:tx>
            <c:strRef>
              <c:f>'EV estimation'!$A$43</c:f>
              <c:strCache>
                <c:ptCount val="1"/>
                <c:pt idx="0">
                  <c:v>EEI/IEI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estimation'!$B$43:$N$43</c:f>
              <c:numCache>
                <c:formatCode>General</c:formatCode>
                <c:ptCount val="13"/>
                <c:pt idx="0">
                  <c:v>0.3</c:v>
                </c:pt>
                <c:pt idx="1">
                  <c:v>0.4</c:v>
                </c:pt>
                <c:pt idx="2">
                  <c:v>0.55000000000000004</c:v>
                </c:pt>
                <c:pt idx="3">
                  <c:v>0.61999999999999988</c:v>
                </c:pt>
                <c:pt idx="4">
                  <c:v>0.74</c:v>
                </c:pt>
                <c:pt idx="5">
                  <c:v>0.88000000000000012</c:v>
                </c:pt>
                <c:pt idx="6">
                  <c:v>1.18</c:v>
                </c:pt>
                <c:pt idx="7">
                  <c:v>1.47</c:v>
                </c:pt>
                <c:pt idx="8">
                  <c:v>1.798</c:v>
                </c:pt>
                <c:pt idx="9">
                  <c:v>2.16</c:v>
                </c:pt>
                <c:pt idx="10">
                  <c:v>2.62</c:v>
                </c:pt>
                <c:pt idx="11">
                  <c:v>3.0959999999999996</c:v>
                </c:pt>
                <c:pt idx="12">
                  <c:v>3.6700000000000004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73-41D0-98B6-FDE4868CF0DA}"/>
            </c:ext>
          </c:extLst>
        </c:ser>
        <c:ser>
          <c:idx val="6"/>
          <c:order val="6"/>
          <c:tx>
            <c:strRef>
              <c:f>'EV estimation'!$A$46</c:f>
              <c:strCache>
                <c:ptCount val="1"/>
                <c:pt idx="0">
                  <c:v>SSP1 Baseline 5.5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estimation'!$B$46:$N$46</c:f>
            </c:numRef>
          </c:val>
          <c:smooth val="0"/>
          <c:extLst>
            <c:ext xmlns:c16="http://schemas.microsoft.com/office/drawing/2014/chart" uri="{C3380CC4-5D6E-409C-BE32-E72D297353CC}">
              <c16:uniqueId val="{00000006-FC73-41D0-98B6-FDE4868CF0DA}"/>
            </c:ext>
          </c:extLst>
        </c:ser>
        <c:ser>
          <c:idx val="7"/>
          <c:order val="7"/>
          <c:tx>
            <c:strRef>
              <c:f>'EV estimation'!$A$47</c:f>
              <c:strCache>
                <c:ptCount val="1"/>
                <c:pt idx="0">
                  <c:v>SSP1, RCP2.6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estimation'!$B$47:$N$47</c:f>
            </c:numRef>
          </c:val>
          <c:smooth val="0"/>
          <c:extLst>
            <c:ext xmlns:c16="http://schemas.microsoft.com/office/drawing/2014/chart" uri="{C3380CC4-5D6E-409C-BE32-E72D297353CC}">
              <c16:uniqueId val="{00000007-FC73-41D0-98B6-FDE4868CF0DA}"/>
            </c:ext>
          </c:extLst>
        </c:ser>
        <c:ser>
          <c:idx val="8"/>
          <c:order val="8"/>
          <c:tx>
            <c:strRef>
              <c:f>'EV estimation'!$A$48</c:f>
              <c:strCache>
                <c:ptCount val="1"/>
                <c:pt idx="0">
                  <c:v>SSP2 Baseline 6.7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estimation'!$B$48:$N$48</c:f>
            </c:numRef>
          </c:val>
          <c:smooth val="0"/>
          <c:extLst>
            <c:ext xmlns:c16="http://schemas.microsoft.com/office/drawing/2014/chart" uri="{C3380CC4-5D6E-409C-BE32-E72D297353CC}">
              <c16:uniqueId val="{00000008-FC73-41D0-98B6-FDE4868CF0DA}"/>
            </c:ext>
          </c:extLst>
        </c:ser>
        <c:ser>
          <c:idx val="9"/>
          <c:order val="9"/>
          <c:tx>
            <c:strRef>
              <c:f>'EV estimation'!$A$49</c:f>
              <c:strCache>
                <c:ptCount val="1"/>
                <c:pt idx="0">
                  <c:v>SSP2 RCP2.6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estimation'!$B$49:$N$49</c:f>
            </c:numRef>
          </c:val>
          <c:smooth val="0"/>
          <c:extLst>
            <c:ext xmlns:c16="http://schemas.microsoft.com/office/drawing/2014/chart" uri="{C3380CC4-5D6E-409C-BE32-E72D297353CC}">
              <c16:uniqueId val="{00000009-FC73-41D0-98B6-FDE4868CF0DA}"/>
            </c:ext>
          </c:extLst>
        </c:ser>
        <c:ser>
          <c:idx val="10"/>
          <c:order val="10"/>
          <c:tx>
            <c:strRef>
              <c:f>'EV estimation'!$A$50</c:f>
              <c:strCache>
                <c:ptCount val="1"/>
                <c:pt idx="0">
                  <c:v>SSP3 Baseline 7.2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estimation'!$B$50:$N$50</c:f>
            </c:numRef>
          </c:val>
          <c:smooth val="0"/>
          <c:extLst>
            <c:ext xmlns:c16="http://schemas.microsoft.com/office/drawing/2014/chart" uri="{C3380CC4-5D6E-409C-BE32-E72D297353CC}">
              <c16:uniqueId val="{0000000A-FC73-41D0-98B6-FDE4868CF0DA}"/>
            </c:ext>
          </c:extLst>
        </c:ser>
        <c:ser>
          <c:idx val="11"/>
          <c:order val="11"/>
          <c:tx>
            <c:strRef>
              <c:f>'EV estimation'!$A$51</c:f>
              <c:strCache>
                <c:ptCount val="1"/>
                <c:pt idx="0">
                  <c:v>SSP3, RCP2.6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estimation'!$B$51:$N$51</c:f>
            </c:numRef>
          </c:val>
          <c:smooth val="0"/>
          <c:extLst>
            <c:ext xmlns:c16="http://schemas.microsoft.com/office/drawing/2014/chart" uri="{C3380CC4-5D6E-409C-BE32-E72D297353CC}">
              <c16:uniqueId val="{0000000B-FC73-41D0-98B6-FDE4868CF0DA}"/>
            </c:ext>
          </c:extLst>
        </c:ser>
        <c:ser>
          <c:idx val="12"/>
          <c:order val="12"/>
          <c:tx>
            <c:strRef>
              <c:f>'EV estimation'!$A$52</c:f>
              <c:strCache>
                <c:ptCount val="1"/>
                <c:pt idx="0">
                  <c:v>SSP4 Baseline 5.8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estimation'!$B$52:$N$52</c:f>
            </c:numRef>
          </c:val>
          <c:smooth val="0"/>
          <c:extLst>
            <c:ext xmlns:c16="http://schemas.microsoft.com/office/drawing/2014/chart" uri="{C3380CC4-5D6E-409C-BE32-E72D297353CC}">
              <c16:uniqueId val="{0000000C-FC73-41D0-98B6-FDE4868CF0DA}"/>
            </c:ext>
          </c:extLst>
        </c:ser>
        <c:ser>
          <c:idx val="13"/>
          <c:order val="13"/>
          <c:tx>
            <c:strRef>
              <c:f>'EV estimation'!$A$53</c:f>
              <c:strCache>
                <c:ptCount val="1"/>
                <c:pt idx="0">
                  <c:v>SSP4, RCP2.6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estimation'!$B$53:$N$53</c:f>
            </c:numRef>
          </c:val>
          <c:smooth val="0"/>
          <c:extLst>
            <c:ext xmlns:c16="http://schemas.microsoft.com/office/drawing/2014/chart" uri="{C3380CC4-5D6E-409C-BE32-E72D297353CC}">
              <c16:uniqueId val="{0000000D-FC73-41D0-98B6-FDE4868CF0DA}"/>
            </c:ext>
          </c:extLst>
        </c:ser>
        <c:ser>
          <c:idx val="14"/>
          <c:order val="14"/>
          <c:tx>
            <c:strRef>
              <c:f>'EV estimation'!$A$54</c:f>
              <c:strCache>
                <c:ptCount val="1"/>
                <c:pt idx="0">
                  <c:v>SSP5 Baseline 8.5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estimation'!$B$54:$N$54</c:f>
              <c:numCache>
                <c:formatCode>General</c:formatCode>
                <c:ptCount val="13"/>
                <c:pt idx="0" formatCode="0.000">
                  <c:v>0.13</c:v>
                </c:pt>
                <c:pt idx="1">
                  <c:v>0.54231463053883466</c:v>
                </c:pt>
                <c:pt idx="2" formatCode="0.000">
                  <c:v>0.95462926107766932</c:v>
                </c:pt>
                <c:pt idx="3" formatCode="0.000">
                  <c:v>1.0673072721553312</c:v>
                </c:pt>
                <c:pt idx="4" formatCode="0.000">
                  <c:v>1.1799852832329929</c:v>
                </c:pt>
                <c:pt idx="5" formatCode="0.000">
                  <c:v>1.2926632943106546</c:v>
                </c:pt>
                <c:pt idx="6" formatCode="0.000">
                  <c:v>1.4053413053883164</c:v>
                </c:pt>
                <c:pt idx="7" formatCode="0.000">
                  <c:v>1.5180193164659783</c:v>
                </c:pt>
                <c:pt idx="8" formatCode="0.000">
                  <c:v>1.6700381018741046</c:v>
                </c:pt>
                <c:pt idx="9" formatCode="0.000">
                  <c:v>1.8220568872822309</c:v>
                </c:pt>
                <c:pt idx="10" formatCode="0.000">
                  <c:v>1.9740756726903572</c:v>
                </c:pt>
                <c:pt idx="11" formatCode="0.000">
                  <c:v>2.1260944580984833</c:v>
                </c:pt>
                <c:pt idx="12" formatCode="0.000">
                  <c:v>2.2781132435066094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C73-41D0-98B6-FDE4868CF0DA}"/>
            </c:ext>
          </c:extLst>
        </c:ser>
        <c:ser>
          <c:idx val="15"/>
          <c:order val="15"/>
          <c:tx>
            <c:strRef>
              <c:f>'EV estimation'!$A$55</c:f>
              <c:strCache>
                <c:ptCount val="1"/>
                <c:pt idx="0">
                  <c:v>SSP5, RCP2.6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estimation'!$B$55:$N$55</c:f>
              <c:numCache>
                <c:formatCode>General</c:formatCode>
                <c:ptCount val="13"/>
                <c:pt idx="0" formatCode="0.000">
                  <c:v>0.13</c:v>
                </c:pt>
                <c:pt idx="1">
                  <c:v>0.97440139254995362</c:v>
                </c:pt>
                <c:pt idx="2" formatCode="0.000">
                  <c:v>1.8188027850999073</c:v>
                </c:pt>
                <c:pt idx="3" formatCode="0.000">
                  <c:v>2.192141360826922</c:v>
                </c:pt>
                <c:pt idx="4" formatCode="0.000">
                  <c:v>2.5654799365539365</c:v>
                </c:pt>
                <c:pt idx="5" formatCode="0.000">
                  <c:v>2.9388185122809514</c:v>
                </c:pt>
                <c:pt idx="6" formatCode="0.000">
                  <c:v>3.3121570880079663</c:v>
                </c:pt>
                <c:pt idx="7" formatCode="0.000">
                  <c:v>3.6854956637349807</c:v>
                </c:pt>
                <c:pt idx="8" formatCode="0.000">
                  <c:v>4.204351699394179</c:v>
                </c:pt>
                <c:pt idx="9" formatCode="0.000">
                  <c:v>4.7232077350533768</c:v>
                </c:pt>
                <c:pt idx="10" formatCode="0.000">
                  <c:v>5.2420637707125746</c:v>
                </c:pt>
                <c:pt idx="11" formatCode="0.000">
                  <c:v>5.7609198063717724</c:v>
                </c:pt>
                <c:pt idx="12" formatCode="0.000">
                  <c:v>6.2797758420309711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C73-41D0-98B6-FDE4868CF0DA}"/>
            </c:ext>
          </c:extLst>
        </c:ser>
        <c:ser>
          <c:idx val="16"/>
          <c:order val="16"/>
          <c:tx>
            <c:strRef>
              <c:f>'EV estimation'!$A$44</c:f>
              <c:strCache>
                <c:ptCount val="1"/>
                <c:pt idx="0">
                  <c:v>Mckinsey baseline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'EV estimation'!$B$44:$N$44</c:f>
              <c:numCache>
                <c:formatCode>0.00</c:formatCode>
                <c:ptCount val="13"/>
                <c:pt idx="0">
                  <c:v>0.58196794175196964</c:v>
                </c:pt>
                <c:pt idx="1">
                  <c:v>0.80086829000720805</c:v>
                </c:pt>
                <c:pt idx="2">
                  <c:v>1.0197686382624465</c:v>
                </c:pt>
                <c:pt idx="3">
                  <c:v>1.2266791676165636</c:v>
                </c:pt>
                <c:pt idx="4">
                  <c:v>1.4335896969706807</c:v>
                </c:pt>
                <c:pt idx="5">
                  <c:v>1.6405002263247979</c:v>
                </c:pt>
                <c:pt idx="6">
                  <c:v>1.847410755678915</c:v>
                </c:pt>
                <c:pt idx="7">
                  <c:v>2.0543212850330317</c:v>
                </c:pt>
                <c:pt idx="8">
                  <c:v>2.4418196511242938</c:v>
                </c:pt>
                <c:pt idx="9">
                  <c:v>2.8293180172155559</c:v>
                </c:pt>
                <c:pt idx="10">
                  <c:v>3.216816383306818</c:v>
                </c:pt>
                <c:pt idx="11">
                  <c:v>3.6043147493980801</c:v>
                </c:pt>
                <c:pt idx="12">
                  <c:v>3.991813115489343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C73-41D0-98B6-FDE4868CF0DA}"/>
            </c:ext>
          </c:extLst>
        </c:ser>
        <c:ser>
          <c:idx val="17"/>
          <c:order val="17"/>
          <c:tx>
            <c:strRef>
              <c:f>'EV estimation'!$A$45</c:f>
              <c:strCache>
                <c:ptCount val="1"/>
                <c:pt idx="0">
                  <c:v>Mckinsey aggressive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'EV estimation'!$B$45:$N$45</c:f>
              <c:numCache>
                <c:formatCode>0.00</c:formatCode>
                <c:ptCount val="13"/>
                <c:pt idx="0">
                  <c:v>0.58196794175196964</c:v>
                </c:pt>
                <c:pt idx="1">
                  <c:v>1.1407911694280233</c:v>
                </c:pt>
                <c:pt idx="2">
                  <c:v>1.6996143971040771</c:v>
                </c:pt>
                <c:pt idx="3">
                  <c:v>1.9285804889231781</c:v>
                </c:pt>
                <c:pt idx="4">
                  <c:v>2.111753362378459</c:v>
                </c:pt>
                <c:pt idx="5">
                  <c:v>2.2582916611426835</c:v>
                </c:pt>
                <c:pt idx="6">
                  <c:v>2.3755223001540635</c:v>
                </c:pt>
                <c:pt idx="7">
                  <c:v>2.8444448561995825</c:v>
                </c:pt>
                <c:pt idx="8">
                  <c:v>3.3400393824234906</c:v>
                </c:pt>
                <c:pt idx="9">
                  <c:v>3.8356339086473987</c:v>
                </c:pt>
                <c:pt idx="10">
                  <c:v>4.3312284348713073</c:v>
                </c:pt>
                <c:pt idx="11">
                  <c:v>4.8268229610952158</c:v>
                </c:pt>
                <c:pt idx="12">
                  <c:v>5.3224174873191235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C73-41D0-98B6-FDE4868CF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773096"/>
        <c:axId val="498781624"/>
      </c:lineChart>
      <c:catAx>
        <c:axId val="49877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81624"/>
        <c:crosses val="autoZero"/>
        <c:auto val="1"/>
        <c:lblAlgn val="ctr"/>
        <c:lblOffset val="100"/>
        <c:noMultiLvlLbl val="0"/>
      </c:catAx>
      <c:valAx>
        <c:axId val="49878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 demand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73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0705431756244343E-2"/>
          <c:y val="0.1188157658797027"/>
          <c:w val="0.1927786945611068"/>
          <c:h val="0.77744962872448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61F05-B196-465A-AE51-C3ECAEF9FF3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616985-5135-4B16-9855-45F34FA0B5BC}">
      <dgm:prSet/>
      <dgm:spPr/>
      <dgm:t>
        <a:bodyPr/>
        <a:lstStyle/>
        <a:p>
          <a:pPr>
            <a:defRPr cap="all"/>
          </a:pPr>
          <a:r>
            <a:rPr lang="en-US"/>
            <a:t>Diversify</a:t>
          </a:r>
        </a:p>
      </dgm:t>
    </dgm:pt>
    <dgm:pt modelId="{469E97A4-C5AA-4A11-AC0F-25AFFC24DF9B}" type="parTrans" cxnId="{7C503AFA-EF99-4D8C-BD7B-CB94968D3C2B}">
      <dgm:prSet/>
      <dgm:spPr/>
      <dgm:t>
        <a:bodyPr/>
        <a:lstStyle/>
        <a:p>
          <a:endParaRPr lang="en-US"/>
        </a:p>
      </dgm:t>
    </dgm:pt>
    <dgm:pt modelId="{3EE37F36-53AD-4205-81FE-176C330A87DC}" type="sibTrans" cxnId="{7C503AFA-EF99-4D8C-BD7B-CB94968D3C2B}">
      <dgm:prSet/>
      <dgm:spPr/>
      <dgm:t>
        <a:bodyPr/>
        <a:lstStyle/>
        <a:p>
          <a:endParaRPr lang="en-US"/>
        </a:p>
      </dgm:t>
    </dgm:pt>
    <dgm:pt modelId="{EA79A0EB-3615-4AD8-9C68-46436138A1C7}">
      <dgm:prSet/>
      <dgm:spPr/>
      <dgm:t>
        <a:bodyPr/>
        <a:lstStyle/>
        <a:p>
          <a:pPr>
            <a:defRPr cap="all"/>
          </a:pPr>
          <a:r>
            <a:rPr lang="en-US"/>
            <a:t>EV supplier</a:t>
          </a:r>
        </a:p>
      </dgm:t>
    </dgm:pt>
    <dgm:pt modelId="{A88686D5-B372-42D9-812C-841374E6F105}" type="parTrans" cxnId="{A206A73F-FFF1-473E-A8DC-ADEC3186043B}">
      <dgm:prSet/>
      <dgm:spPr/>
      <dgm:t>
        <a:bodyPr/>
        <a:lstStyle/>
        <a:p>
          <a:endParaRPr lang="en-US"/>
        </a:p>
      </dgm:t>
    </dgm:pt>
    <dgm:pt modelId="{46DB785F-1077-4A7C-8105-E5E753736AEF}" type="sibTrans" cxnId="{A206A73F-FFF1-473E-A8DC-ADEC3186043B}">
      <dgm:prSet/>
      <dgm:spPr/>
      <dgm:t>
        <a:bodyPr/>
        <a:lstStyle/>
        <a:p>
          <a:endParaRPr lang="en-US"/>
        </a:p>
      </dgm:t>
    </dgm:pt>
    <dgm:pt modelId="{F9C09F82-45CA-4CCA-81C8-1263CB3B2221}">
      <dgm:prSet/>
      <dgm:spPr/>
      <dgm:t>
        <a:bodyPr/>
        <a:lstStyle/>
        <a:p>
          <a:pPr>
            <a:defRPr cap="all"/>
          </a:pPr>
          <a:r>
            <a:rPr lang="en-US"/>
            <a:t>consolidation</a:t>
          </a:r>
        </a:p>
      </dgm:t>
    </dgm:pt>
    <dgm:pt modelId="{1A76BE0D-FF9A-4FC7-8CED-216C528FF9B2}" type="parTrans" cxnId="{5B897D73-94D5-4FB5-97E4-6A8F05B329E3}">
      <dgm:prSet/>
      <dgm:spPr/>
      <dgm:t>
        <a:bodyPr/>
        <a:lstStyle/>
        <a:p>
          <a:endParaRPr lang="en-US"/>
        </a:p>
      </dgm:t>
    </dgm:pt>
    <dgm:pt modelId="{873120AA-8423-4E3F-AD03-70286F7B4AC5}" type="sibTrans" cxnId="{5B897D73-94D5-4FB5-97E4-6A8F05B329E3}">
      <dgm:prSet/>
      <dgm:spPr/>
      <dgm:t>
        <a:bodyPr/>
        <a:lstStyle/>
        <a:p>
          <a:endParaRPr lang="en-US"/>
        </a:p>
      </dgm:t>
    </dgm:pt>
    <dgm:pt modelId="{D2632AC1-3DD3-4C89-B50F-B3684F2609F7}">
      <dgm:prSet/>
      <dgm:spPr/>
      <dgm:t>
        <a:bodyPr/>
        <a:lstStyle/>
        <a:p>
          <a:pPr>
            <a:defRPr cap="all"/>
          </a:pPr>
          <a:r>
            <a:rPr lang="en-US" dirty="0"/>
            <a:t>EV infrastructure</a:t>
          </a:r>
        </a:p>
      </dgm:t>
    </dgm:pt>
    <dgm:pt modelId="{E9804400-5BBB-494B-A7E2-5C9A13FCC660}" type="parTrans" cxnId="{86F89828-8AB1-49E2-A353-4ACB5CF682C3}">
      <dgm:prSet/>
      <dgm:spPr/>
      <dgm:t>
        <a:bodyPr/>
        <a:lstStyle/>
        <a:p>
          <a:endParaRPr lang="en-US"/>
        </a:p>
      </dgm:t>
    </dgm:pt>
    <dgm:pt modelId="{37252D69-05FD-4024-9777-E359F1AF92E9}" type="sibTrans" cxnId="{86F89828-8AB1-49E2-A353-4ACB5CF682C3}">
      <dgm:prSet/>
      <dgm:spPr/>
      <dgm:t>
        <a:bodyPr/>
        <a:lstStyle/>
        <a:p>
          <a:endParaRPr lang="en-US"/>
        </a:p>
      </dgm:t>
    </dgm:pt>
    <dgm:pt modelId="{BD798310-5FCB-4CCC-BDD1-A36714CABD1D}" type="pres">
      <dgm:prSet presAssocID="{1F061F05-B196-465A-AE51-C3ECAEF9FF33}" presName="root" presStyleCnt="0">
        <dgm:presLayoutVars>
          <dgm:dir/>
          <dgm:resizeHandles val="exact"/>
        </dgm:presLayoutVars>
      </dgm:prSet>
      <dgm:spPr/>
    </dgm:pt>
    <dgm:pt modelId="{0E5D7E3A-5C08-47DB-89EE-368680BF354B}" type="pres">
      <dgm:prSet presAssocID="{0A616985-5135-4B16-9855-45F34FA0B5BC}" presName="compNode" presStyleCnt="0"/>
      <dgm:spPr/>
    </dgm:pt>
    <dgm:pt modelId="{7331DC8A-418B-43CA-86D7-5C7BCE823B06}" type="pres">
      <dgm:prSet presAssocID="{0A616985-5135-4B16-9855-45F34FA0B5BC}" presName="iconBgRect" presStyleLbl="bgShp" presStyleIdx="0" presStyleCnt="4"/>
      <dgm:spPr/>
    </dgm:pt>
    <dgm:pt modelId="{9DB41F81-DE58-4BE8-A381-60875A94488D}" type="pres">
      <dgm:prSet presAssocID="{0A616985-5135-4B16-9855-45F34FA0B5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BA623C78-B2EB-4E66-B4A6-8355D4BB078E}" type="pres">
      <dgm:prSet presAssocID="{0A616985-5135-4B16-9855-45F34FA0B5BC}" presName="spaceRect" presStyleCnt="0"/>
      <dgm:spPr/>
    </dgm:pt>
    <dgm:pt modelId="{75AA24B4-DCF5-46B5-A2A8-56B1BFF4EFF0}" type="pres">
      <dgm:prSet presAssocID="{0A616985-5135-4B16-9855-45F34FA0B5BC}" presName="textRect" presStyleLbl="revTx" presStyleIdx="0" presStyleCnt="4">
        <dgm:presLayoutVars>
          <dgm:chMax val="1"/>
          <dgm:chPref val="1"/>
        </dgm:presLayoutVars>
      </dgm:prSet>
      <dgm:spPr/>
    </dgm:pt>
    <dgm:pt modelId="{E943F6AF-5304-4B6F-BA4A-74C6FFB7E6F9}" type="pres">
      <dgm:prSet presAssocID="{3EE37F36-53AD-4205-81FE-176C330A87DC}" presName="sibTrans" presStyleCnt="0"/>
      <dgm:spPr/>
    </dgm:pt>
    <dgm:pt modelId="{44DA1CAC-579F-41FD-AD2E-00CACF57AF7E}" type="pres">
      <dgm:prSet presAssocID="{EA79A0EB-3615-4AD8-9C68-46436138A1C7}" presName="compNode" presStyleCnt="0"/>
      <dgm:spPr/>
    </dgm:pt>
    <dgm:pt modelId="{E37BFF49-B3F9-4073-BB24-E449D63BF8BA}" type="pres">
      <dgm:prSet presAssocID="{EA79A0EB-3615-4AD8-9C68-46436138A1C7}" presName="iconBgRect" presStyleLbl="bgShp" presStyleIdx="1" presStyleCnt="4"/>
      <dgm:spPr/>
    </dgm:pt>
    <dgm:pt modelId="{0A062DEF-7A12-4E7E-8773-55393EE86255}" type="pres">
      <dgm:prSet presAssocID="{EA79A0EB-3615-4AD8-9C68-46436138A1C7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618BE114-7F5E-4AA5-8882-862BF2167311}" type="pres">
      <dgm:prSet presAssocID="{EA79A0EB-3615-4AD8-9C68-46436138A1C7}" presName="spaceRect" presStyleCnt="0"/>
      <dgm:spPr/>
    </dgm:pt>
    <dgm:pt modelId="{51E8062E-6A81-4980-B71F-CC0637C8BC67}" type="pres">
      <dgm:prSet presAssocID="{EA79A0EB-3615-4AD8-9C68-46436138A1C7}" presName="textRect" presStyleLbl="revTx" presStyleIdx="1" presStyleCnt="4">
        <dgm:presLayoutVars>
          <dgm:chMax val="1"/>
          <dgm:chPref val="1"/>
        </dgm:presLayoutVars>
      </dgm:prSet>
      <dgm:spPr/>
    </dgm:pt>
    <dgm:pt modelId="{CC2F8716-7D7E-44D3-8844-5899E38AFCBB}" type="pres">
      <dgm:prSet presAssocID="{46DB785F-1077-4A7C-8105-E5E753736AEF}" presName="sibTrans" presStyleCnt="0"/>
      <dgm:spPr/>
    </dgm:pt>
    <dgm:pt modelId="{82CFE7CA-DD1E-49AA-8EFE-411AEB836090}" type="pres">
      <dgm:prSet presAssocID="{F9C09F82-45CA-4CCA-81C8-1263CB3B2221}" presName="compNode" presStyleCnt="0"/>
      <dgm:spPr/>
    </dgm:pt>
    <dgm:pt modelId="{AEE86016-0550-4B39-9A9F-1DEE2B7BD898}" type="pres">
      <dgm:prSet presAssocID="{F9C09F82-45CA-4CCA-81C8-1263CB3B2221}" presName="iconBgRect" presStyleLbl="bgShp" presStyleIdx="2" presStyleCnt="4"/>
      <dgm:spPr/>
    </dgm:pt>
    <dgm:pt modelId="{BACE4559-780F-4A22-BBBD-9CBF3DB7880D}" type="pres">
      <dgm:prSet presAssocID="{F9C09F82-45CA-4CCA-81C8-1263CB3B2221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829EEB-F6A4-4637-9311-02E1CE32A036}" type="pres">
      <dgm:prSet presAssocID="{F9C09F82-45CA-4CCA-81C8-1263CB3B2221}" presName="spaceRect" presStyleCnt="0"/>
      <dgm:spPr/>
    </dgm:pt>
    <dgm:pt modelId="{8A66472E-E2BC-49CC-A8B8-E13D9D22EA03}" type="pres">
      <dgm:prSet presAssocID="{F9C09F82-45CA-4CCA-81C8-1263CB3B2221}" presName="textRect" presStyleLbl="revTx" presStyleIdx="2" presStyleCnt="4">
        <dgm:presLayoutVars>
          <dgm:chMax val="1"/>
          <dgm:chPref val="1"/>
        </dgm:presLayoutVars>
      </dgm:prSet>
      <dgm:spPr/>
    </dgm:pt>
    <dgm:pt modelId="{0A4BBADC-5F11-4038-B3D7-BBB7F4422D31}" type="pres">
      <dgm:prSet presAssocID="{873120AA-8423-4E3F-AD03-70286F7B4AC5}" presName="sibTrans" presStyleCnt="0"/>
      <dgm:spPr/>
    </dgm:pt>
    <dgm:pt modelId="{1E565434-69F4-4890-A848-ED0E2FA705BA}" type="pres">
      <dgm:prSet presAssocID="{D2632AC1-3DD3-4C89-B50F-B3684F2609F7}" presName="compNode" presStyleCnt="0"/>
      <dgm:spPr/>
    </dgm:pt>
    <dgm:pt modelId="{122F27F4-06BE-41C6-A9FB-C668B75BFB69}" type="pres">
      <dgm:prSet presAssocID="{D2632AC1-3DD3-4C89-B50F-B3684F2609F7}" presName="iconBgRect" presStyleLbl="bgShp" presStyleIdx="3" presStyleCnt="4"/>
      <dgm:spPr/>
    </dgm:pt>
    <dgm:pt modelId="{B8288131-A0FE-48C2-81D5-6F183ABEBD23}" type="pres">
      <dgm:prSet presAssocID="{D2632AC1-3DD3-4C89-B50F-B3684F2609F7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 with solid fill"/>
        </a:ext>
      </dgm:extLst>
    </dgm:pt>
    <dgm:pt modelId="{A0722A56-7CD5-48F8-9C39-9C3E7A22F900}" type="pres">
      <dgm:prSet presAssocID="{D2632AC1-3DD3-4C89-B50F-B3684F2609F7}" presName="spaceRect" presStyleCnt="0"/>
      <dgm:spPr/>
    </dgm:pt>
    <dgm:pt modelId="{10E9DE5D-64DE-48B5-9889-92740878CA08}" type="pres">
      <dgm:prSet presAssocID="{D2632AC1-3DD3-4C89-B50F-B3684F2609F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CA2F27-4228-4F36-8680-794AD194B311}" type="presOf" srcId="{1F061F05-B196-465A-AE51-C3ECAEF9FF33}" destId="{BD798310-5FCB-4CCC-BDD1-A36714CABD1D}" srcOrd="0" destOrd="0" presId="urn:microsoft.com/office/officeart/2018/5/layout/IconCircleLabelList"/>
    <dgm:cxn modelId="{86F89828-8AB1-49E2-A353-4ACB5CF682C3}" srcId="{1F061F05-B196-465A-AE51-C3ECAEF9FF33}" destId="{D2632AC1-3DD3-4C89-B50F-B3684F2609F7}" srcOrd="3" destOrd="0" parTransId="{E9804400-5BBB-494B-A7E2-5C9A13FCC660}" sibTransId="{37252D69-05FD-4024-9777-E359F1AF92E9}"/>
    <dgm:cxn modelId="{A206A73F-FFF1-473E-A8DC-ADEC3186043B}" srcId="{1F061F05-B196-465A-AE51-C3ECAEF9FF33}" destId="{EA79A0EB-3615-4AD8-9C68-46436138A1C7}" srcOrd="1" destOrd="0" parTransId="{A88686D5-B372-42D9-812C-841374E6F105}" sibTransId="{46DB785F-1077-4A7C-8105-E5E753736AEF}"/>
    <dgm:cxn modelId="{46A69545-7DBF-4ED3-9B07-E01B657F09B0}" type="presOf" srcId="{0A616985-5135-4B16-9855-45F34FA0B5BC}" destId="{75AA24B4-DCF5-46B5-A2A8-56B1BFF4EFF0}" srcOrd="0" destOrd="0" presId="urn:microsoft.com/office/officeart/2018/5/layout/IconCircleLabelList"/>
    <dgm:cxn modelId="{D930B148-5622-4BE9-938F-E136C5F5E919}" type="presOf" srcId="{D2632AC1-3DD3-4C89-B50F-B3684F2609F7}" destId="{10E9DE5D-64DE-48B5-9889-92740878CA08}" srcOrd="0" destOrd="0" presId="urn:microsoft.com/office/officeart/2018/5/layout/IconCircleLabelList"/>
    <dgm:cxn modelId="{5B897D73-94D5-4FB5-97E4-6A8F05B329E3}" srcId="{1F061F05-B196-465A-AE51-C3ECAEF9FF33}" destId="{F9C09F82-45CA-4CCA-81C8-1263CB3B2221}" srcOrd="2" destOrd="0" parTransId="{1A76BE0D-FF9A-4FC7-8CED-216C528FF9B2}" sibTransId="{873120AA-8423-4E3F-AD03-70286F7B4AC5}"/>
    <dgm:cxn modelId="{D419FCA2-EC22-4DEC-88D4-D40189381DF9}" type="presOf" srcId="{F9C09F82-45CA-4CCA-81C8-1263CB3B2221}" destId="{8A66472E-E2BC-49CC-A8B8-E13D9D22EA03}" srcOrd="0" destOrd="0" presId="urn:microsoft.com/office/officeart/2018/5/layout/IconCircleLabelList"/>
    <dgm:cxn modelId="{DAF879F3-1A3B-4D26-9D18-DEBE137FC398}" type="presOf" srcId="{EA79A0EB-3615-4AD8-9C68-46436138A1C7}" destId="{51E8062E-6A81-4980-B71F-CC0637C8BC67}" srcOrd="0" destOrd="0" presId="urn:microsoft.com/office/officeart/2018/5/layout/IconCircleLabelList"/>
    <dgm:cxn modelId="{7C503AFA-EF99-4D8C-BD7B-CB94968D3C2B}" srcId="{1F061F05-B196-465A-AE51-C3ECAEF9FF33}" destId="{0A616985-5135-4B16-9855-45F34FA0B5BC}" srcOrd="0" destOrd="0" parTransId="{469E97A4-C5AA-4A11-AC0F-25AFFC24DF9B}" sibTransId="{3EE37F36-53AD-4205-81FE-176C330A87DC}"/>
    <dgm:cxn modelId="{E1E55943-F9BD-4F24-95F7-C0C589C2CC26}" type="presParOf" srcId="{BD798310-5FCB-4CCC-BDD1-A36714CABD1D}" destId="{0E5D7E3A-5C08-47DB-89EE-368680BF354B}" srcOrd="0" destOrd="0" presId="urn:microsoft.com/office/officeart/2018/5/layout/IconCircleLabelList"/>
    <dgm:cxn modelId="{C578963C-C412-46BA-B7C4-E1EAC3C858C2}" type="presParOf" srcId="{0E5D7E3A-5C08-47DB-89EE-368680BF354B}" destId="{7331DC8A-418B-43CA-86D7-5C7BCE823B06}" srcOrd="0" destOrd="0" presId="urn:microsoft.com/office/officeart/2018/5/layout/IconCircleLabelList"/>
    <dgm:cxn modelId="{FA51B3D8-28E0-454D-8831-E4EDD42F69F4}" type="presParOf" srcId="{0E5D7E3A-5C08-47DB-89EE-368680BF354B}" destId="{9DB41F81-DE58-4BE8-A381-60875A94488D}" srcOrd="1" destOrd="0" presId="urn:microsoft.com/office/officeart/2018/5/layout/IconCircleLabelList"/>
    <dgm:cxn modelId="{69F5BE37-A6A6-4D29-AC8A-532B50860418}" type="presParOf" srcId="{0E5D7E3A-5C08-47DB-89EE-368680BF354B}" destId="{BA623C78-B2EB-4E66-B4A6-8355D4BB078E}" srcOrd="2" destOrd="0" presId="urn:microsoft.com/office/officeart/2018/5/layout/IconCircleLabelList"/>
    <dgm:cxn modelId="{19DBCCC4-FD0E-43CF-81D7-B17FE3AB3E3A}" type="presParOf" srcId="{0E5D7E3A-5C08-47DB-89EE-368680BF354B}" destId="{75AA24B4-DCF5-46B5-A2A8-56B1BFF4EFF0}" srcOrd="3" destOrd="0" presId="urn:microsoft.com/office/officeart/2018/5/layout/IconCircleLabelList"/>
    <dgm:cxn modelId="{2E7117D4-F926-4D12-8DD9-1F80182D7B55}" type="presParOf" srcId="{BD798310-5FCB-4CCC-BDD1-A36714CABD1D}" destId="{E943F6AF-5304-4B6F-BA4A-74C6FFB7E6F9}" srcOrd="1" destOrd="0" presId="urn:microsoft.com/office/officeart/2018/5/layout/IconCircleLabelList"/>
    <dgm:cxn modelId="{1239CC70-85C4-43B9-B8A5-E568AE80429A}" type="presParOf" srcId="{BD798310-5FCB-4CCC-BDD1-A36714CABD1D}" destId="{44DA1CAC-579F-41FD-AD2E-00CACF57AF7E}" srcOrd="2" destOrd="0" presId="urn:microsoft.com/office/officeart/2018/5/layout/IconCircleLabelList"/>
    <dgm:cxn modelId="{CBCD1BED-DE6C-4348-9C59-57F6A6FFBD70}" type="presParOf" srcId="{44DA1CAC-579F-41FD-AD2E-00CACF57AF7E}" destId="{E37BFF49-B3F9-4073-BB24-E449D63BF8BA}" srcOrd="0" destOrd="0" presId="urn:microsoft.com/office/officeart/2018/5/layout/IconCircleLabelList"/>
    <dgm:cxn modelId="{4C805FB8-F35B-4C6B-BAD6-63FE8609EFF2}" type="presParOf" srcId="{44DA1CAC-579F-41FD-AD2E-00CACF57AF7E}" destId="{0A062DEF-7A12-4E7E-8773-55393EE86255}" srcOrd="1" destOrd="0" presId="urn:microsoft.com/office/officeart/2018/5/layout/IconCircleLabelList"/>
    <dgm:cxn modelId="{518DE685-9F34-4E4E-ADD9-B52647AB11B1}" type="presParOf" srcId="{44DA1CAC-579F-41FD-AD2E-00CACF57AF7E}" destId="{618BE114-7F5E-4AA5-8882-862BF2167311}" srcOrd="2" destOrd="0" presId="urn:microsoft.com/office/officeart/2018/5/layout/IconCircleLabelList"/>
    <dgm:cxn modelId="{6E19E2AC-3F36-42E6-BB2A-9995E0B07807}" type="presParOf" srcId="{44DA1CAC-579F-41FD-AD2E-00CACF57AF7E}" destId="{51E8062E-6A81-4980-B71F-CC0637C8BC67}" srcOrd="3" destOrd="0" presId="urn:microsoft.com/office/officeart/2018/5/layout/IconCircleLabelList"/>
    <dgm:cxn modelId="{8A693636-549D-4849-8932-B0FBEB3E4435}" type="presParOf" srcId="{BD798310-5FCB-4CCC-BDD1-A36714CABD1D}" destId="{CC2F8716-7D7E-44D3-8844-5899E38AFCBB}" srcOrd="3" destOrd="0" presId="urn:microsoft.com/office/officeart/2018/5/layout/IconCircleLabelList"/>
    <dgm:cxn modelId="{634204AC-BB77-4AE5-8587-5ACE879833E6}" type="presParOf" srcId="{BD798310-5FCB-4CCC-BDD1-A36714CABD1D}" destId="{82CFE7CA-DD1E-49AA-8EFE-411AEB836090}" srcOrd="4" destOrd="0" presId="urn:microsoft.com/office/officeart/2018/5/layout/IconCircleLabelList"/>
    <dgm:cxn modelId="{E89A47AF-A10F-4108-B937-8C5B54767E3E}" type="presParOf" srcId="{82CFE7CA-DD1E-49AA-8EFE-411AEB836090}" destId="{AEE86016-0550-4B39-9A9F-1DEE2B7BD898}" srcOrd="0" destOrd="0" presId="urn:microsoft.com/office/officeart/2018/5/layout/IconCircleLabelList"/>
    <dgm:cxn modelId="{F39E2B45-25CB-4988-A148-CBB04825348A}" type="presParOf" srcId="{82CFE7CA-DD1E-49AA-8EFE-411AEB836090}" destId="{BACE4559-780F-4A22-BBBD-9CBF3DB7880D}" srcOrd="1" destOrd="0" presId="urn:microsoft.com/office/officeart/2018/5/layout/IconCircleLabelList"/>
    <dgm:cxn modelId="{B9E1B02C-FE3A-475A-BC82-1A8DECFB9FC0}" type="presParOf" srcId="{82CFE7CA-DD1E-49AA-8EFE-411AEB836090}" destId="{4B829EEB-F6A4-4637-9311-02E1CE32A036}" srcOrd="2" destOrd="0" presId="urn:microsoft.com/office/officeart/2018/5/layout/IconCircleLabelList"/>
    <dgm:cxn modelId="{5055FE7D-F372-4D37-9AB9-4F2F0AA70892}" type="presParOf" srcId="{82CFE7CA-DD1E-49AA-8EFE-411AEB836090}" destId="{8A66472E-E2BC-49CC-A8B8-E13D9D22EA03}" srcOrd="3" destOrd="0" presId="urn:microsoft.com/office/officeart/2018/5/layout/IconCircleLabelList"/>
    <dgm:cxn modelId="{E5E9FE9B-50C5-4109-A100-A097940AA160}" type="presParOf" srcId="{BD798310-5FCB-4CCC-BDD1-A36714CABD1D}" destId="{0A4BBADC-5F11-4038-B3D7-BBB7F4422D31}" srcOrd="5" destOrd="0" presId="urn:microsoft.com/office/officeart/2018/5/layout/IconCircleLabelList"/>
    <dgm:cxn modelId="{5ACB6A04-3B17-4DD9-82B6-ACEE3EF53C77}" type="presParOf" srcId="{BD798310-5FCB-4CCC-BDD1-A36714CABD1D}" destId="{1E565434-69F4-4890-A848-ED0E2FA705BA}" srcOrd="6" destOrd="0" presId="urn:microsoft.com/office/officeart/2018/5/layout/IconCircleLabelList"/>
    <dgm:cxn modelId="{F00BF63F-BBC5-4E02-A018-C733B8CCED8E}" type="presParOf" srcId="{1E565434-69F4-4890-A848-ED0E2FA705BA}" destId="{122F27F4-06BE-41C6-A9FB-C668B75BFB69}" srcOrd="0" destOrd="0" presId="urn:microsoft.com/office/officeart/2018/5/layout/IconCircleLabelList"/>
    <dgm:cxn modelId="{9A59B7F9-8281-400C-9699-A2480FBF1E41}" type="presParOf" srcId="{1E565434-69F4-4890-A848-ED0E2FA705BA}" destId="{B8288131-A0FE-48C2-81D5-6F183ABEBD23}" srcOrd="1" destOrd="0" presId="urn:microsoft.com/office/officeart/2018/5/layout/IconCircleLabelList"/>
    <dgm:cxn modelId="{1835CDE1-5A55-4ED0-A893-4937E10FD115}" type="presParOf" srcId="{1E565434-69F4-4890-A848-ED0E2FA705BA}" destId="{A0722A56-7CD5-48F8-9C39-9C3E7A22F900}" srcOrd="2" destOrd="0" presId="urn:microsoft.com/office/officeart/2018/5/layout/IconCircleLabelList"/>
    <dgm:cxn modelId="{4E876CEF-C1A5-4583-8A75-F1AB6B79011F}" type="presParOf" srcId="{1E565434-69F4-4890-A848-ED0E2FA705BA}" destId="{10E9DE5D-64DE-48B5-9889-92740878CA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1DC8A-418B-43CA-86D7-5C7BCE823B06}">
      <dsp:nvSpPr>
        <dsp:cNvPr id="0" name=""/>
        <dsp:cNvSpPr/>
      </dsp:nvSpPr>
      <dsp:spPr>
        <a:xfrm>
          <a:off x="798960" y="1242"/>
          <a:ext cx="625130" cy="6251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1F81-DE58-4BE8-A381-60875A94488D}">
      <dsp:nvSpPr>
        <dsp:cNvPr id="0" name=""/>
        <dsp:cNvSpPr/>
      </dsp:nvSpPr>
      <dsp:spPr>
        <a:xfrm>
          <a:off x="932185" y="134467"/>
          <a:ext cx="358681" cy="35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A24B4-DCF5-46B5-A2A8-56B1BFF4EFF0}">
      <dsp:nvSpPr>
        <dsp:cNvPr id="0" name=""/>
        <dsp:cNvSpPr/>
      </dsp:nvSpPr>
      <dsp:spPr>
        <a:xfrm>
          <a:off x="599123" y="821086"/>
          <a:ext cx="1024804" cy="40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Diversify</a:t>
          </a:r>
        </a:p>
      </dsp:txBody>
      <dsp:txXfrm>
        <a:off x="599123" y="821086"/>
        <a:ext cx="1024804" cy="409921"/>
      </dsp:txXfrm>
    </dsp:sp>
    <dsp:sp modelId="{E37BFF49-B3F9-4073-BB24-E449D63BF8BA}">
      <dsp:nvSpPr>
        <dsp:cNvPr id="0" name=""/>
        <dsp:cNvSpPr/>
      </dsp:nvSpPr>
      <dsp:spPr>
        <a:xfrm>
          <a:off x="798960" y="1487209"/>
          <a:ext cx="625130" cy="6251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62DEF-7A12-4E7E-8773-55393EE86255}">
      <dsp:nvSpPr>
        <dsp:cNvPr id="0" name=""/>
        <dsp:cNvSpPr/>
      </dsp:nvSpPr>
      <dsp:spPr>
        <a:xfrm>
          <a:off x="932185" y="1620433"/>
          <a:ext cx="358681" cy="35868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8062E-6A81-4980-B71F-CC0637C8BC67}">
      <dsp:nvSpPr>
        <dsp:cNvPr id="0" name=""/>
        <dsp:cNvSpPr/>
      </dsp:nvSpPr>
      <dsp:spPr>
        <a:xfrm>
          <a:off x="599123" y="2307053"/>
          <a:ext cx="1024804" cy="40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EV supplier</a:t>
          </a:r>
        </a:p>
      </dsp:txBody>
      <dsp:txXfrm>
        <a:off x="599123" y="2307053"/>
        <a:ext cx="1024804" cy="409921"/>
      </dsp:txXfrm>
    </dsp:sp>
    <dsp:sp modelId="{AEE86016-0550-4B39-9A9F-1DEE2B7BD898}">
      <dsp:nvSpPr>
        <dsp:cNvPr id="0" name=""/>
        <dsp:cNvSpPr/>
      </dsp:nvSpPr>
      <dsp:spPr>
        <a:xfrm>
          <a:off x="798960" y="2973176"/>
          <a:ext cx="625130" cy="6251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4559-780F-4A22-BBBD-9CBF3DB7880D}">
      <dsp:nvSpPr>
        <dsp:cNvPr id="0" name=""/>
        <dsp:cNvSpPr/>
      </dsp:nvSpPr>
      <dsp:spPr>
        <a:xfrm>
          <a:off x="932185" y="3106400"/>
          <a:ext cx="358681" cy="35868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6472E-E2BC-49CC-A8B8-E13D9D22EA03}">
      <dsp:nvSpPr>
        <dsp:cNvPr id="0" name=""/>
        <dsp:cNvSpPr/>
      </dsp:nvSpPr>
      <dsp:spPr>
        <a:xfrm>
          <a:off x="599123" y="3793019"/>
          <a:ext cx="1024804" cy="40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consolidation</a:t>
          </a:r>
        </a:p>
      </dsp:txBody>
      <dsp:txXfrm>
        <a:off x="599123" y="3793019"/>
        <a:ext cx="1024804" cy="409921"/>
      </dsp:txXfrm>
    </dsp:sp>
    <dsp:sp modelId="{122F27F4-06BE-41C6-A9FB-C668B75BFB69}">
      <dsp:nvSpPr>
        <dsp:cNvPr id="0" name=""/>
        <dsp:cNvSpPr/>
      </dsp:nvSpPr>
      <dsp:spPr>
        <a:xfrm>
          <a:off x="798960" y="4459142"/>
          <a:ext cx="625130" cy="6251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88131-A0FE-48C2-81D5-6F183ABEBD23}">
      <dsp:nvSpPr>
        <dsp:cNvPr id="0" name=""/>
        <dsp:cNvSpPr/>
      </dsp:nvSpPr>
      <dsp:spPr>
        <a:xfrm>
          <a:off x="932185" y="4592367"/>
          <a:ext cx="358681" cy="35868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DE5D-64DE-48B5-9889-92740878CA08}">
      <dsp:nvSpPr>
        <dsp:cNvPr id="0" name=""/>
        <dsp:cNvSpPr/>
      </dsp:nvSpPr>
      <dsp:spPr>
        <a:xfrm>
          <a:off x="599123" y="5278986"/>
          <a:ext cx="1024804" cy="40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EV infrastructure</a:t>
          </a:r>
        </a:p>
      </dsp:txBody>
      <dsp:txXfrm>
        <a:off x="599123" y="5278986"/>
        <a:ext cx="1024804" cy="40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9EF9-CF64-4A6D-951A-A7C501A49F5F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4AD70-8C0F-4E1F-A3E7-03E1199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4AD70-8C0F-4E1F-A3E7-03E1199825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4AD70-8C0F-4E1F-A3E7-03E1199825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8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4AD70-8C0F-4E1F-A3E7-03E1199825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4AD70-8C0F-4E1F-A3E7-03E1199825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7998-AAD0-4D26-AB03-37D2F1793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7154C-46DF-4E3F-A908-B0E25F54C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8B96-D7F6-4868-875C-074171A9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09A8-D754-4FA4-A6D1-3BA37A4A66E1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EF90A-2DBD-4540-A4A1-CC7D873A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B9F88-0A60-47F9-AD5C-61916A72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7505-3FC8-4EC1-9A08-B541659D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0A184-0372-4EB1-B1A0-69B32F654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AE21-F669-42E2-BD5D-148DDDC7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C4-F6A8-4D7D-BEB8-0E8A1B4732BE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AC796-73D5-4F13-AD2F-980AED27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60F8D-1A26-4D1A-BCA2-ADFE3609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C2F38-E866-4DDA-A5C2-EF60383ED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FEB97-FF69-4C67-BCC2-564C4FAAA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3B884-C048-4E12-9A81-E7E9F1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D4BA-7F76-4C55-A35D-F21C40830D0E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861B-889B-4017-99BC-CBD03D01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0586-B565-4B23-B128-65B93BE4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43554" y="442674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043553" y="1345167"/>
            <a:ext cx="7321993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0849" y="1962540"/>
            <a:ext cx="73660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6783" y="6202177"/>
            <a:ext cx="103776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A3B5BD26-A1D6-49AD-ACE5-46365E27D061}" type="datetime1">
              <a:rPr lang="en-US" smtClean="0"/>
              <a:t>2/17/22</a:t>
            </a:fld>
            <a:endParaRPr lang="en-US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11200667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124" y="6181281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1224">
          <p15:clr>
            <a:srgbClr val="FBAE40"/>
          </p15:clr>
        </p15:guide>
        <p15:guide id="8" pos="648">
          <p15:clr>
            <a:srgbClr val="FBAE40"/>
          </p15:clr>
        </p15:guide>
        <p15:guide id="9" pos="15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ack Ba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2574"/>
            <a:ext cx="12192000" cy="42799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Impact" charset="0"/>
              </a:defRPr>
            </a:lvl1pPr>
          </a:lstStyle>
          <a:p>
            <a:r>
              <a:rPr lang="en-US"/>
              <a:t>Title Slide Impact Regular 60 point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/>
              <a:t>Optional Subtitle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4016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/>
              <a:t>College/DEPT. Arial Regular 12 point</a:t>
            </a:r>
          </a:p>
          <a:p>
            <a:pPr lvl="0"/>
            <a:r>
              <a:rPr lang="en-US"/>
              <a:t>Month, Day, Year</a:t>
            </a:r>
          </a:p>
        </p:txBody>
      </p:sp>
      <p:pic>
        <p:nvPicPr>
          <p:cNvPr id="10" name="Purdue University Logo" descr="Purdue University Logo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44" y="6014235"/>
            <a:ext cx="1424421" cy="4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  <p15:guide id="7" orient="horz" pos="792">
          <p15:clr>
            <a:srgbClr val="FBAE40"/>
          </p15:clr>
        </p15:guide>
        <p15:guide id="8" orient="horz" pos="3480">
          <p15:clr>
            <a:srgbClr val="FBAE40"/>
          </p15:clr>
        </p15:guide>
        <p15:guide id="9" pos="6504">
          <p15:clr>
            <a:srgbClr val="FBAE40"/>
          </p15:clr>
        </p15:guide>
        <p15:guide id="10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ampus Gold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en-US"/>
              <a:t>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Impact Regular 24 Point Digital Headline Gold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/>
              <a:t>College/DEPT. Arial Regular 12 point</a:t>
            </a:r>
          </a:p>
        </p:txBody>
      </p:sp>
      <p:pic>
        <p:nvPicPr>
          <p:cNvPr id="11" name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949" y="5977238"/>
            <a:ext cx="9944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1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3984">
          <p15:clr>
            <a:srgbClr val="FBAE40"/>
          </p15:clr>
        </p15:guide>
        <p15:guide id="6" pos="6720">
          <p15:clr>
            <a:srgbClr val="FBAE40"/>
          </p15:clr>
        </p15:guide>
        <p15:guide id="7" pos="6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>
            <a:extLst>
              <a:ext uri="{FF2B5EF4-FFF2-40B4-BE49-F238E27FC236}">
                <a16:creationId xmlns:a16="http://schemas.microsoft.com/office/drawing/2014/main" id="{23EC1BBB-3327-4D06-A4F3-67CAAE7FEA64}"/>
              </a:ext>
            </a:extLst>
          </p:cNvPr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>
            <a:extLst>
              <a:ext uri="{FF2B5EF4-FFF2-40B4-BE49-F238E27FC236}">
                <a16:creationId xmlns:a16="http://schemas.microsoft.com/office/drawing/2014/main" id="{9010EEA5-56A0-4975-A8A8-36C7DB28A947}"/>
              </a:ext>
            </a:extLst>
          </p:cNvPr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F2D50661-4D64-4CFB-97C8-51AEDEFDE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en-US"/>
              <a:t>Title Impact Regular 30 Point</a:t>
            </a:r>
          </a:p>
        </p:txBody>
      </p:sp>
      <p:sp>
        <p:nvSpPr>
          <p:cNvPr id="14" name="Subhead">
            <a:extLst>
              <a:ext uri="{FF2B5EF4-FFF2-40B4-BE49-F238E27FC236}">
                <a16:creationId xmlns:a16="http://schemas.microsoft.com/office/drawing/2014/main" id="{66960E65-6BAA-48F1-B134-CC952F0F3E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Impact Regular 24 Point Digital Headline Gold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BF80B5F0-1299-453F-BFC6-BC82529DCB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43F92FF2-36D4-45D5-A14F-729EE6AE5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/>
              <a:t>College/DEPT. Arial Regular 12 point</a:t>
            </a:r>
          </a:p>
        </p:txBody>
      </p:sp>
      <p:pic>
        <p:nvPicPr>
          <p:cNvPr id="17" name="Purdue University Logo">
            <a:extLst>
              <a:ext uri="{FF2B5EF4-FFF2-40B4-BE49-F238E27FC236}">
                <a16:creationId xmlns:a16="http://schemas.microsoft.com/office/drawing/2014/main" id="{6851AACE-C77B-4672-BB25-4331C4500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949" y="5977238"/>
            <a:ext cx="9944100" cy="889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23C89B-9B4B-4CA5-B982-67DD433260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2017CB33-A64A-4CE3-99CA-FFA1AC1186B1}" type="datetime1">
              <a:rPr lang="en-US" smtClean="0"/>
              <a:t>2/17/22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B05D4EA-912F-4417-9ADC-1F51717989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52D5B07-F441-48C6-8485-AB5F55A8A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F680DB3-FFB6-DA49-A752-B59EFFE0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C5BB-8CCE-4170-A476-7E2637BA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57EA-DDAA-46E3-A120-C39076CA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563F6-2EE2-4105-A81C-52965BA4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628C-983B-4567-86F7-4FA1313F3342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1BEC-D297-4436-8219-179C5FB0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57E06-A577-41C5-A60F-9E11D21C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E0B6-6E02-4337-B6DE-6F66FE08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32099-F457-4E5C-ABEC-580FC0EA4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438CB-FE0A-4315-AB1E-5F48AF8C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6D1B-9DFA-4E51-B2C9-E4DF596F22F9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79FB-1C8E-46A0-924F-F7ABFD15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42494-A032-463C-AD8B-DE9CF579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0639-F6F6-4CD8-84AB-53BE1CA7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0CA7-2FC4-4940-A0FF-EFDCBD3DC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B9492-745C-4DFF-93A2-5FF0CCE6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8AF75-11D3-4051-94F0-F229C788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CD1F-8ED1-4E3D-B85A-B0D3AEF92127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01B3D-218E-463E-8466-D038389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54166-5D9A-4A9D-AF86-03F4A528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DACD-293F-4CBD-87C5-C7368412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87FE-4CA9-4C2F-8B22-B65E88B7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2DEDD-5E95-494B-97B9-29F39C79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1F2C9-717B-4C3A-A5A5-61EBC44D7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C8CC1-7E9C-4320-B8AD-58F09D085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1885A-F0C2-418F-8710-B4D53FA5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44F3-484E-4C40-9353-0159822B7421}" type="datetime1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9876-CF83-48FA-BC69-70706292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9786D-CB49-4BA4-99C5-55C93126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0B88-4732-47A0-960F-19F416BB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650D1-4927-44AE-9D01-36B6944B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E6A0-DC44-45F4-9F9D-AD37FBAD94D9}" type="datetime1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2DEBD-3869-4AC9-8BE6-36716CC4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A702C-ED43-4203-9CC3-48EC44A1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6A0C5-5BD9-4E14-8A5E-F486FC79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B02-F47B-4E77-9866-EA8B3D79280B}" type="datetime1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9A23C-CCC0-4F13-BD3E-1E19135A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5F2C-3BDC-4D96-9975-36123248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0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325F-CE3E-4B98-B87B-FC149B30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7D89-0FDE-4A7B-8E57-A31647FD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5D975-A193-4806-89AA-3FB343FBE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1A80F-2D81-4010-9980-DD1ED3FB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4AC4-D01F-45E7-B939-780B63C0F97D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9C752-10AA-47B9-A8A9-1F9AA855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130F-F7FC-49DB-9B50-6A00759F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3283-8BB4-4EA9-A435-9F4451E5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2DF7D-2933-4974-B1D7-34B0129D0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3CEDA-8469-42B6-A522-799F2F59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74C9D-9E5D-4505-8D55-AE41CAE4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EE9B-067C-4934-B335-4678141DCE23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197B5-8015-4F1C-99A8-695DFE2E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5CA89-33BA-454F-A1C6-7C9B0D67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4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FAB4E-19F0-49B5-A61D-37A8143A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C4B78-0E59-48D8-BD51-F1D46A531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8B68-EC1A-44EA-8424-13AB15B18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330E-6F15-4C80-B866-CFA7F41E78EB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593B-1E3D-482F-93A3-8194F8B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DC6C6-FF14-4922-848D-810B7EA7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7994-0E84-4657-A72B-8D452615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3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iyer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package" Target="../embeddings/Microsoft_Excel_Worksheet1.xlsx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emf"/><Relationship Id="rId4" Type="http://schemas.openxmlformats.org/officeDocument/2006/relationships/diagramLayout" Target="../diagrams/layout1.xml"/><Relationship Id="rId9" Type="http://schemas.openxmlformats.org/officeDocument/2006/relationships/package" Target="../embeddings/Microsoft_Excel_Worksheet.xls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dunlops@purdue.ed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49C4-97D7-44DF-9CD9-4F62AB43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520" y="579121"/>
            <a:ext cx="9144000" cy="2387600"/>
          </a:xfrm>
        </p:spPr>
        <p:txBody>
          <a:bodyPr/>
          <a:lstStyle/>
          <a:p>
            <a:r>
              <a:rPr lang="en-US" dirty="0"/>
              <a:t>Managing Supply Chain Disruptions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AFABD-F58A-45F0-B795-A784FF8A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23120" cy="2930842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Ananth V Iyer</a:t>
            </a:r>
          </a:p>
          <a:p>
            <a:r>
              <a:rPr lang="en-US" dirty="0"/>
              <a:t>Susan </a:t>
            </a:r>
            <a:r>
              <a:rPr lang="en-US" dirty="0" err="1"/>
              <a:t>Bulkeley</a:t>
            </a:r>
            <a:r>
              <a:rPr lang="en-US" dirty="0"/>
              <a:t> Butler Chair in Operations Management</a:t>
            </a:r>
          </a:p>
          <a:p>
            <a:r>
              <a:rPr lang="en-US" dirty="0"/>
              <a:t>Department Head, Management and Senior Associate Dean</a:t>
            </a:r>
          </a:p>
          <a:p>
            <a:r>
              <a:rPr lang="en-US" dirty="0"/>
              <a:t>Academic Director, DCMME and GSCMI</a:t>
            </a:r>
          </a:p>
          <a:p>
            <a:r>
              <a:rPr lang="en-US" dirty="0"/>
              <a:t>Krannert School of Management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West Lafayette, IN 47907</a:t>
            </a:r>
          </a:p>
          <a:p>
            <a:r>
              <a:rPr lang="en-US" dirty="0">
                <a:hlinkClick r:id="rId3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5350D-99C6-41DE-AC28-E409073A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335582" y="1102099"/>
            <a:ext cx="10571357" cy="14373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Metal prices for the different Critical Earth Metal found in battery for past 10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Metal prices are forecasted using linear regression method</a:t>
            </a:r>
            <a:endParaRPr lang="en-IN" b="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endParaRPr lang="en-IN" sz="1600" dirty="0"/>
          </a:p>
          <a:p>
            <a:endParaRPr lang="en-IN" sz="1600" dirty="0"/>
          </a:p>
        </p:txBody>
      </p:sp>
      <p:graphicFrame>
        <p:nvGraphicFramePr>
          <p:cNvPr id="4" name="Table 3" descr="Metal price forecasts">
            <a:extLst>
              <a:ext uri="{FF2B5EF4-FFF2-40B4-BE49-F238E27FC236}">
                <a16:creationId xmlns:a16="http://schemas.microsoft.com/office/drawing/2014/main" id="{5CCDE658-616C-5C4F-B007-530711A44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05701"/>
              </p:ext>
            </p:extLst>
          </p:nvPr>
        </p:nvGraphicFramePr>
        <p:xfrm>
          <a:off x="0" y="2380422"/>
          <a:ext cx="12191997" cy="25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701">
                  <a:extLst>
                    <a:ext uri="{9D8B030D-6E8A-4147-A177-3AD203B41FA5}">
                      <a16:colId xmlns:a16="http://schemas.microsoft.com/office/drawing/2014/main" val="2920338926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3709678342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75106496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122577591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3227246138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163787703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2466053672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99399509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603172388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3034758546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365666942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2532184117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266251773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3716017556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772601069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2981519147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1793148091"/>
                    </a:ext>
                  </a:extLst>
                </a:gridCol>
                <a:gridCol w="660488">
                  <a:extLst>
                    <a:ext uri="{9D8B030D-6E8A-4147-A177-3AD203B41FA5}">
                      <a16:colId xmlns:a16="http://schemas.microsoft.com/office/drawing/2014/main" val="3759782152"/>
                    </a:ext>
                  </a:extLst>
                </a:gridCol>
              </a:tblGrid>
              <a:tr h="385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Price($/ton)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3508890"/>
                  </a:ext>
                </a:extLst>
              </a:tr>
              <a:tr h="4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Manganese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2127.46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2215.64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2435.41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2719.78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3004.15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3288.52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3572.89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3857.26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311370"/>
                  </a:ext>
                </a:extLst>
              </a:tr>
              <a:tr h="4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Lithium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9597.97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12511.8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17816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22925.5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28035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33144.5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43363.5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5655"/>
                  </a:ext>
                </a:extLst>
              </a:tr>
              <a:tr h="4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Nickel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21810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22909.1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17541.7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15029.9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16893.3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11862.6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9595.18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10972.2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8931.76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13,972.9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13,160.8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15183.8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17695.8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22719.7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25231.6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27743.6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770146"/>
                  </a:ext>
                </a:extLst>
              </a:tr>
              <a:tr h="4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Cobalt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46980.4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38329.3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31234.4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24423.5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27102.1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33864.2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23861.4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37347.3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80490.6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33,222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32947.4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40,710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46,629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52,547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58,466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64,384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70,303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419396"/>
                  </a:ext>
                </a:extLst>
              </a:tr>
              <a:tr h="427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Graphite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7504.56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9611.81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11719.0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13826.3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15933.5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18040.8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48157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8953E-646B-3D43-AC8E-BE23E923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Arrow Connector 4" descr="Decorative image">
            <a:extLst>
              <a:ext uri="{FF2B5EF4-FFF2-40B4-BE49-F238E27FC236}">
                <a16:creationId xmlns:a16="http://schemas.microsoft.com/office/drawing/2014/main" id="{C02316D9-65B0-463B-8A2A-E6D90EC4BA69}"/>
              </a:ext>
            </a:extLst>
          </p:cNvPr>
          <p:cNvCxnSpPr/>
          <p:nvPr/>
        </p:nvCxnSpPr>
        <p:spPr>
          <a:xfrm>
            <a:off x="8950187" y="5501309"/>
            <a:ext cx="19567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978AE9-A16B-4BC1-BD5F-AD5178F871D7}"/>
              </a:ext>
            </a:extLst>
          </p:cNvPr>
          <p:cNvSpPr txBox="1"/>
          <p:nvPr/>
        </p:nvSpPr>
        <p:spPr>
          <a:xfrm>
            <a:off x="9253330" y="5699656"/>
            <a:ext cx="177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Recycling Future </a:t>
            </a:r>
          </a:p>
        </p:txBody>
      </p:sp>
      <p:cxnSp>
        <p:nvCxnSpPr>
          <p:cNvPr id="10" name="Straight Arrow Connector 9" descr="Decorative image">
            <a:extLst>
              <a:ext uri="{FF2B5EF4-FFF2-40B4-BE49-F238E27FC236}">
                <a16:creationId xmlns:a16="http://schemas.microsoft.com/office/drawing/2014/main" id="{B41B1EDE-81FA-47C0-BCBA-BB700A8DB406}"/>
              </a:ext>
            </a:extLst>
          </p:cNvPr>
          <p:cNvCxnSpPr>
            <a:cxnSpLocks/>
          </p:cNvCxnSpPr>
          <p:nvPr/>
        </p:nvCxnSpPr>
        <p:spPr>
          <a:xfrm flipH="1" flipV="1">
            <a:off x="9285880" y="4951432"/>
            <a:ext cx="198782" cy="517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 descr="Decorative image">
            <a:extLst>
              <a:ext uri="{FF2B5EF4-FFF2-40B4-BE49-F238E27FC236}">
                <a16:creationId xmlns:a16="http://schemas.microsoft.com/office/drawing/2014/main" id="{05E09446-6FD5-4566-8ADC-4AE8724E37D8}"/>
              </a:ext>
            </a:extLst>
          </p:cNvPr>
          <p:cNvCxnSpPr>
            <a:cxnSpLocks/>
          </p:cNvCxnSpPr>
          <p:nvPr/>
        </p:nvCxnSpPr>
        <p:spPr>
          <a:xfrm flipV="1">
            <a:off x="9869093" y="4937525"/>
            <a:ext cx="51352" cy="545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 descr="Decorative image">
            <a:extLst>
              <a:ext uri="{FF2B5EF4-FFF2-40B4-BE49-F238E27FC236}">
                <a16:creationId xmlns:a16="http://schemas.microsoft.com/office/drawing/2014/main" id="{261F530B-2182-47C6-A407-785D1A4F9354}"/>
              </a:ext>
            </a:extLst>
          </p:cNvPr>
          <p:cNvCxnSpPr>
            <a:cxnSpLocks/>
          </p:cNvCxnSpPr>
          <p:nvPr/>
        </p:nvCxnSpPr>
        <p:spPr>
          <a:xfrm flipV="1">
            <a:off x="10161387" y="4937525"/>
            <a:ext cx="361121" cy="563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47E44B2-2B76-9447-AE34-2A86B4BB91C3}"/>
              </a:ext>
            </a:extLst>
          </p:cNvPr>
          <p:cNvSpPr txBox="1">
            <a:spLocks/>
          </p:cNvSpPr>
          <p:nvPr/>
        </p:nvSpPr>
        <p:spPr bwMode="blackWhite">
          <a:xfrm>
            <a:off x="335582" y="373226"/>
            <a:ext cx="5289713" cy="498598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 cap="none" spc="0" baseline="0">
                <a:solidFill>
                  <a:schemeClr val="tx2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</a:lstStyle>
          <a:p>
            <a:r>
              <a:rPr lang="en-IN" dirty="0"/>
              <a:t>Metal Price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C987-D50E-4ABD-8575-6EB62965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125129"/>
            <a:ext cx="10916478" cy="15655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impact of increasing std deviation in Ni prices on changes in the expected profit (inflexible to flexible operations) </a:t>
            </a:r>
          </a:p>
        </p:txBody>
      </p:sp>
      <p:pic>
        <p:nvPicPr>
          <p:cNvPr id="4" name="Content Placeholder 3" descr="The impact of increasing std deviation in Ni prices on changes in the expected profit (inflexible to flexible operations)">
            <a:extLst>
              <a:ext uri="{FF2B5EF4-FFF2-40B4-BE49-F238E27FC236}">
                <a16:creationId xmlns:a16="http://schemas.microsoft.com/office/drawing/2014/main" id="{D7405EE0-E760-4260-B36E-70873BDFF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412" y="1865232"/>
            <a:ext cx="6385891" cy="4026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83A82-8DB5-4BAA-9F77-1DD04780F03D}"/>
              </a:ext>
            </a:extLst>
          </p:cNvPr>
          <p:cNvSpPr txBox="1"/>
          <p:nvPr/>
        </p:nvSpPr>
        <p:spPr>
          <a:xfrm>
            <a:off x="4974535" y="6187109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Nickel price standard deviation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96827-061B-4DED-B8B1-D266708B48F2}"/>
              </a:ext>
            </a:extLst>
          </p:cNvPr>
          <p:cNvSpPr txBox="1"/>
          <p:nvPr/>
        </p:nvSpPr>
        <p:spPr>
          <a:xfrm>
            <a:off x="437322" y="3056283"/>
            <a:ext cx="2050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Shift in profit per kg</a:t>
            </a:r>
          </a:p>
          <a:p>
            <a:r>
              <a:rPr lang="en-US" dirty="0"/>
              <a:t> due to flexibility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0B4FC-42B3-4258-9D3F-CB5AA07ACB58}"/>
              </a:ext>
            </a:extLst>
          </p:cNvPr>
          <p:cNvSpPr txBox="1"/>
          <p:nvPr/>
        </p:nvSpPr>
        <p:spPr>
          <a:xfrm>
            <a:off x="576470" y="5078896"/>
            <a:ext cx="174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Inflexible system</a:t>
            </a:r>
          </a:p>
          <a:p>
            <a:r>
              <a:rPr lang="en-US" dirty="0"/>
              <a:t>Profit is -4.47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C557F-413C-4D3F-A516-F1C953A5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7FA-C778-4CD1-82C5-1FD9BB66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67AE-16A1-4A6A-9AFE-D9E4B66E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presence of uncertainty, </a:t>
            </a:r>
            <a:r>
              <a:rPr lang="en-US" b="1" dirty="0"/>
              <a:t>process flexibility has a significant benefit</a:t>
            </a:r>
          </a:p>
          <a:p>
            <a:r>
              <a:rPr lang="en-US" dirty="0"/>
              <a:t>Using a TEA with averages may cause you to drop projects with high value</a:t>
            </a:r>
          </a:p>
          <a:p>
            <a:r>
              <a:rPr lang="en-US" dirty="0"/>
              <a:t>Consider projects with variable costs LARGER than mean prices as </a:t>
            </a:r>
            <a:r>
              <a:rPr lang="en-US" b="1" dirty="0"/>
              <a:t>real options</a:t>
            </a:r>
          </a:p>
          <a:p>
            <a:r>
              <a:rPr lang="en-US" dirty="0"/>
              <a:t>Real options can generate significant expected profits by being a hedge when metal prices rise significantly</a:t>
            </a:r>
          </a:p>
          <a:p>
            <a:r>
              <a:rPr lang="en-US" dirty="0"/>
              <a:t>All of these estimates can be quantified and adjusted as data quality improves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FBAB8-C460-497E-8910-BC2E8653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244131" y="1744911"/>
            <a:ext cx="8468537" cy="2278834"/>
          </a:xfrm>
        </p:spPr>
        <p:txBody>
          <a:bodyPr/>
          <a:lstStyle/>
          <a:p>
            <a:r>
              <a:rPr lang="en-US" sz="4800" dirty="0">
                <a:latin typeface="+mj-lt"/>
              </a:rPr>
              <a:t>SPR 4508: Forecasting Freight Logistics needs &amp; INDOT Plans for the Needs </a:t>
            </a:r>
          </a:p>
        </p:txBody>
      </p:sp>
      <p:sp>
        <p:nvSpPr>
          <p:cNvPr id="4" name="Footer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>
                <a:cs typeface="Arial"/>
              </a:rPr>
              <a:t>DCMME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6541A-5823-40C9-82DC-1343B0A24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680DB3-FFB6-DA49-A752-B59EFFE071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6607-160A-4609-8071-0F3D6921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6721C-A649-4EF2-957B-AE2CBB375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20" y="1605280"/>
            <a:ext cx="10373360" cy="4549725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 data across the state regarding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 location(clusters) and size at the county level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up with one-on-one discussions with a select set of freight handlers, shippers and industry participants to develop insights from industry regarding future trends for their supply chains.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industry level economic model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projects the benefits of: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mproving inbound and outbound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freight mobility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Improving the reliability, cost effectiveness and overall mobility for that industry cluster.</a:t>
            </a: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04FDBA-CEFF-4726-AE0E-B7609BF05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1289" y="6155006"/>
            <a:ext cx="6128084" cy="222146"/>
          </a:xfrm>
        </p:spPr>
        <p:txBody>
          <a:bodyPr/>
          <a:lstStyle/>
          <a:p>
            <a:r>
              <a:rPr lang="en-US"/>
              <a:t>DCMME</a:t>
            </a:r>
          </a:p>
        </p:txBody>
      </p:sp>
    </p:spTree>
    <p:extLst>
      <p:ext uri="{BB962C8B-B14F-4D97-AF65-F5344CB8AC3E}">
        <p14:creationId xmlns:p14="http://schemas.microsoft.com/office/powerpoint/2010/main" val="416242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9AD9-0D98-46B5-805E-683C16E4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E63A1-3FBC-4B5C-9625-37AEDC96A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320" y="1219200"/>
            <a:ext cx="9601201" cy="4410077"/>
          </a:xfrm>
        </p:spPr>
        <p:txBody>
          <a:bodyPr>
            <a:noAutofit/>
          </a:bodyPr>
          <a:lstStyle/>
          <a:p>
            <a:r>
              <a:rPr lang="en-US" sz="2800" dirty="0"/>
              <a:t>Forecasting freight logistics needs, capacity plans for INDOT</a:t>
            </a:r>
          </a:p>
          <a:p>
            <a:r>
              <a:rPr lang="en-US" sz="2800" dirty="0"/>
              <a:t>Five </a:t>
            </a:r>
            <a:r>
              <a:rPr lang="en-US" sz="2800" b="1" dirty="0"/>
              <a:t>SSP</a:t>
            </a:r>
            <a:r>
              <a:rPr lang="en-US" sz="2800" dirty="0"/>
              <a:t> (Shared socio-economic pathways) scenarios that used by IPCC (International Protocol for Climate Change)</a:t>
            </a:r>
          </a:p>
          <a:p>
            <a:r>
              <a:rPr lang="en-US" sz="2800" dirty="0"/>
              <a:t>Capacity planning model applied to industry case studies. </a:t>
            </a:r>
          </a:p>
          <a:p>
            <a:r>
              <a:rPr lang="en-US" sz="2800" dirty="0"/>
              <a:t>Link </a:t>
            </a:r>
            <a:r>
              <a:rPr lang="en-US" sz="2800" b="1" dirty="0"/>
              <a:t>bill of materials of inputs to the volume of outputs</a:t>
            </a:r>
            <a:endParaRPr lang="en-US" sz="2800" dirty="0"/>
          </a:p>
          <a:p>
            <a:r>
              <a:rPr lang="en-US" sz="2800" dirty="0"/>
              <a:t>Our results suggest that </a:t>
            </a:r>
            <a:r>
              <a:rPr lang="en-US" sz="2800" b="1" dirty="0"/>
              <a:t>pro-active capacity planning </a:t>
            </a:r>
            <a:r>
              <a:rPr lang="en-US" sz="2800" dirty="0"/>
              <a:t>can enable INDOT to anticipate and ease congestion and thus </a:t>
            </a:r>
            <a:r>
              <a:rPr lang="en-US" sz="2800" b="1" dirty="0"/>
              <a:t>ensure continued economic competitiveness </a:t>
            </a:r>
            <a:r>
              <a:rPr lang="en-US" sz="2800" dirty="0"/>
              <a:t>for key Indiana industries.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EDC5-09C3-433B-ACEE-C684B84880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C27E-BC96-4EE2-B21D-D7713638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Details for auto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3055E-77AA-4375-9625-67072010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Commodities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1005A-8216-41CB-BDA2-11E42F1C7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Inbound Commodities</a:t>
            </a:r>
          </a:p>
          <a:p>
            <a:pPr lvl="1"/>
            <a:r>
              <a:rPr lang="en-US" dirty="0"/>
              <a:t>Engine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Plastic/Insulation</a:t>
            </a:r>
          </a:p>
          <a:p>
            <a:pPr lvl="1"/>
            <a:r>
              <a:rPr lang="en-US" dirty="0"/>
              <a:t>Sheet Metal</a:t>
            </a:r>
          </a:p>
          <a:p>
            <a:pPr lvl="1"/>
            <a:r>
              <a:rPr lang="en-US" dirty="0"/>
              <a:t>Fabric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Outbound Commodities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Assembled Car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2CF0-E236-4525-80CE-057E19026C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5440F4-94A0-4097-B061-A3BDBD239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1289" y="6155006"/>
            <a:ext cx="6128084" cy="222146"/>
          </a:xfrm>
        </p:spPr>
        <p:txBody>
          <a:bodyPr/>
          <a:lstStyle/>
          <a:p>
            <a:r>
              <a:rPr lang="en-US"/>
              <a:t>DCMME</a:t>
            </a:r>
          </a:p>
        </p:txBody>
      </p:sp>
    </p:spTree>
    <p:extLst>
      <p:ext uri="{BB962C8B-B14F-4D97-AF65-F5344CB8AC3E}">
        <p14:creationId xmlns:p14="http://schemas.microsoft.com/office/powerpoint/2010/main" val="394699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E5E2-E172-41B4-8BAD-326F88B9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Industry Example – Allen County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44E5F-BF8C-4CDF-8C3E-18414CC0A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29477-CEB9-464D-9ED0-EF3FC374C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567" y="2278699"/>
            <a:ext cx="4915867" cy="3411537"/>
          </a:xfrm>
        </p:spPr>
        <p:txBody>
          <a:bodyPr>
            <a:normAutofit/>
          </a:bodyPr>
          <a:lstStyle/>
          <a:p>
            <a:r>
              <a:rPr lang="en-US" sz="2000" dirty="0"/>
              <a:t>Cost of construction of 1 ramp - $1.5M</a:t>
            </a:r>
          </a:p>
          <a:p>
            <a:r>
              <a:rPr lang="en-US" sz="2000" dirty="0"/>
              <a:t>Considered that construction of ramp adds 50 units of capacity.</a:t>
            </a:r>
          </a:p>
          <a:p>
            <a:r>
              <a:rPr lang="en-US" sz="2000" dirty="0"/>
              <a:t>Ramp Capacity utilized by Automotive Manufacturing industry is 20% of total ramp capacity.</a:t>
            </a:r>
          </a:p>
          <a:p>
            <a:r>
              <a:rPr lang="en-US" sz="2000" dirty="0"/>
              <a:t>The total working days are 260 days/year.</a:t>
            </a:r>
          </a:p>
          <a:p>
            <a:r>
              <a:rPr lang="en-US" sz="2000" dirty="0"/>
              <a:t>The upper limit for recommended ramp construction is set to 2.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8473A-4620-4E09-B85C-C94E0CBDD9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2A4F9-5CFE-4952-AEB6-1066718538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1289" y="6155006"/>
            <a:ext cx="6128084" cy="222146"/>
          </a:xfrm>
        </p:spPr>
        <p:txBody>
          <a:bodyPr/>
          <a:lstStyle/>
          <a:p>
            <a:r>
              <a:rPr lang="en-US"/>
              <a:t>DCMME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360EE4-DF16-45BD-B178-EC5B4B2CD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33" y="2054388"/>
            <a:ext cx="4170813" cy="34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9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DB0E-98E1-4CD6-83E3-DF33A393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6B7C-EB3B-47FA-A535-2830E858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999" y="1367800"/>
            <a:ext cx="8138118" cy="421893"/>
          </a:xfrm>
        </p:spPr>
        <p:txBody>
          <a:bodyPr/>
          <a:lstStyle/>
          <a:p>
            <a:r>
              <a:rPr lang="en-US" dirty="0"/>
              <a:t>Capacity added depends 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A060A-637E-4B60-9E57-3E48FD678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029" y="1934679"/>
            <a:ext cx="9305492" cy="369459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Growth</a:t>
            </a:r>
            <a:r>
              <a:rPr lang="en-US" sz="2800" dirty="0"/>
              <a:t> across scenarios</a:t>
            </a:r>
          </a:p>
          <a:p>
            <a:r>
              <a:rPr lang="en-US" sz="2800" b="1" dirty="0"/>
              <a:t>Congestion</a:t>
            </a:r>
            <a:r>
              <a:rPr lang="en-US" sz="2800" dirty="0"/>
              <a:t> that is acceptable based on competition with other states or locations</a:t>
            </a:r>
          </a:p>
          <a:p>
            <a:r>
              <a:rPr lang="en-US" sz="2800" dirty="0"/>
              <a:t>Disutility to the industry from </a:t>
            </a:r>
            <a:r>
              <a:rPr lang="en-US" sz="2800" b="1" dirty="0"/>
              <a:t>additional last mile travel </a:t>
            </a:r>
            <a:r>
              <a:rPr lang="en-US" sz="2800" dirty="0"/>
              <a:t>i.e., taking ramps that are further away from destinations or source locations</a:t>
            </a:r>
          </a:p>
          <a:p>
            <a:r>
              <a:rPr lang="en-US" sz="2800" dirty="0"/>
              <a:t>Our models provided an analytic solution to ramp capacity addition to </a:t>
            </a:r>
            <a:r>
              <a:rPr lang="en-US" sz="2800" b="1" dirty="0"/>
              <a:t>anticipate</a:t>
            </a:r>
            <a:r>
              <a:rPr lang="en-US" sz="2800" dirty="0"/>
              <a:t> growth and justify based on industry </a:t>
            </a:r>
            <a:r>
              <a:rPr lang="en-US" sz="2800" b="1" dirty="0"/>
              <a:t>competitiveness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3D9F-09DD-4416-A934-8EDF36C67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DCMME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11328-CF87-4DE0-B4BA-B7031FC83B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3607-29AE-415B-8ED4-288569C1D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DDME at DCMME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4F2B0-0C21-4801-ACD4-E343E0B3E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Ananth Iyer and Steve Dunlop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5365E-B431-4697-8428-3AEFA5BD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F803-0256-4CBF-8CCD-5DCD6B01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GSCM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908D-AA1E-4285-87CE-8745E42FB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student, faculty and staff led projects</a:t>
            </a:r>
          </a:p>
          <a:p>
            <a:r>
              <a:rPr lang="en-US" dirty="0"/>
              <a:t>Critical Material Institute projects (Dept of Energy)</a:t>
            </a:r>
          </a:p>
          <a:p>
            <a:r>
              <a:rPr lang="en-US" dirty="0"/>
              <a:t>INDOT Projects (Forecasting Freight Flows, Last Mile)</a:t>
            </a:r>
          </a:p>
          <a:p>
            <a:r>
              <a:rPr lang="en-US" dirty="0"/>
              <a:t>Purdue-WHIN projects</a:t>
            </a:r>
          </a:p>
          <a:p>
            <a:r>
              <a:rPr lang="en-US" dirty="0"/>
              <a:t>The IC-EV Transition and Opportunities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BEC6-6CA4-465F-86EB-4402EA86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4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6F89-DE2F-4CEA-BAB2-CE768D30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99808" cy="875992"/>
          </a:xfrm>
        </p:spPr>
        <p:txBody>
          <a:bodyPr/>
          <a:lstStyle/>
          <a:p>
            <a:pPr algn="ctr"/>
            <a:r>
              <a:rPr lang="en-US" b="1" dirty="0"/>
              <a:t>Productivity Enhancing projects at companies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1299DD-A12A-485E-838D-42734957323A}"/>
              </a:ext>
            </a:extLst>
          </p:cNvPr>
          <p:cNvSpPr/>
          <p:nvPr/>
        </p:nvSpPr>
        <p:spPr>
          <a:xfrm>
            <a:off x="644893" y="1783732"/>
            <a:ext cx="1309035" cy="7188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VSM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936D92-8118-470E-87C0-92621FE22C86}"/>
              </a:ext>
            </a:extLst>
          </p:cNvPr>
          <p:cNvSpPr/>
          <p:nvPr/>
        </p:nvSpPr>
        <p:spPr>
          <a:xfrm>
            <a:off x="537410" y="2951672"/>
            <a:ext cx="1416517" cy="797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 for training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173FF8-53B3-41E8-AEAF-22928CB61A37}"/>
              </a:ext>
            </a:extLst>
          </p:cNvPr>
          <p:cNvSpPr/>
          <p:nvPr/>
        </p:nvSpPr>
        <p:spPr>
          <a:xfrm>
            <a:off x="2184935" y="3133285"/>
            <a:ext cx="1852863" cy="7973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Bluetooth monitoring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FAF993-FB76-42EB-AE05-D947A508BDC5}"/>
              </a:ext>
            </a:extLst>
          </p:cNvPr>
          <p:cNvSpPr/>
          <p:nvPr/>
        </p:nvSpPr>
        <p:spPr>
          <a:xfrm>
            <a:off x="385010" y="4173355"/>
            <a:ext cx="2257124" cy="7188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Predictive Maintenance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5DF2B7-03FC-448E-BE55-1CA2071848B5}"/>
              </a:ext>
            </a:extLst>
          </p:cNvPr>
          <p:cNvSpPr/>
          <p:nvPr/>
        </p:nvSpPr>
        <p:spPr>
          <a:xfrm>
            <a:off x="3246922" y="4075573"/>
            <a:ext cx="1633086" cy="6392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Sales channels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EDDCC2-B170-4278-A40B-6FD863373F4C}"/>
              </a:ext>
            </a:extLst>
          </p:cNvPr>
          <p:cNvSpPr/>
          <p:nvPr/>
        </p:nvSpPr>
        <p:spPr>
          <a:xfrm>
            <a:off x="2695074" y="1690688"/>
            <a:ext cx="1751798" cy="9144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No-code Monitoring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13ECFF-A2ED-42C6-A030-7C4CE0A694E3}"/>
              </a:ext>
            </a:extLst>
          </p:cNvPr>
          <p:cNvSpPr/>
          <p:nvPr/>
        </p:nvSpPr>
        <p:spPr>
          <a:xfrm>
            <a:off x="2131995" y="517518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68CC89-64A5-4EEE-9D97-9413D16FAFFA}"/>
              </a:ext>
            </a:extLst>
          </p:cNvPr>
          <p:cNvSpPr/>
          <p:nvPr/>
        </p:nvSpPr>
        <p:spPr>
          <a:xfrm>
            <a:off x="3761873" y="5042033"/>
            <a:ext cx="163308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 Analysis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726337-7E11-44B6-91AE-BF514AC04E98}"/>
              </a:ext>
            </a:extLst>
          </p:cNvPr>
          <p:cNvSpPr/>
          <p:nvPr/>
        </p:nvSpPr>
        <p:spPr>
          <a:xfrm>
            <a:off x="4491789" y="2502568"/>
            <a:ext cx="1264118" cy="9865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Cobot</a:t>
            </a:r>
            <a:r>
              <a:rPr lang="en-US" dirty="0"/>
              <a:t> ROI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A8793-E59E-4FCE-96AB-AB93B7D12EFC}"/>
              </a:ext>
            </a:extLst>
          </p:cNvPr>
          <p:cNvSpPr txBox="1"/>
          <p:nvPr/>
        </p:nvSpPr>
        <p:spPr>
          <a:xfrm>
            <a:off x="6575660" y="1483820"/>
            <a:ext cx="48612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Template developed in our book</a:t>
            </a:r>
          </a:p>
          <a:p>
            <a:r>
              <a:rPr lang="en-US" dirty="0"/>
              <a:t>Smart TP3 – Technology, People, Process, Product</a:t>
            </a:r>
          </a:p>
          <a:p>
            <a:endParaRPr lang="en-US" dirty="0"/>
          </a:p>
          <a:p>
            <a:r>
              <a:rPr lang="en-US" dirty="0"/>
              <a:t>Over 20 projects completed with local companies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Book Cover: Smart Manufcturing The New Normal by Dr. Ananth V. Lyer, Steven Dunlop, Dr. Angus McLeod, Roy Vasher&#10;">
            <a:extLst>
              <a:ext uri="{FF2B5EF4-FFF2-40B4-BE49-F238E27FC236}">
                <a16:creationId xmlns:a16="http://schemas.microsoft.com/office/drawing/2014/main" id="{4B263B6E-DF70-4A4F-98B2-EBAA8BE0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10" y="2844265"/>
            <a:ext cx="2502589" cy="36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F8736-BDB3-4CCB-8263-3C8F8655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EC71-CC54-48B1-8C74-085BFBD9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1307" cy="7850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Benchmarking across companies and regions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 descr="Decorative image">
            <a:extLst>
              <a:ext uri="{FF2B5EF4-FFF2-40B4-BE49-F238E27FC236}">
                <a16:creationId xmlns:a16="http://schemas.microsoft.com/office/drawing/2014/main" id="{696B0604-B175-47FF-9661-96C21DABD691}"/>
              </a:ext>
            </a:extLst>
          </p:cNvPr>
          <p:cNvSpPr/>
          <p:nvPr/>
        </p:nvSpPr>
        <p:spPr>
          <a:xfrm>
            <a:off x="1147010" y="156731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Decorative image">
            <a:extLst>
              <a:ext uri="{FF2B5EF4-FFF2-40B4-BE49-F238E27FC236}">
                <a16:creationId xmlns:a16="http://schemas.microsoft.com/office/drawing/2014/main" id="{F95C5675-1C3E-47F3-BDD2-071306E6C8D1}"/>
              </a:ext>
            </a:extLst>
          </p:cNvPr>
          <p:cNvSpPr/>
          <p:nvPr/>
        </p:nvSpPr>
        <p:spPr>
          <a:xfrm>
            <a:off x="3469104" y="3007893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Decorative image">
            <a:extLst>
              <a:ext uri="{FF2B5EF4-FFF2-40B4-BE49-F238E27FC236}">
                <a16:creationId xmlns:a16="http://schemas.microsoft.com/office/drawing/2014/main" id="{EBF3F619-D47F-4EE2-8712-2871E6CF5F4C}"/>
              </a:ext>
            </a:extLst>
          </p:cNvPr>
          <p:cNvSpPr/>
          <p:nvPr/>
        </p:nvSpPr>
        <p:spPr>
          <a:xfrm>
            <a:off x="2290811" y="2306053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Decorative image">
            <a:extLst>
              <a:ext uri="{FF2B5EF4-FFF2-40B4-BE49-F238E27FC236}">
                <a16:creationId xmlns:a16="http://schemas.microsoft.com/office/drawing/2014/main" id="{1FCCD936-8DF3-43E3-93B7-A08CC45C13F4}"/>
              </a:ext>
            </a:extLst>
          </p:cNvPr>
          <p:cNvSpPr/>
          <p:nvPr/>
        </p:nvSpPr>
        <p:spPr>
          <a:xfrm>
            <a:off x="3219650" y="1391653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Decorative image">
            <a:extLst>
              <a:ext uri="{FF2B5EF4-FFF2-40B4-BE49-F238E27FC236}">
                <a16:creationId xmlns:a16="http://schemas.microsoft.com/office/drawing/2014/main" id="{C73E141F-55CF-4BF1-9749-FF871D8EE96F}"/>
              </a:ext>
            </a:extLst>
          </p:cNvPr>
          <p:cNvSpPr/>
          <p:nvPr/>
        </p:nvSpPr>
        <p:spPr>
          <a:xfrm>
            <a:off x="1134176" y="3275797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Decorative image">
            <a:extLst>
              <a:ext uri="{FF2B5EF4-FFF2-40B4-BE49-F238E27FC236}">
                <a16:creationId xmlns:a16="http://schemas.microsoft.com/office/drawing/2014/main" id="{9CD6352F-E552-41EE-854A-C7C3251CA3F1}"/>
              </a:ext>
            </a:extLst>
          </p:cNvPr>
          <p:cNvSpPr/>
          <p:nvPr/>
        </p:nvSpPr>
        <p:spPr>
          <a:xfrm>
            <a:off x="1976387" y="437628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Decorative image">
            <a:extLst>
              <a:ext uri="{FF2B5EF4-FFF2-40B4-BE49-F238E27FC236}">
                <a16:creationId xmlns:a16="http://schemas.microsoft.com/office/drawing/2014/main" id="{64B16EF5-C75E-4304-BC78-A43F80256CC4}"/>
              </a:ext>
            </a:extLst>
          </p:cNvPr>
          <p:cNvSpPr/>
          <p:nvPr/>
        </p:nvSpPr>
        <p:spPr>
          <a:xfrm>
            <a:off x="3580597" y="454873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Decorative image">
            <a:extLst>
              <a:ext uri="{FF2B5EF4-FFF2-40B4-BE49-F238E27FC236}">
                <a16:creationId xmlns:a16="http://schemas.microsoft.com/office/drawing/2014/main" id="{218F05CB-6764-419B-80A0-A4C5C9FDF73A}"/>
              </a:ext>
            </a:extLst>
          </p:cNvPr>
          <p:cNvSpPr/>
          <p:nvPr/>
        </p:nvSpPr>
        <p:spPr>
          <a:xfrm>
            <a:off x="5381723" y="332873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Decorative image">
            <a:extLst>
              <a:ext uri="{FF2B5EF4-FFF2-40B4-BE49-F238E27FC236}">
                <a16:creationId xmlns:a16="http://schemas.microsoft.com/office/drawing/2014/main" id="{3ED0AF73-8B44-4A2A-AED4-483049319079}"/>
              </a:ext>
            </a:extLst>
          </p:cNvPr>
          <p:cNvSpPr/>
          <p:nvPr/>
        </p:nvSpPr>
        <p:spPr>
          <a:xfrm>
            <a:off x="4607292" y="178227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pply Chain Portal">
            <a:extLst>
              <a:ext uri="{FF2B5EF4-FFF2-40B4-BE49-F238E27FC236}">
                <a16:creationId xmlns:a16="http://schemas.microsoft.com/office/drawing/2014/main" id="{F039F62D-E8B4-4FA7-95AE-FD4B70F49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30" y="3030351"/>
            <a:ext cx="3478478" cy="1685018"/>
          </a:xfrm>
          <a:prstGeom prst="rect">
            <a:avLst/>
          </a:prstGeom>
        </p:spPr>
      </p:pic>
      <p:pic>
        <p:nvPicPr>
          <p:cNvPr id="14" name="Content Placeholder 4" descr="Impact Analysis Tool of Exporting Country vs. Shipper &amp; Exporting vs. Consignee Name">
            <a:extLst>
              <a:ext uri="{FF2B5EF4-FFF2-40B4-BE49-F238E27FC236}">
                <a16:creationId xmlns:a16="http://schemas.microsoft.com/office/drawing/2014/main" id="{D922A454-07CC-489A-ADD1-1DA9E0B3B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5197" y="4756989"/>
            <a:ext cx="4859240" cy="177161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746897-BBD7-480A-849B-5B4266D4CE23}"/>
              </a:ext>
            </a:extLst>
          </p:cNvPr>
          <p:cNvSpPr txBox="1"/>
          <p:nvPr/>
        </p:nvSpPr>
        <p:spPr>
          <a:xfrm>
            <a:off x="8008219" y="6528604"/>
            <a:ext cx="20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Analysis Tool</a:t>
            </a:r>
          </a:p>
        </p:txBody>
      </p:sp>
      <p:cxnSp>
        <p:nvCxnSpPr>
          <p:cNvPr id="17" name="Straight Arrow Connector 16" descr="Decorative image">
            <a:extLst>
              <a:ext uri="{FF2B5EF4-FFF2-40B4-BE49-F238E27FC236}">
                <a16:creationId xmlns:a16="http://schemas.microsoft.com/office/drawing/2014/main" id="{7F40285E-E0FB-43EB-8CE3-323B32D7990F}"/>
              </a:ext>
            </a:extLst>
          </p:cNvPr>
          <p:cNvCxnSpPr>
            <a:cxnSpLocks/>
          </p:cNvCxnSpPr>
          <p:nvPr/>
        </p:nvCxnSpPr>
        <p:spPr>
          <a:xfrm flipH="1" flipV="1">
            <a:off x="5536131" y="2265582"/>
            <a:ext cx="3696377" cy="79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Decorative image">
            <a:extLst>
              <a:ext uri="{FF2B5EF4-FFF2-40B4-BE49-F238E27FC236}">
                <a16:creationId xmlns:a16="http://schemas.microsoft.com/office/drawing/2014/main" id="{D8A1607D-F16F-43AF-8E76-934D8383D3DF}"/>
              </a:ext>
            </a:extLst>
          </p:cNvPr>
          <p:cNvCxnSpPr>
            <a:stCxn id="13" idx="0"/>
            <a:endCxn id="5" idx="7"/>
          </p:cNvCxnSpPr>
          <p:nvPr/>
        </p:nvCxnSpPr>
        <p:spPr>
          <a:xfrm flipH="1">
            <a:off x="4249593" y="3030351"/>
            <a:ext cx="4968476" cy="11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Decorative image">
            <a:extLst>
              <a:ext uri="{FF2B5EF4-FFF2-40B4-BE49-F238E27FC236}">
                <a16:creationId xmlns:a16="http://schemas.microsoft.com/office/drawing/2014/main" id="{268A8147-936A-47B2-98FB-AEFC06941226}"/>
              </a:ext>
            </a:extLst>
          </p:cNvPr>
          <p:cNvCxnSpPr>
            <a:stCxn id="13" idx="0"/>
          </p:cNvCxnSpPr>
          <p:nvPr/>
        </p:nvCxnSpPr>
        <p:spPr>
          <a:xfrm flipH="1">
            <a:off x="6333423" y="3030351"/>
            <a:ext cx="2884646" cy="61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 descr="Decorative image">
            <a:extLst>
              <a:ext uri="{FF2B5EF4-FFF2-40B4-BE49-F238E27FC236}">
                <a16:creationId xmlns:a16="http://schemas.microsoft.com/office/drawing/2014/main" id="{9779583A-F7A9-4FD5-87F3-6600B0E467D4}"/>
              </a:ext>
            </a:extLst>
          </p:cNvPr>
          <p:cNvCxnSpPr>
            <a:cxnSpLocks/>
          </p:cNvCxnSpPr>
          <p:nvPr/>
        </p:nvCxnSpPr>
        <p:spPr>
          <a:xfrm flipH="1" flipV="1">
            <a:off x="4119611" y="1776962"/>
            <a:ext cx="5084019" cy="118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descr="Decorative image">
            <a:extLst>
              <a:ext uri="{FF2B5EF4-FFF2-40B4-BE49-F238E27FC236}">
                <a16:creationId xmlns:a16="http://schemas.microsoft.com/office/drawing/2014/main" id="{0D41FEC7-5450-4384-984D-14A2D3A0E7A7}"/>
              </a:ext>
            </a:extLst>
          </p:cNvPr>
          <p:cNvCxnSpPr>
            <a:stCxn id="13" idx="0"/>
            <a:endCxn id="6" idx="6"/>
          </p:cNvCxnSpPr>
          <p:nvPr/>
        </p:nvCxnSpPr>
        <p:spPr>
          <a:xfrm flipH="1" flipV="1">
            <a:off x="3205211" y="2763253"/>
            <a:ext cx="6012858" cy="26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Decorative image">
            <a:extLst>
              <a:ext uri="{FF2B5EF4-FFF2-40B4-BE49-F238E27FC236}">
                <a16:creationId xmlns:a16="http://schemas.microsoft.com/office/drawing/2014/main" id="{6507D692-C2F0-4E74-8244-F301F81E6379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>
            <a:off x="4494997" y="3872860"/>
            <a:ext cx="2983833" cy="113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descr="Decorative image">
            <a:extLst>
              <a:ext uri="{FF2B5EF4-FFF2-40B4-BE49-F238E27FC236}">
                <a16:creationId xmlns:a16="http://schemas.microsoft.com/office/drawing/2014/main" id="{586E4EA3-8444-4191-BCAD-8D4BCD60AF59}"/>
              </a:ext>
            </a:extLst>
          </p:cNvPr>
          <p:cNvCxnSpPr>
            <a:stCxn id="13" idx="1"/>
            <a:endCxn id="9" idx="7"/>
          </p:cNvCxnSpPr>
          <p:nvPr/>
        </p:nvCxnSpPr>
        <p:spPr>
          <a:xfrm flipH="1">
            <a:off x="2756876" y="3872860"/>
            <a:ext cx="4721954" cy="63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Decorative image">
            <a:extLst>
              <a:ext uri="{FF2B5EF4-FFF2-40B4-BE49-F238E27FC236}">
                <a16:creationId xmlns:a16="http://schemas.microsoft.com/office/drawing/2014/main" id="{A83C0A2E-9546-45E8-8BD6-212627567DCC}"/>
              </a:ext>
            </a:extLst>
          </p:cNvPr>
          <p:cNvCxnSpPr>
            <a:stCxn id="13" idx="1"/>
            <a:endCxn id="8" idx="6"/>
          </p:cNvCxnSpPr>
          <p:nvPr/>
        </p:nvCxnSpPr>
        <p:spPr>
          <a:xfrm flipH="1" flipV="1">
            <a:off x="2048576" y="3732997"/>
            <a:ext cx="5430254" cy="13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 descr="Decorative image">
            <a:extLst>
              <a:ext uri="{FF2B5EF4-FFF2-40B4-BE49-F238E27FC236}">
                <a16:creationId xmlns:a16="http://schemas.microsoft.com/office/drawing/2014/main" id="{DAE43FB8-A73A-4FAA-A55C-C4E28966E831}"/>
              </a:ext>
            </a:extLst>
          </p:cNvPr>
          <p:cNvCxnSpPr>
            <a:stCxn id="13" idx="1"/>
            <a:endCxn id="4" idx="6"/>
          </p:cNvCxnSpPr>
          <p:nvPr/>
        </p:nvCxnSpPr>
        <p:spPr>
          <a:xfrm flipH="1" flipV="1">
            <a:off x="2061410" y="2024514"/>
            <a:ext cx="5417420" cy="1848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 descr="Decorative image">
            <a:extLst>
              <a:ext uri="{FF2B5EF4-FFF2-40B4-BE49-F238E27FC236}">
                <a16:creationId xmlns:a16="http://schemas.microsoft.com/office/drawing/2014/main" id="{85BFFAE7-F14C-493E-84DA-0C1B3745EB82}"/>
              </a:ext>
            </a:extLst>
          </p:cNvPr>
          <p:cNvSpPr/>
          <p:nvPr/>
        </p:nvSpPr>
        <p:spPr>
          <a:xfrm>
            <a:off x="198120" y="856756"/>
            <a:ext cx="6882064" cy="5091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 35" descr="Decorative image">
            <a:extLst>
              <a:ext uri="{FF2B5EF4-FFF2-40B4-BE49-F238E27FC236}">
                <a16:creationId xmlns:a16="http://schemas.microsoft.com/office/drawing/2014/main" id="{5A4A60DB-8D5E-41AC-AED3-EC1C4D7EB910}"/>
              </a:ext>
            </a:extLst>
          </p:cNvPr>
          <p:cNvSpPr/>
          <p:nvPr/>
        </p:nvSpPr>
        <p:spPr>
          <a:xfrm rot="3667765">
            <a:off x="4008328" y="5755894"/>
            <a:ext cx="1193533" cy="391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 37" descr="Decorative image">
            <a:extLst>
              <a:ext uri="{FF2B5EF4-FFF2-40B4-BE49-F238E27FC236}">
                <a16:creationId xmlns:a16="http://schemas.microsoft.com/office/drawing/2014/main" id="{C0765367-8239-4A13-B80D-71B50E3B10DA}"/>
              </a:ext>
            </a:extLst>
          </p:cNvPr>
          <p:cNvSpPr/>
          <p:nvPr/>
        </p:nvSpPr>
        <p:spPr>
          <a:xfrm rot="17819049">
            <a:off x="5861204" y="2559409"/>
            <a:ext cx="1636643" cy="35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 38" descr="Decorative image">
            <a:extLst>
              <a:ext uri="{FF2B5EF4-FFF2-40B4-BE49-F238E27FC236}">
                <a16:creationId xmlns:a16="http://schemas.microsoft.com/office/drawing/2014/main" id="{2B1C06CF-319E-46ED-B518-8D39B9DC1D87}"/>
              </a:ext>
            </a:extLst>
          </p:cNvPr>
          <p:cNvSpPr/>
          <p:nvPr/>
        </p:nvSpPr>
        <p:spPr>
          <a:xfrm rot="13352294">
            <a:off x="186117" y="1088406"/>
            <a:ext cx="1193533" cy="391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 39" descr="Decorative image">
            <a:extLst>
              <a:ext uri="{FF2B5EF4-FFF2-40B4-BE49-F238E27FC236}">
                <a16:creationId xmlns:a16="http://schemas.microsoft.com/office/drawing/2014/main" id="{CBCA518D-E0BE-4A1B-8965-E9033EEE0FF1}"/>
              </a:ext>
            </a:extLst>
          </p:cNvPr>
          <p:cNvSpPr/>
          <p:nvPr/>
        </p:nvSpPr>
        <p:spPr>
          <a:xfrm rot="8385457">
            <a:off x="231296" y="4290731"/>
            <a:ext cx="1193533" cy="391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 40" descr="Decorative image">
            <a:extLst>
              <a:ext uri="{FF2B5EF4-FFF2-40B4-BE49-F238E27FC236}">
                <a16:creationId xmlns:a16="http://schemas.microsoft.com/office/drawing/2014/main" id="{2199F7B3-34A1-4AEF-81A8-71EC4836C85D}"/>
              </a:ext>
            </a:extLst>
          </p:cNvPr>
          <p:cNvSpPr/>
          <p:nvPr/>
        </p:nvSpPr>
        <p:spPr>
          <a:xfrm rot="7524179">
            <a:off x="1303421" y="5551097"/>
            <a:ext cx="1193533" cy="391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Left 41" descr="Decorative image">
            <a:extLst>
              <a:ext uri="{FF2B5EF4-FFF2-40B4-BE49-F238E27FC236}">
                <a16:creationId xmlns:a16="http://schemas.microsoft.com/office/drawing/2014/main" id="{72F12D30-BC44-4CE2-9813-52E9A0DA4C7B}"/>
              </a:ext>
            </a:extLst>
          </p:cNvPr>
          <p:cNvSpPr/>
          <p:nvPr/>
        </p:nvSpPr>
        <p:spPr>
          <a:xfrm rot="20028354">
            <a:off x="5394333" y="1396758"/>
            <a:ext cx="1193533" cy="391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 descr="Decorative image">
            <a:extLst>
              <a:ext uri="{FF2B5EF4-FFF2-40B4-BE49-F238E27FC236}">
                <a16:creationId xmlns:a16="http://schemas.microsoft.com/office/drawing/2014/main" id="{62EF39FD-6D2D-475D-B223-52E7215A477C}"/>
              </a:ext>
            </a:extLst>
          </p:cNvPr>
          <p:cNvCxnSpPr>
            <a:stCxn id="14" idx="1"/>
          </p:cNvCxnSpPr>
          <p:nvPr/>
        </p:nvCxnSpPr>
        <p:spPr>
          <a:xfrm flipH="1">
            <a:off x="5000324" y="5642797"/>
            <a:ext cx="1704873" cy="628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 descr="Decorative image">
            <a:extLst>
              <a:ext uri="{FF2B5EF4-FFF2-40B4-BE49-F238E27FC236}">
                <a16:creationId xmlns:a16="http://schemas.microsoft.com/office/drawing/2014/main" id="{18CD0189-85E3-4CCD-98C3-AB0EC22ED7B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732547" y="5642797"/>
            <a:ext cx="4972650" cy="63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BDAC017-0EFC-49C0-B500-BBEFC7088C0E}"/>
              </a:ext>
            </a:extLst>
          </p:cNvPr>
          <p:cNvSpPr txBox="1"/>
          <p:nvPr/>
        </p:nvSpPr>
        <p:spPr>
          <a:xfrm>
            <a:off x="7844589" y="1044340"/>
            <a:ext cx="399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Supply Chain Tool and Import Analysis Tool to quantify capability and sourcing volumes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60A86A-25EC-4785-A1B2-CFC14008DCCD}"/>
              </a:ext>
            </a:extLst>
          </p:cNvPr>
          <p:cNvSpPr txBox="1"/>
          <p:nvPr/>
        </p:nvSpPr>
        <p:spPr>
          <a:xfrm>
            <a:off x="8008219" y="2216426"/>
            <a:ext cx="30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Clients: Companies and  LEDOs</a:t>
            </a:r>
          </a:p>
        </p:txBody>
      </p:sp>
      <p:cxnSp>
        <p:nvCxnSpPr>
          <p:cNvPr id="51" name="Straight Arrow Connector 50" descr="Decorative image">
            <a:extLst>
              <a:ext uri="{FF2B5EF4-FFF2-40B4-BE49-F238E27FC236}">
                <a16:creationId xmlns:a16="http://schemas.microsoft.com/office/drawing/2014/main" id="{13921040-616C-48E0-8BAA-EAF435441D8C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506896" y="4919870"/>
            <a:ext cx="6198301" cy="72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Decorative image">
            <a:extLst>
              <a:ext uri="{FF2B5EF4-FFF2-40B4-BE49-F238E27FC236}">
                <a16:creationId xmlns:a16="http://schemas.microsoft.com/office/drawing/2014/main" id="{294DF891-C194-445A-89A5-373792DCB4C6}"/>
              </a:ext>
            </a:extLst>
          </p:cNvPr>
          <p:cNvCxnSpPr/>
          <p:nvPr/>
        </p:nvCxnSpPr>
        <p:spPr>
          <a:xfrm flipH="1" flipV="1">
            <a:off x="6927574" y="2481714"/>
            <a:ext cx="362778" cy="223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 descr="Decorative image">
            <a:extLst>
              <a:ext uri="{FF2B5EF4-FFF2-40B4-BE49-F238E27FC236}">
                <a16:creationId xmlns:a16="http://schemas.microsoft.com/office/drawing/2014/main" id="{20044925-3340-4888-BD89-2B422D42E5AD}"/>
              </a:ext>
            </a:extLst>
          </p:cNvPr>
          <p:cNvCxnSpPr/>
          <p:nvPr/>
        </p:nvCxnSpPr>
        <p:spPr>
          <a:xfrm flipH="1" flipV="1">
            <a:off x="6096000" y="1729409"/>
            <a:ext cx="1159565" cy="302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 descr="Decorative image">
            <a:extLst>
              <a:ext uri="{FF2B5EF4-FFF2-40B4-BE49-F238E27FC236}">
                <a16:creationId xmlns:a16="http://schemas.microsoft.com/office/drawing/2014/main" id="{DBDB72C6-54A8-4EA1-B7A6-B661CD4DF5AA}"/>
              </a:ext>
            </a:extLst>
          </p:cNvPr>
          <p:cNvCxnSpPr/>
          <p:nvPr/>
        </p:nvCxnSpPr>
        <p:spPr>
          <a:xfrm flipH="1" flipV="1">
            <a:off x="1093304" y="1776962"/>
            <a:ext cx="6114284" cy="293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D2B7D-B040-4B07-8B33-CB174E42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E316-C1BE-4DF5-8F4F-56F19541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61" y="203581"/>
            <a:ext cx="10459278" cy="98162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capacity is in the supply chain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BA54DE-619B-4514-B7C0-1EF6A2AED5E3}"/>
              </a:ext>
            </a:extLst>
          </p:cNvPr>
          <p:cNvSpPr/>
          <p:nvPr/>
        </p:nvSpPr>
        <p:spPr>
          <a:xfrm>
            <a:off x="6096000" y="118520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Dispersed capacity across the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suppliers will benefit from use of this “spot”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Knitting all of these units of capacity is the “Supply Chain”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have developed an architecture to identify such </a:t>
            </a:r>
            <a:r>
              <a:rPr lang="en-US" b="1" dirty="0" err="1"/>
              <a:t>adhoc</a:t>
            </a:r>
            <a:r>
              <a:rPr lang="en-US" b="1" dirty="0"/>
              <a:t> supply chain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E1942-4957-4E05-8CAE-E0A6AC7EFD58}"/>
              </a:ext>
            </a:extLst>
          </p:cNvPr>
          <p:cNvSpPr txBox="1"/>
          <p:nvPr/>
        </p:nvSpPr>
        <p:spPr>
          <a:xfrm>
            <a:off x="337929" y="1139257"/>
            <a:ext cx="5203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reports of supply bottlenecks impacting the ability to satisfy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Reasons – chip shortage, transport delays, infection shutdowns, port capacity issues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Claimed as a reason for lack of job growth</a:t>
            </a:r>
          </a:p>
        </p:txBody>
      </p:sp>
      <p:grpSp>
        <p:nvGrpSpPr>
          <p:cNvPr id="6" name="Group 5" descr="Stage, Supplier, Machine model">
            <a:extLst>
              <a:ext uri="{FF2B5EF4-FFF2-40B4-BE49-F238E27FC236}">
                <a16:creationId xmlns:a16="http://schemas.microsoft.com/office/drawing/2014/main" id="{F2447716-3585-4D36-BE98-7503A97949D3}"/>
              </a:ext>
            </a:extLst>
          </p:cNvPr>
          <p:cNvGrpSpPr/>
          <p:nvPr/>
        </p:nvGrpSpPr>
        <p:grpSpPr>
          <a:xfrm>
            <a:off x="1003853" y="3274943"/>
            <a:ext cx="8393264" cy="2922725"/>
            <a:chOff x="347520" y="1266189"/>
            <a:chExt cx="10381440" cy="46631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D1A1C2-9A05-41CF-9656-8762D04122C9}"/>
                </a:ext>
              </a:extLst>
            </p:cNvPr>
            <p:cNvSpPr/>
            <p:nvPr/>
          </p:nvSpPr>
          <p:spPr>
            <a:xfrm>
              <a:off x="347520" y="2926080"/>
              <a:ext cx="99868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452FD1-5028-4D0A-93B9-211C0AA7C022}"/>
                </a:ext>
              </a:extLst>
            </p:cNvPr>
            <p:cNvSpPr txBox="1"/>
            <p:nvPr/>
          </p:nvSpPr>
          <p:spPr>
            <a:xfrm>
              <a:off x="347520" y="3298150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6D7888-7C80-41B0-A451-B669B2343172}"/>
                </a:ext>
              </a:extLst>
            </p:cNvPr>
            <p:cNvSpPr/>
            <p:nvPr/>
          </p:nvSpPr>
          <p:spPr>
            <a:xfrm>
              <a:off x="2197100" y="3719512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12B7E6-7210-44C4-A7C7-409FAA7831ED}"/>
                </a:ext>
              </a:extLst>
            </p:cNvPr>
            <p:cNvSpPr/>
            <p:nvPr/>
          </p:nvSpPr>
          <p:spPr>
            <a:xfrm>
              <a:off x="2242820" y="2498091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741DF6-04DD-4DB3-9A7F-8BB496216ADB}"/>
                </a:ext>
              </a:extLst>
            </p:cNvPr>
            <p:cNvSpPr/>
            <p:nvPr/>
          </p:nvSpPr>
          <p:spPr>
            <a:xfrm>
              <a:off x="2270760" y="1266189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32FB59-E263-452B-BEE4-9748B7BA1D8A}"/>
                </a:ext>
              </a:extLst>
            </p:cNvPr>
            <p:cNvSpPr/>
            <p:nvPr/>
          </p:nvSpPr>
          <p:spPr>
            <a:xfrm>
              <a:off x="4676140" y="1910080"/>
              <a:ext cx="1838960" cy="8207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196EA6-2658-409C-B28D-A69AB76BAF38}"/>
                </a:ext>
              </a:extLst>
            </p:cNvPr>
            <p:cNvSpPr/>
            <p:nvPr/>
          </p:nvSpPr>
          <p:spPr>
            <a:xfrm>
              <a:off x="4676140" y="4037133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F420DD-45CB-4C96-9BAF-D45381588853}"/>
                </a:ext>
              </a:extLst>
            </p:cNvPr>
            <p:cNvSpPr/>
            <p:nvPr/>
          </p:nvSpPr>
          <p:spPr>
            <a:xfrm>
              <a:off x="7051040" y="1480344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A5C6BB-B89C-4385-9772-00BA506C5F5A}"/>
                </a:ext>
              </a:extLst>
            </p:cNvPr>
            <p:cNvSpPr/>
            <p:nvPr/>
          </p:nvSpPr>
          <p:spPr>
            <a:xfrm>
              <a:off x="8890000" y="3000494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17C9FD-0A38-44DB-A94D-8F78B1690ED8}"/>
                </a:ext>
              </a:extLst>
            </p:cNvPr>
            <p:cNvSpPr/>
            <p:nvPr/>
          </p:nvSpPr>
          <p:spPr>
            <a:xfrm>
              <a:off x="2197100" y="5106352"/>
              <a:ext cx="1838960" cy="822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44FDEF-6F26-477D-A3B0-315A1AB6ED8C}"/>
                </a:ext>
              </a:extLst>
            </p:cNvPr>
            <p:cNvSpPr txBox="1"/>
            <p:nvPr/>
          </p:nvSpPr>
          <p:spPr>
            <a:xfrm>
              <a:off x="9542658" y="322730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DA3CF8E-6C4E-4BF3-A027-E13314F7AD3F}"/>
                </a:ext>
              </a:extLst>
            </p:cNvPr>
            <p:cNvCxnSpPr>
              <a:stCxn id="7" idx="7"/>
              <a:endCxn id="11" idx="3"/>
            </p:cNvCxnSpPr>
            <p:nvPr/>
          </p:nvCxnSpPr>
          <p:spPr>
            <a:xfrm flipV="1">
              <a:off x="1199947" y="1968629"/>
              <a:ext cx="1340122" cy="1113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3F09DB-363C-413F-9EDA-656688C69A57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1328879" y="3138488"/>
              <a:ext cx="1058721" cy="3443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D1684E-EA28-4C8F-A62E-E835111902EC}"/>
                </a:ext>
              </a:extLst>
            </p:cNvPr>
            <p:cNvCxnSpPr>
              <a:stCxn id="7" idx="5"/>
              <a:endCxn id="9" idx="2"/>
            </p:cNvCxnSpPr>
            <p:nvPr/>
          </p:nvCxnSpPr>
          <p:spPr>
            <a:xfrm>
              <a:off x="1199947" y="3836651"/>
              <a:ext cx="997153" cy="2943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7E7B9E-7787-48BC-BA43-5358F59FC8D8}"/>
                </a:ext>
              </a:extLst>
            </p:cNvPr>
            <p:cNvCxnSpPr>
              <a:stCxn id="7" idx="4"/>
              <a:endCxn id="16" idx="2"/>
            </p:cNvCxnSpPr>
            <p:nvPr/>
          </p:nvCxnSpPr>
          <p:spPr>
            <a:xfrm>
              <a:off x="846860" y="3992880"/>
              <a:ext cx="1350240" cy="1524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416DF6F-F4FD-4409-A6FE-A36DDE08BC91}"/>
                </a:ext>
              </a:extLst>
            </p:cNvPr>
            <p:cNvCxnSpPr>
              <a:stCxn id="11" idx="6"/>
            </p:cNvCxnSpPr>
            <p:nvPr/>
          </p:nvCxnSpPr>
          <p:spPr>
            <a:xfrm>
              <a:off x="4109720" y="1677669"/>
              <a:ext cx="645160" cy="486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C083790-ADDF-4452-8504-2D3FE5B4FD1A}"/>
                </a:ext>
              </a:extLst>
            </p:cNvPr>
            <p:cNvCxnSpPr>
              <a:stCxn id="10" idx="6"/>
            </p:cNvCxnSpPr>
            <p:nvPr/>
          </p:nvCxnSpPr>
          <p:spPr>
            <a:xfrm flipV="1">
              <a:off x="4081780" y="2498091"/>
              <a:ext cx="622300" cy="411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3594BB-270A-4184-A407-A06C51966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4211" y="1951464"/>
              <a:ext cx="805249" cy="137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C85FCF-DE7E-4EBB-B24C-5FB711C4CB57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8620691" y="2182784"/>
              <a:ext cx="726509" cy="89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EB1A251-4911-400A-B2F5-2E8FA05B6886}"/>
                </a:ext>
              </a:extLst>
            </p:cNvPr>
            <p:cNvCxnSpPr>
              <a:stCxn id="12" idx="5"/>
              <a:endCxn id="15" idx="2"/>
            </p:cNvCxnSpPr>
            <p:nvPr/>
          </p:nvCxnSpPr>
          <p:spPr>
            <a:xfrm>
              <a:off x="6245791" y="2610658"/>
              <a:ext cx="2644209" cy="801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94CF57E-B8A9-4788-BFBA-D6E1FB516327}"/>
                </a:ext>
              </a:extLst>
            </p:cNvPr>
            <p:cNvCxnSpPr>
              <a:stCxn id="9" idx="6"/>
              <a:endCxn id="13" idx="2"/>
            </p:cNvCxnSpPr>
            <p:nvPr/>
          </p:nvCxnSpPr>
          <p:spPr>
            <a:xfrm>
              <a:off x="4036060" y="4130992"/>
              <a:ext cx="640080" cy="317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8E8736-4106-4B90-958F-C435A275F20B}"/>
                </a:ext>
              </a:extLst>
            </p:cNvPr>
            <p:cNvCxnSpPr>
              <a:stCxn id="16" idx="6"/>
              <a:endCxn id="13" idx="3"/>
            </p:cNvCxnSpPr>
            <p:nvPr/>
          </p:nvCxnSpPr>
          <p:spPr>
            <a:xfrm flipV="1">
              <a:off x="4036060" y="4739573"/>
              <a:ext cx="909389" cy="77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4B64EEE-EEA3-4D54-A208-81D9545CAC39}"/>
                </a:ext>
              </a:extLst>
            </p:cNvPr>
            <p:cNvCxnSpPr>
              <a:stCxn id="13" idx="6"/>
              <a:endCxn id="15" idx="3"/>
            </p:cNvCxnSpPr>
            <p:nvPr/>
          </p:nvCxnSpPr>
          <p:spPr>
            <a:xfrm flipV="1">
              <a:off x="6515100" y="3702934"/>
              <a:ext cx="2644209" cy="745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29319B-F3FC-4BB4-828B-CC43AB4DB0C4}"/>
                </a:ext>
              </a:extLst>
            </p:cNvPr>
            <p:cNvSpPr txBox="1"/>
            <p:nvPr/>
          </p:nvSpPr>
          <p:spPr>
            <a:xfrm>
              <a:off x="8983945" y="249809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628BBB-5B9C-4F17-A205-E244B657B4E1}"/>
                </a:ext>
              </a:extLst>
            </p:cNvPr>
            <p:cNvSpPr txBox="1"/>
            <p:nvPr/>
          </p:nvSpPr>
          <p:spPr>
            <a:xfrm>
              <a:off x="7483633" y="273926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2D3E64-83DF-4FCC-8D3E-38D56FEBDE92}"/>
                </a:ext>
              </a:extLst>
            </p:cNvPr>
            <p:cNvSpPr txBox="1"/>
            <p:nvPr/>
          </p:nvSpPr>
          <p:spPr>
            <a:xfrm>
              <a:off x="7311372" y="3808214"/>
              <a:ext cx="513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B65D87-81F7-427F-A8F9-761DF741C77E}"/>
                </a:ext>
              </a:extLst>
            </p:cNvPr>
            <p:cNvSpPr txBox="1"/>
            <p:nvPr/>
          </p:nvSpPr>
          <p:spPr>
            <a:xfrm>
              <a:off x="1346200" y="2418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6294FD-0861-49CD-99D9-66C28305AD5D}"/>
                </a:ext>
              </a:extLst>
            </p:cNvPr>
            <p:cNvSpPr txBox="1"/>
            <p:nvPr/>
          </p:nvSpPr>
          <p:spPr>
            <a:xfrm>
              <a:off x="1585158" y="301599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E162B8-FFA5-447F-985F-2808205D21BA}"/>
                </a:ext>
              </a:extLst>
            </p:cNvPr>
            <p:cNvSpPr txBox="1"/>
            <p:nvPr/>
          </p:nvSpPr>
          <p:spPr>
            <a:xfrm>
              <a:off x="1615509" y="36916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CA3440-36C8-4FB5-8C2C-D07B82DF9E83}"/>
                </a:ext>
              </a:extLst>
            </p:cNvPr>
            <p:cNvSpPr txBox="1"/>
            <p:nvPr/>
          </p:nvSpPr>
          <p:spPr>
            <a:xfrm>
              <a:off x="1585158" y="45424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0E379F-4CAB-4840-932E-19BEE5A08ABD}"/>
                </a:ext>
              </a:extLst>
            </p:cNvPr>
            <p:cNvSpPr txBox="1"/>
            <p:nvPr/>
          </p:nvSpPr>
          <p:spPr>
            <a:xfrm>
              <a:off x="4309669" y="15783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37587E-F06C-4A89-8EBC-4377C43A1AD5}"/>
                </a:ext>
              </a:extLst>
            </p:cNvPr>
            <p:cNvSpPr txBox="1"/>
            <p:nvPr/>
          </p:nvSpPr>
          <p:spPr>
            <a:xfrm>
              <a:off x="4351089" y="2759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76AB83-30DF-415A-82BD-0E36405FB648}"/>
                </a:ext>
              </a:extLst>
            </p:cNvPr>
            <p:cNvSpPr txBox="1"/>
            <p:nvPr/>
          </p:nvSpPr>
          <p:spPr>
            <a:xfrm>
              <a:off x="4109720" y="387629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F6EC8D-1B9E-485E-8903-17601175EF88}"/>
                </a:ext>
              </a:extLst>
            </p:cNvPr>
            <p:cNvSpPr txBox="1"/>
            <p:nvPr/>
          </p:nvSpPr>
          <p:spPr>
            <a:xfrm>
              <a:off x="4109720" y="49885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95FD13-9D77-42F3-AFF2-83052AB572B4}"/>
                </a:ext>
              </a:extLst>
            </p:cNvPr>
            <p:cNvSpPr txBox="1"/>
            <p:nvPr/>
          </p:nvSpPr>
          <p:spPr>
            <a:xfrm>
              <a:off x="6445740" y="17071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7762D9-3829-437F-B0F0-E575EE0031D2}"/>
                </a:ext>
              </a:extLst>
            </p:cNvPr>
            <p:cNvSpPr txBox="1"/>
            <p:nvPr/>
          </p:nvSpPr>
          <p:spPr>
            <a:xfrm>
              <a:off x="2713186" y="143778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1,S1,M1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A89B5B-F675-43E8-B669-E9116F8170AC}"/>
                </a:ext>
              </a:extLst>
            </p:cNvPr>
            <p:cNvSpPr txBox="1"/>
            <p:nvPr/>
          </p:nvSpPr>
          <p:spPr>
            <a:xfrm>
              <a:off x="2700020" y="2739263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1,S2,M1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6F76FD-C34B-4A6A-84B3-B5A3D966E56C}"/>
                </a:ext>
              </a:extLst>
            </p:cNvPr>
            <p:cNvSpPr txBox="1"/>
            <p:nvPr/>
          </p:nvSpPr>
          <p:spPr>
            <a:xfrm>
              <a:off x="2629435" y="3983821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1,S3,M3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5F2FBB-1458-433B-875D-880C0C4FD9A8}"/>
                </a:ext>
              </a:extLst>
            </p:cNvPr>
            <p:cNvSpPr txBox="1"/>
            <p:nvPr/>
          </p:nvSpPr>
          <p:spPr>
            <a:xfrm>
              <a:off x="2553200" y="533316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1,S4,M4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D5F929-9DB5-473E-A894-DA04E9C38172}"/>
                </a:ext>
              </a:extLst>
            </p:cNvPr>
            <p:cNvSpPr txBox="1"/>
            <p:nvPr/>
          </p:nvSpPr>
          <p:spPr>
            <a:xfrm>
              <a:off x="5174377" y="216106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2,S1,M2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C4D4CD-90C2-4284-93B9-5DED665D99AC}"/>
                </a:ext>
              </a:extLst>
            </p:cNvPr>
            <p:cNvSpPr txBox="1"/>
            <p:nvPr/>
          </p:nvSpPr>
          <p:spPr>
            <a:xfrm>
              <a:off x="5115628" y="422998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2,S3,M5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216C36-C289-481E-ADE0-F5F1D04AC8DF}"/>
                </a:ext>
              </a:extLst>
            </p:cNvPr>
            <p:cNvSpPr txBox="1"/>
            <p:nvPr/>
          </p:nvSpPr>
          <p:spPr>
            <a:xfrm>
              <a:off x="7545432" y="1702509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3,S1,M3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0B6545-F222-431D-A690-AC7F80720FF2}"/>
                </a:ext>
              </a:extLst>
            </p:cNvPr>
            <p:cNvSpPr txBox="1"/>
            <p:nvPr/>
          </p:nvSpPr>
          <p:spPr>
            <a:xfrm>
              <a:off x="5577840" y="5517832"/>
              <a:ext cx="2489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Stage, Supplier, Machine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95E5B44-8DA4-4B79-8987-82AC23A743C7}"/>
              </a:ext>
            </a:extLst>
          </p:cNvPr>
          <p:cNvSpPr/>
          <p:nvPr/>
        </p:nvSpPr>
        <p:spPr>
          <a:xfrm>
            <a:off x="5107551" y="6260339"/>
            <a:ext cx="651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We believe that supply bottlenecks can be alleviated by using such local supply chain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6879A-AB36-46F2-A2FD-5BF4C962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03E4-131A-4FC7-83B2-C40CE7F8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Manufacturing Strategies for future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6F5B8-2BDE-4332-83CD-7F5EC12624E4}"/>
              </a:ext>
            </a:extLst>
          </p:cNvPr>
          <p:cNvSpPr txBox="1"/>
          <p:nvPr/>
        </p:nvSpPr>
        <p:spPr>
          <a:xfrm>
            <a:off x="935427" y="1137101"/>
            <a:ext cx="342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 transition in Manufacturing</a:t>
            </a:r>
          </a:p>
        </p:txBody>
      </p:sp>
      <p:graphicFrame>
        <p:nvGraphicFramePr>
          <p:cNvPr id="5" name="Content Placeholder 2" descr="Manufacturing Strategies for future challenges">
            <a:extLst>
              <a:ext uri="{FF2B5EF4-FFF2-40B4-BE49-F238E27FC236}">
                <a16:creationId xmlns:a16="http://schemas.microsoft.com/office/drawing/2014/main" id="{7F010C03-1F17-414A-AC0B-C2FF70993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429891"/>
              </p:ext>
            </p:extLst>
          </p:nvPr>
        </p:nvGraphicFramePr>
        <p:xfrm>
          <a:off x="9968948" y="1018761"/>
          <a:ext cx="2223052" cy="569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 descr="EV trainsition in Manufacturing">
            <a:extLst>
              <a:ext uri="{FF2B5EF4-FFF2-40B4-BE49-F238E27FC236}">
                <a16:creationId xmlns:a16="http://schemas.microsoft.com/office/drawing/2014/main" id="{541FB0F5-93D0-4C6D-B64C-1F9EDDBD0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247640"/>
              </p:ext>
            </p:extLst>
          </p:nvPr>
        </p:nvGraphicFramePr>
        <p:xfrm>
          <a:off x="15939" y="1504993"/>
          <a:ext cx="4903130" cy="471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F007607-9944-4680-8DDC-610DE23DFEAB}"/>
              </a:ext>
            </a:extLst>
          </p:cNvPr>
          <p:cNvSpPr/>
          <p:nvPr/>
        </p:nvSpPr>
        <p:spPr>
          <a:xfrm>
            <a:off x="4649604" y="1977252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 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43C22-3735-4EF5-9706-BF299790545E}"/>
              </a:ext>
            </a:extLst>
          </p:cNvPr>
          <p:cNvSpPr/>
          <p:nvPr/>
        </p:nvSpPr>
        <p:spPr>
          <a:xfrm>
            <a:off x="4638463" y="4763529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1.45 m</a:t>
            </a:r>
          </a:p>
        </p:txBody>
      </p:sp>
      <p:graphicFrame>
        <p:nvGraphicFramePr>
          <p:cNvPr id="9" name="Object 8" descr="Vehicle System: ICE Parts &amp; Components to EV Parts &amp; Components&#10;">
            <a:extLst>
              <a:ext uri="{FF2B5EF4-FFF2-40B4-BE49-F238E27FC236}">
                <a16:creationId xmlns:a16="http://schemas.microsoft.com/office/drawing/2014/main" id="{F76AC99D-DD3B-42FE-A748-86152CEF9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301693"/>
              </p:ext>
            </p:extLst>
          </p:nvPr>
        </p:nvGraphicFramePr>
        <p:xfrm>
          <a:off x="5260251" y="1261228"/>
          <a:ext cx="5278356" cy="297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9" imgW="9597975" imgH="5419898" progId="Excel.Sheet.12">
                  <p:embed/>
                </p:oleObj>
              </mc:Choice>
              <mc:Fallback>
                <p:oleObj name="Worksheet" r:id="rId9" imgW="9597975" imgH="5419898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6AC99D-DD3B-42FE-A748-86152CEF9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0251" y="1261228"/>
                        <a:ext cx="5278356" cy="2979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Legend for chart above">
            <a:extLst>
              <a:ext uri="{FF2B5EF4-FFF2-40B4-BE49-F238E27FC236}">
                <a16:creationId xmlns:a16="http://schemas.microsoft.com/office/drawing/2014/main" id="{0B4D98DD-5B07-4419-AD06-E9F7D149F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35076"/>
              </p:ext>
            </p:extLst>
          </p:nvPr>
        </p:nvGraphicFramePr>
        <p:xfrm>
          <a:off x="9251161" y="4301302"/>
          <a:ext cx="1102058" cy="92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11" imgW="2305324" imgH="1933575" progId="Excel.Sheet.12">
                  <p:embed/>
                </p:oleObj>
              </mc:Choice>
              <mc:Fallback>
                <p:oleObj name="Worksheet" r:id="rId11" imgW="2305324" imgH="1933575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B4D98DD-5B07-4419-AD06-E9F7D149F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51161" y="4301302"/>
                        <a:ext cx="1102058" cy="924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72E096-2B06-4EDC-BF3C-34E8B4D7E55C}"/>
              </a:ext>
            </a:extLst>
          </p:cNvPr>
          <p:cNvSpPr txBox="1"/>
          <p:nvPr/>
        </p:nvSpPr>
        <p:spPr>
          <a:xfrm>
            <a:off x="5656943" y="5320659"/>
            <a:ext cx="52080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 – 40% fewer parts, 30% less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company revenue drops, employment drops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capabilities, capacity,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need manufacturing strategies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C850D-8E96-4517-A2C9-453CF9FA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A45B-227E-4D20-BEB2-A60865E87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9" y="1122363"/>
            <a:ext cx="9224211" cy="1654525"/>
          </a:xfrm>
        </p:spPr>
        <p:txBody>
          <a:bodyPr>
            <a:normAutofit fontScale="90000"/>
          </a:bodyPr>
          <a:lstStyle/>
          <a:p>
            <a:r>
              <a:rPr lang="en-US" dirty="0"/>
              <a:t>Managing Opportunities in the IC to EV transition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B7366-FE94-4F1D-A358-5FCBEF33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D719-BBC3-487F-9F51-918F8B9126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A9A8-6092-48E6-B86E-5D0D8A2F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34" y="230372"/>
            <a:ext cx="10453837" cy="785094"/>
          </a:xfrm>
        </p:spPr>
        <p:txBody>
          <a:bodyPr/>
          <a:lstStyle/>
          <a:p>
            <a:r>
              <a:rPr lang="en-US" dirty="0"/>
              <a:t>How quickly is the EV car market growing ?</a:t>
            </a:r>
          </a:p>
        </p:txBody>
      </p:sp>
      <p:pic>
        <p:nvPicPr>
          <p:cNvPr id="4" name="Content Placeholder 3" descr="EV demand forecast by agencies">
            <a:extLst>
              <a:ext uri="{FF2B5EF4-FFF2-40B4-BE49-F238E27FC236}">
                <a16:creationId xmlns:a16="http://schemas.microsoft.com/office/drawing/2014/main" id="{3B51F3F5-FBEC-4E07-AF41-F755DCBEAF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338" y="1053966"/>
            <a:ext cx="9793704" cy="4935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B5FC35-DEC8-401A-934C-940D17706220}"/>
              </a:ext>
            </a:extLst>
          </p:cNvPr>
          <p:cNvSpPr/>
          <p:nvPr/>
        </p:nvSpPr>
        <p:spPr>
          <a:xfrm>
            <a:off x="3413843" y="5989237"/>
            <a:ext cx="439216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Electric Vehicle Forecasted Demand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6CB17-5918-4620-B7D4-51F6DD9E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D719-BBC3-487F-9F51-918F8B9126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6D56-E272-4063-B031-AF485FAD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EV’s different from IC cars ?</a:t>
            </a:r>
          </a:p>
        </p:txBody>
      </p:sp>
      <p:pic>
        <p:nvPicPr>
          <p:cNvPr id="4" name="Picture 3" descr="EV cars vs. IC cars">
            <a:extLst>
              <a:ext uri="{FF2B5EF4-FFF2-40B4-BE49-F238E27FC236}">
                <a16:creationId xmlns:a16="http://schemas.microsoft.com/office/drawing/2014/main" id="{1F2231F9-FC82-4802-BF11-D81A24B32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8308" y="1774288"/>
            <a:ext cx="6814685" cy="3935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5074D8-C55A-4E08-82AC-2904F1715541}"/>
              </a:ext>
            </a:extLst>
          </p:cNvPr>
          <p:cNvSpPr txBox="1"/>
          <p:nvPr/>
        </p:nvSpPr>
        <p:spPr>
          <a:xfrm>
            <a:off x="144379" y="2877954"/>
            <a:ext cx="13935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</a:t>
            </a:r>
          </a:p>
          <a:p>
            <a:endParaRPr lang="en-US" dirty="0"/>
          </a:p>
          <a:p>
            <a:r>
              <a:rPr lang="en-US" dirty="0"/>
              <a:t>Transmission</a:t>
            </a:r>
          </a:p>
          <a:p>
            <a:endParaRPr lang="en-US" dirty="0"/>
          </a:p>
          <a:p>
            <a:r>
              <a:rPr lang="en-US" dirty="0"/>
              <a:t>Fuel Tank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D26D2-1EEA-43BE-8747-7585D37E23E3}"/>
              </a:ext>
            </a:extLst>
          </p:cNvPr>
          <p:cNvSpPr txBox="1"/>
          <p:nvPr/>
        </p:nvSpPr>
        <p:spPr>
          <a:xfrm>
            <a:off x="9851457" y="2781700"/>
            <a:ext cx="15620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</a:t>
            </a:r>
          </a:p>
          <a:p>
            <a:endParaRPr lang="en-US" dirty="0"/>
          </a:p>
          <a:p>
            <a:r>
              <a:rPr lang="en-US" dirty="0"/>
              <a:t>Electric Motor</a:t>
            </a:r>
          </a:p>
          <a:p>
            <a:endParaRPr lang="en-US" dirty="0"/>
          </a:p>
          <a:p>
            <a:r>
              <a:rPr lang="en-US" dirty="0"/>
              <a:t>Power Module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1F9D5-2431-4F78-9E59-DBD73A52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D719-BBC3-487F-9F51-918F8B9126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5410-E7FA-4711-A230-87323B86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23" y="365126"/>
            <a:ext cx="11579191" cy="1107540"/>
          </a:xfrm>
        </p:spPr>
        <p:txBody>
          <a:bodyPr/>
          <a:lstStyle/>
          <a:p>
            <a:r>
              <a:rPr lang="en-US" dirty="0"/>
              <a:t>How does this transition impact parts suppliers?</a:t>
            </a:r>
          </a:p>
        </p:txBody>
      </p:sp>
      <p:pic>
        <p:nvPicPr>
          <p:cNvPr id="4" name="Content Placeholder 3" descr="Vehicle System: ICE Parts &amp; Components to EV Parts &amp; Components ">
            <a:extLst>
              <a:ext uri="{FF2B5EF4-FFF2-40B4-BE49-F238E27FC236}">
                <a16:creationId xmlns:a16="http://schemas.microsoft.com/office/drawing/2014/main" id="{AD349BDC-ECA6-4277-BA27-387A8FED19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088" y="1434165"/>
            <a:ext cx="9437571" cy="48800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AD16F-7744-445C-84BA-4B40B27A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D719-BBC3-487F-9F51-918F8B9126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5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3951-A870-41B7-9EAB-F3D7127E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7710-DFD8-4E44-B9AB-9722834F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56" y="1434164"/>
            <a:ext cx="10684844" cy="4742799"/>
          </a:xfrm>
        </p:spPr>
        <p:txBody>
          <a:bodyPr/>
          <a:lstStyle/>
          <a:p>
            <a:r>
              <a:rPr lang="en-US" dirty="0"/>
              <a:t>The IC to EV transition will have a significant impact</a:t>
            </a:r>
          </a:p>
          <a:p>
            <a:r>
              <a:rPr lang="en-US" dirty="0"/>
              <a:t>But we have quantified 5 strategies</a:t>
            </a:r>
          </a:p>
          <a:p>
            <a:r>
              <a:rPr lang="en-US" dirty="0"/>
              <a:t>Do nothing can cause 25% of firms to have no revenues in the industry, 10% drop in overall revenues and 32 % parts reduction overall</a:t>
            </a:r>
          </a:p>
          <a:p>
            <a:r>
              <a:rPr lang="en-US" dirty="0"/>
              <a:t>Collaborative strategy can decrease risk to 29.4%</a:t>
            </a:r>
          </a:p>
          <a:p>
            <a:r>
              <a:rPr lang="en-US" dirty="0"/>
              <a:t>Agile Strategy can decrease risk to 3.8%</a:t>
            </a:r>
          </a:p>
          <a:p>
            <a:r>
              <a:rPr lang="en-US" dirty="0"/>
              <a:t>Dual Sourcing also provides opportunities</a:t>
            </a:r>
          </a:p>
          <a:p>
            <a:r>
              <a:rPr lang="en-US" dirty="0"/>
              <a:t>In short, we suggest ways to create significant opportunities in the transition from IC to EV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01BB8-3377-43C6-BEB2-DFFC39CE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D719-BBC3-487F-9F51-918F8B9126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5D40-6886-4911-A677-B150CC68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0B9DD-D2F4-4B4A-9729-FB1A0626C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staff, students and faculty are here to partner with your company</a:t>
            </a:r>
          </a:p>
          <a:p>
            <a:r>
              <a:rPr lang="en-US" dirty="0"/>
              <a:t>We have a wide range of skills to apply to problems in the domain of operations and supply chain management</a:t>
            </a:r>
          </a:p>
          <a:p>
            <a:r>
              <a:rPr lang="en-US" dirty="0"/>
              <a:t>Data Analysis, Technology Analysis, Business Impact. Optimization, Simulation </a:t>
            </a:r>
          </a:p>
          <a:p>
            <a:r>
              <a:rPr lang="en-US" dirty="0"/>
              <a:t>Students learn doing these projects, we manage the milestones and ensure quality</a:t>
            </a:r>
          </a:p>
          <a:p>
            <a:r>
              <a:rPr lang="en-US" dirty="0"/>
              <a:t>We are ready for your call or email or text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BF31C-4FEC-4827-B8C6-49C8BD8D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00E9-8EBC-4609-A143-5AC0D3B9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CMI Project: Value of Flexibility for </a:t>
            </a:r>
            <a:r>
              <a:rPr lang="en-US" dirty="0" err="1"/>
              <a:t>Recyling</a:t>
            </a:r>
            <a:r>
              <a:rPr lang="en-US" dirty="0"/>
              <a:t> Technologies for EV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6E88-E3E2-42C1-8B54-DC02D325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2187391"/>
            <a:ext cx="10797272" cy="3532689"/>
          </a:xfrm>
        </p:spPr>
        <p:txBody>
          <a:bodyPr/>
          <a:lstStyle/>
          <a:p>
            <a:r>
              <a:rPr lang="en-US" dirty="0"/>
              <a:t>EV batteries and uncertainty – battery types, composition, market shares, metal prices, time</a:t>
            </a:r>
          </a:p>
          <a:p>
            <a:r>
              <a:rPr lang="en-US" dirty="0"/>
              <a:t>Flexible use of process execution – operate when marginal costs are below marginal revenues for process variants</a:t>
            </a:r>
          </a:p>
          <a:p>
            <a:r>
              <a:rPr lang="en-US" b="1" dirty="0"/>
              <a:t>Key Messages – Real Option perspective, Flexibility can assist with uncertainty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23C5B-CAB8-43B5-BA5E-82CCDBA1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542836-F835-4A3A-81C9-5EF0F432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 by contacting Steve Dunlop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A3A7B-60A6-4FE5-9E4E-C0394FFFD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dunlops@purdue.edu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EB43-ED71-4902-AF23-D063D186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7994-0E84-4657-A72B-8D4526155E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0D0E-AD6B-4983-B612-0415E529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96" y="365126"/>
            <a:ext cx="10593404" cy="477086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1136-CFF3-400F-9414-CE8E7A5F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99" y="967340"/>
            <a:ext cx="10973602" cy="5209624"/>
          </a:xfrm>
        </p:spPr>
        <p:txBody>
          <a:bodyPr/>
          <a:lstStyle/>
          <a:p>
            <a:r>
              <a:rPr lang="en-US" dirty="0"/>
              <a:t>MSX battery recycling process by Bhave et al.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retreatment">
            <a:extLst>
              <a:ext uri="{FF2B5EF4-FFF2-40B4-BE49-F238E27FC236}">
                <a16:creationId xmlns:a16="http://schemas.microsoft.com/office/drawing/2014/main" id="{F85512AE-29E7-4A9A-ABC7-C1DF6570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838"/>
            <a:ext cx="3550316" cy="2851524"/>
          </a:xfrm>
          <a:prstGeom prst="rect">
            <a:avLst/>
          </a:prstGeom>
        </p:spPr>
      </p:pic>
      <p:pic>
        <p:nvPicPr>
          <p:cNvPr id="6" name="Picture 5" descr="Stage 1">
            <a:extLst>
              <a:ext uri="{FF2B5EF4-FFF2-40B4-BE49-F238E27FC236}">
                <a16:creationId xmlns:a16="http://schemas.microsoft.com/office/drawing/2014/main" id="{54E0D50A-1430-4A8B-BD94-F1779785E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842344" y="2332648"/>
            <a:ext cx="2796140" cy="3463240"/>
          </a:xfrm>
          <a:prstGeom prst="rect">
            <a:avLst/>
          </a:prstGeom>
        </p:spPr>
      </p:pic>
      <p:pic>
        <p:nvPicPr>
          <p:cNvPr id="7" name="Picture 6" descr="Stage 2">
            <a:extLst>
              <a:ext uri="{FF2B5EF4-FFF2-40B4-BE49-F238E27FC236}">
                <a16:creationId xmlns:a16="http://schemas.microsoft.com/office/drawing/2014/main" id="{705965D0-563E-4D7C-A1DA-FD2CCD798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22190" y="3643399"/>
            <a:ext cx="2618218" cy="3513925"/>
          </a:xfrm>
          <a:prstGeom prst="rect">
            <a:avLst/>
          </a:prstGeom>
        </p:spPr>
      </p:pic>
      <p:pic>
        <p:nvPicPr>
          <p:cNvPr id="8" name="Picture 7" descr="Stage 3">
            <a:extLst>
              <a:ext uri="{FF2B5EF4-FFF2-40B4-BE49-F238E27FC236}">
                <a16:creationId xmlns:a16="http://schemas.microsoft.com/office/drawing/2014/main" id="{08332516-6249-4F40-8C77-ED8536C9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512996" y="28557"/>
            <a:ext cx="3036607" cy="3709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875F82-FDE7-4A40-BFA2-B7C2D8103795}"/>
              </a:ext>
            </a:extLst>
          </p:cNvPr>
          <p:cNvSpPr txBox="1"/>
          <p:nvPr/>
        </p:nvSpPr>
        <p:spPr>
          <a:xfrm>
            <a:off x="10886174" y="6136105"/>
            <a:ext cx="10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DB75E-3899-4B76-84C8-5F9AC6ADAF1C}"/>
              </a:ext>
            </a:extLst>
          </p:cNvPr>
          <p:cNvSpPr txBox="1"/>
          <p:nvPr/>
        </p:nvSpPr>
        <p:spPr>
          <a:xfrm>
            <a:off x="10958828" y="4222204"/>
            <a:ext cx="85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Nickel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28CD9-2611-42B3-88F9-39CB791A9186}"/>
              </a:ext>
            </a:extLst>
          </p:cNvPr>
          <p:cNvSpPr txBox="1"/>
          <p:nvPr/>
        </p:nvSpPr>
        <p:spPr>
          <a:xfrm>
            <a:off x="10727356" y="3065646"/>
            <a:ext cx="132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Manganese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FE7F2-6D40-409F-8EAE-E88CA99D8613}"/>
              </a:ext>
            </a:extLst>
          </p:cNvPr>
          <p:cNvSpPr txBox="1"/>
          <p:nvPr/>
        </p:nvSpPr>
        <p:spPr>
          <a:xfrm>
            <a:off x="10922165" y="874478"/>
            <a:ext cx="85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Cobalt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712F-6E5E-4DB2-88D7-AD5E4645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99D3-691D-456F-BA5C-67A9AC7B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ways to operate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D76F-B95D-4375-AEBA-6259677B3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operation</a:t>
            </a:r>
          </a:p>
          <a:p>
            <a:r>
              <a:rPr lang="en-US" dirty="0"/>
              <a:t>Stage 1 - Stage 2  (generates Ni and Li) </a:t>
            </a:r>
          </a:p>
          <a:p>
            <a:r>
              <a:rPr lang="en-US" dirty="0"/>
              <a:t>Stage 1 - Stage 3   (generates Co and Mn)</a:t>
            </a:r>
          </a:p>
          <a:p>
            <a:r>
              <a:rPr lang="en-US" dirty="0"/>
              <a:t>Stage 1 - Stages 2 and 3 (generates Ni, Li, Co, Mn)</a:t>
            </a:r>
          </a:p>
          <a:p>
            <a:endParaRPr lang="en-US" dirty="0"/>
          </a:p>
          <a:p>
            <a:r>
              <a:rPr lang="en-US" b="1" dirty="0"/>
              <a:t>What is the value of this process flexibility </a:t>
            </a:r>
            <a:r>
              <a:rPr lang="en-US" dirty="0"/>
              <a:t>?</a:t>
            </a:r>
          </a:p>
          <a:p>
            <a:r>
              <a:rPr lang="en-US" dirty="0"/>
              <a:t>Ans: Flexible operations is a hedge against uncertainty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C1A-F09B-4D1F-8167-85F5338D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77F-C672-4F63-8C40-3BE1EE5E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723"/>
          </a:xfrm>
        </p:spPr>
        <p:txBody>
          <a:bodyPr/>
          <a:lstStyle/>
          <a:p>
            <a:r>
              <a:rPr lang="en-US" dirty="0"/>
              <a:t>Sources of Uncertainty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5BAF9C-A488-4635-8245-3CA2A6CC9B0F}"/>
              </a:ext>
            </a:extLst>
          </p:cNvPr>
          <p:cNvSpPr/>
          <p:nvPr/>
        </p:nvSpPr>
        <p:spPr>
          <a:xfrm>
            <a:off x="361750" y="1896176"/>
            <a:ext cx="11693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Battery types have different Material Compositions and cell structures,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Battery Market share forecasts for the future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Metal prices in the future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Analysis Year in the future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EV batteries available in the future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AC761-6424-4260-8790-5450DB7E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5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5A07-213E-445D-8F03-29A2870B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745CD-1B27-4944-BDB3-EBCDD3FB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battery types used by auto manufacturers</a:t>
            </a:r>
          </a:p>
          <a:p>
            <a:r>
              <a:rPr lang="en-US" dirty="0"/>
              <a:t>Batteries used come back for recycling 10 years later (uncertain)</a:t>
            </a:r>
          </a:p>
          <a:p>
            <a:r>
              <a:rPr lang="en-US" dirty="0"/>
              <a:t>Composition of the battery mix in the recycled stream is uncertain</a:t>
            </a:r>
          </a:p>
          <a:p>
            <a:r>
              <a:rPr lang="en-US" dirty="0"/>
              <a:t>This composition impacts the metal content that will be obtained after recycling</a:t>
            </a:r>
          </a:p>
          <a:p>
            <a:endParaRPr lang="en-US" dirty="0"/>
          </a:p>
          <a:p>
            <a:r>
              <a:rPr lang="en-US" dirty="0"/>
              <a:t>Metal quantity uncertain based on market shares of batteries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2020-49B7-4C7E-A923-D5551FC8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 a 64kWh battery" descr="Metals in battery cathode and anode by battery type&#10;">
            <a:extLst>
              <a:ext uri="{FF2B5EF4-FFF2-40B4-BE49-F238E27FC236}">
                <a16:creationId xmlns:a16="http://schemas.microsoft.com/office/drawing/2014/main" id="{F4807B4F-852E-446D-BD76-F9ABC7052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32781"/>
              </p:ext>
            </p:extLst>
          </p:nvPr>
        </p:nvGraphicFramePr>
        <p:xfrm>
          <a:off x="418699" y="1169469"/>
          <a:ext cx="11338560" cy="3917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384">
                  <a:extLst>
                    <a:ext uri="{9D8B030D-6E8A-4147-A177-3AD203B41FA5}">
                      <a16:colId xmlns:a16="http://schemas.microsoft.com/office/drawing/2014/main" val="1787410682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3633462521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919089860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842486067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2928611379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2464784434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3390530480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3829659532"/>
                    </a:ext>
                  </a:extLst>
                </a:gridCol>
                <a:gridCol w="1072647">
                  <a:extLst>
                    <a:ext uri="{9D8B030D-6E8A-4147-A177-3AD203B41FA5}">
                      <a16:colId xmlns:a16="http://schemas.microsoft.com/office/drawing/2014/main" val="2408062472"/>
                    </a:ext>
                  </a:extLst>
                </a:gridCol>
              </a:tblGrid>
              <a:tr h="624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In a 64kWh battery 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NMC111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NMC532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NMC622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NMC811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NCA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NMC9.5.5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LMO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LFP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0829771"/>
                  </a:ext>
                </a:extLst>
              </a:tr>
              <a:tr h="510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Manganese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32175"/>
                  </a:ext>
                </a:extLst>
              </a:tr>
              <a:tr h="510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Lithium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630260"/>
                  </a:ext>
                </a:extLst>
              </a:tr>
              <a:tr h="510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Nickel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430981"/>
                  </a:ext>
                </a:extLst>
              </a:tr>
              <a:tr h="544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Cobalt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269890"/>
                  </a:ext>
                </a:extLst>
              </a:tr>
              <a:tr h="544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Graphite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695635"/>
                  </a:ext>
                </a:extLst>
              </a:tr>
              <a:tr h="671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Total Weight with of Metal content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77.56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6090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BCBD53-BEEA-4B69-9ABA-B4930A7BEB74}"/>
              </a:ext>
            </a:extLst>
          </p:cNvPr>
          <p:cNvSpPr txBox="1"/>
          <p:nvPr/>
        </p:nvSpPr>
        <p:spPr>
          <a:xfrm>
            <a:off x="3388093" y="5515276"/>
            <a:ext cx="513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Metals in battery cathode and anode by battery type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011A-506F-43D4-B707-5F8CC78B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E7839-7C33-48CA-9E83-FF1F6667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96D7-D9CC-4783-A379-0B8E6AC47E9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Battery market share forecasts">
            <a:extLst>
              <a:ext uri="{FF2B5EF4-FFF2-40B4-BE49-F238E27FC236}">
                <a16:creationId xmlns:a16="http://schemas.microsoft.com/office/drawing/2014/main" id="{F61599C7-9C4E-4F11-A808-524B82C2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9" y="1203159"/>
            <a:ext cx="10632686" cy="4610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2761F-B000-4DB7-AFD0-AE3510EF87DF}"/>
              </a:ext>
            </a:extLst>
          </p:cNvPr>
          <p:cNvSpPr/>
          <p:nvPr/>
        </p:nvSpPr>
        <p:spPr>
          <a:xfrm>
            <a:off x="4104737" y="400069"/>
            <a:ext cx="309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Battery market share forecasts </a:t>
            </a:r>
          </a:p>
        </p:txBody>
      </p:sp>
    </p:spTree>
    <p:extLst>
      <p:ext uri="{BB962C8B-B14F-4D97-AF65-F5344CB8AC3E}">
        <p14:creationId xmlns:p14="http://schemas.microsoft.com/office/powerpoint/2010/main" val="11531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1502</Words>
  <Application>Microsoft Macintosh PowerPoint</Application>
  <PresentationFormat>Widescreen</PresentationFormat>
  <Paragraphs>408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Acumin Pro</vt:lpstr>
      <vt:lpstr>Acumin Pro ExtraCondensed</vt:lpstr>
      <vt:lpstr>Acumin Pro Semibold</vt:lpstr>
      <vt:lpstr>Acumin Pro SemiCondensed</vt:lpstr>
      <vt:lpstr>Arial</vt:lpstr>
      <vt:lpstr>Calibri</vt:lpstr>
      <vt:lpstr>Calibri Light</vt:lpstr>
      <vt:lpstr>Impact</vt:lpstr>
      <vt:lpstr>Wingdings</vt:lpstr>
      <vt:lpstr>Office Theme</vt:lpstr>
      <vt:lpstr>Worksheet</vt:lpstr>
      <vt:lpstr>Managing Supply Chain Disruptions </vt:lpstr>
      <vt:lpstr>GSCM Activities </vt:lpstr>
      <vt:lpstr>CMI Project: Value of Flexibility for Recyling Technologies for EV batteries</vt:lpstr>
      <vt:lpstr>Process Flexibility</vt:lpstr>
      <vt:lpstr>Four ways to operate the process</vt:lpstr>
      <vt:lpstr>Sources of Uncertainty</vt:lpstr>
      <vt:lpstr>Batteries</vt:lpstr>
      <vt:lpstr>PowerPoint Presentation</vt:lpstr>
      <vt:lpstr>PowerPoint Presentation</vt:lpstr>
      <vt:lpstr>PowerPoint Presentation</vt:lpstr>
      <vt:lpstr>The impact of increasing std deviation in Ni prices on changes in the expected profit (inflexible to flexible operations) </vt:lpstr>
      <vt:lpstr>Project Summary</vt:lpstr>
      <vt:lpstr>SPR 4508: Forecasting Freight Logistics needs &amp; INDOT Plans for the Needs </vt:lpstr>
      <vt:lpstr>Project Tasks</vt:lpstr>
      <vt:lpstr>Project Goals</vt:lpstr>
      <vt:lpstr>Model Details for auto cluster</vt:lpstr>
      <vt:lpstr>Automotive Industry Example – Allen County</vt:lpstr>
      <vt:lpstr>Summary of Results</vt:lpstr>
      <vt:lpstr>DDME at DCMME</vt:lpstr>
      <vt:lpstr>Productivity Enhancing projects at companies</vt:lpstr>
      <vt:lpstr>Benchmarking across companies and regions </vt:lpstr>
      <vt:lpstr>The capacity is in the supply chain </vt:lpstr>
      <vt:lpstr>Manufacturing Strategies for future challenges</vt:lpstr>
      <vt:lpstr>Managing Opportunities in the IC to EV transition </vt:lpstr>
      <vt:lpstr>How quickly is the EV car market growing ?</vt:lpstr>
      <vt:lpstr>How are EV’s different from IC cars ?</vt:lpstr>
      <vt:lpstr>How does this transition impact parts suppliers?</vt:lpstr>
      <vt:lpstr>Summary</vt:lpstr>
      <vt:lpstr>Summary</vt:lpstr>
      <vt:lpstr>Contact us by contacting Steve Dunlop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Supply Chain Disruptions</dc:title>
  <dc:creator>Iyer, Ananth V</dc:creator>
  <cp:lastModifiedBy>Roetker, Anna Marie</cp:lastModifiedBy>
  <cp:revision>10</cp:revision>
  <dcterms:created xsi:type="dcterms:W3CDTF">2022-02-16T16:01:05Z</dcterms:created>
  <dcterms:modified xsi:type="dcterms:W3CDTF">2022-02-17T15:09:42Z</dcterms:modified>
</cp:coreProperties>
</file>