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News Cycle"/>
      <p:regular r:id="rId14"/>
      <p:bold r:id="rId15"/>
    </p:embeddedFont>
    <p:embeddedFont>
      <p:font typeface="Oswald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NewsCycle-bold.fntdata"/><Relationship Id="rId14" Type="http://schemas.openxmlformats.org/officeDocument/2006/relationships/font" Target="fonts/NewsCycle-regular.fntdata"/><Relationship Id="rId17" Type="http://schemas.openxmlformats.org/officeDocument/2006/relationships/font" Target="fonts/Oswald-bold.fntdata"/><Relationship Id="rId16" Type="http://schemas.openxmlformats.org/officeDocument/2006/relationships/font" Target="fonts/Oswald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bded2e2ae7_0_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bded2e2ae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bded2e2ae7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bded2e2ae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bded2e2ae7_0_2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bded2e2ae7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bded2e2ae7_0_3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bded2e2ae7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bded2e2ae7_0_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bded2e2ae7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aa41051d55_1_7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aa41051d55_1_7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50500" y="2435625"/>
            <a:ext cx="3638700" cy="2240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7813106" y="0"/>
            <a:ext cx="892296" cy="32254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1600" y="10795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3650209" y="0"/>
            <a:ext cx="563814" cy="169970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1600" y="20304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4359415" y="609095"/>
            <a:ext cx="1314792" cy="211917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19177"/>
                </a:lnTo>
                <a:lnTo>
                  <a:pt x="21600" y="0"/>
                </a:lnTo>
                <a:lnTo>
                  <a:pt x="0" y="242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5821031" y="991483"/>
            <a:ext cx="1845234" cy="415945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173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4359415" y="2643735"/>
            <a:ext cx="1314792" cy="251013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2046"/>
                </a:lnTo>
                <a:lnTo>
                  <a:pt x="0" y="21600"/>
                </a:lnTo>
                <a:close/>
              </a:path>
            </a:pathLst>
          </a:custGeom>
          <a:solidFill>
            <a:srgbClr val="002035">
              <a:alpha val="17320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7813106" y="306930"/>
            <a:ext cx="892296" cy="297729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0429"/>
                </a:lnTo>
                <a:lnTo>
                  <a:pt x="21600" y="0"/>
                </a:lnTo>
                <a:lnTo>
                  <a:pt x="0" y="1171"/>
                </a:lnTo>
                <a:lnTo>
                  <a:pt x="0" y="21600"/>
                </a:lnTo>
                <a:close/>
              </a:path>
            </a:pathLst>
          </a:custGeom>
          <a:solidFill>
            <a:srgbClr val="002035">
              <a:alpha val="17320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5821031" y="0"/>
            <a:ext cx="1845234" cy="1161054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15393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7813106" y="3277330"/>
            <a:ext cx="892296" cy="1165914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18611"/>
                </a:lnTo>
                <a:lnTo>
                  <a:pt x="21600" y="0"/>
                </a:lnTo>
                <a:lnTo>
                  <a:pt x="0" y="2989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"/>
          <p:cNvSpPr/>
          <p:nvPr/>
        </p:nvSpPr>
        <p:spPr>
          <a:xfrm flipH="1">
            <a:off x="8556137" y="3512673"/>
            <a:ext cx="359208" cy="1630800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21600" y="0"/>
                </a:lnTo>
                <a:lnTo>
                  <a:pt x="0" y="863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1"/>
          <p:cNvSpPr txBox="1"/>
          <p:nvPr>
            <p:ph idx="12" type="sldNum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" name="Google Shape;117;p11"/>
          <p:cNvSpPr/>
          <p:nvPr/>
        </p:nvSpPr>
        <p:spPr>
          <a:xfrm flipH="1">
            <a:off x="8556137" y="977835"/>
            <a:ext cx="359208" cy="96384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0140"/>
                </a:lnTo>
                <a:lnTo>
                  <a:pt x="21600" y="0"/>
                </a:lnTo>
                <a:lnTo>
                  <a:pt x="0" y="146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1"/>
          <p:cNvSpPr/>
          <p:nvPr/>
        </p:nvSpPr>
        <p:spPr>
          <a:xfrm flipH="1">
            <a:off x="8556137" y="0"/>
            <a:ext cx="359208" cy="95412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0125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1"/>
          <p:cNvSpPr/>
          <p:nvPr/>
        </p:nvSpPr>
        <p:spPr>
          <a:xfrm flipH="1">
            <a:off x="7896852" y="456628"/>
            <a:ext cx="568512" cy="711612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18470"/>
                </a:lnTo>
                <a:lnTo>
                  <a:pt x="21600" y="0"/>
                </a:lnTo>
                <a:lnTo>
                  <a:pt x="0" y="313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1"/>
          <p:cNvSpPr/>
          <p:nvPr/>
        </p:nvSpPr>
        <p:spPr>
          <a:xfrm flipH="1">
            <a:off x="7896852" y="4574472"/>
            <a:ext cx="568512" cy="569052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3912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1"/>
          <p:cNvSpPr/>
          <p:nvPr/>
        </p:nvSpPr>
        <p:spPr>
          <a:xfrm flipH="1">
            <a:off x="7896852" y="1158238"/>
            <a:ext cx="568512" cy="342624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650"/>
                </a:lnTo>
                <a:lnTo>
                  <a:pt x="0" y="21600"/>
                </a:lnTo>
                <a:lnTo>
                  <a:pt x="21600" y="2095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l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550500" y="3044025"/>
            <a:ext cx="36387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550500" y="4300725"/>
            <a:ext cx="3638700" cy="37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2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accent2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accent2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  <a:defRPr sz="2600">
                <a:solidFill>
                  <a:schemeClr val="accent2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  <a:defRPr sz="2600">
                <a:solidFill>
                  <a:schemeClr val="accent2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  <a:defRPr sz="2600">
                <a:solidFill>
                  <a:schemeClr val="accent2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  <a:defRPr sz="2600">
                <a:solidFill>
                  <a:schemeClr val="accent2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  <a:defRPr sz="2600">
                <a:solidFill>
                  <a:schemeClr val="accent2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accent2"/>
              </a:buClr>
              <a:buSzPts val="2600"/>
              <a:buNone/>
              <a:defRPr sz="2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2" name="Google Shape;22;p3"/>
          <p:cNvSpPr/>
          <p:nvPr/>
        </p:nvSpPr>
        <p:spPr>
          <a:xfrm>
            <a:off x="7813106" y="0"/>
            <a:ext cx="892296" cy="32254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1600" y="10795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3650209" y="0"/>
            <a:ext cx="563814" cy="169970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1600" y="20304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4359415" y="609095"/>
            <a:ext cx="1314792" cy="211917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19177"/>
                </a:lnTo>
                <a:lnTo>
                  <a:pt x="21600" y="0"/>
                </a:lnTo>
                <a:lnTo>
                  <a:pt x="0" y="242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5821031" y="991483"/>
            <a:ext cx="1845234" cy="415945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173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4359415" y="2643735"/>
            <a:ext cx="1314792" cy="251013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2046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7813106" y="306930"/>
            <a:ext cx="892296" cy="297729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0429"/>
                </a:lnTo>
                <a:lnTo>
                  <a:pt x="21600" y="0"/>
                </a:lnTo>
                <a:lnTo>
                  <a:pt x="0" y="1171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5821031" y="0"/>
            <a:ext cx="1845234" cy="1161054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15393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7813106" y="3277330"/>
            <a:ext cx="892296" cy="1165914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18611"/>
                </a:lnTo>
                <a:lnTo>
                  <a:pt x="21600" y="0"/>
                </a:lnTo>
                <a:lnTo>
                  <a:pt x="0" y="2989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1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/>
          <p:nvPr/>
        </p:nvSpPr>
        <p:spPr>
          <a:xfrm>
            <a:off x="228589" y="1362238"/>
            <a:ext cx="624618" cy="756540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3233"/>
                </a:lnTo>
                <a:lnTo>
                  <a:pt x="0" y="21600"/>
                </a:lnTo>
                <a:lnTo>
                  <a:pt x="21600" y="18367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228589" y="876"/>
            <a:ext cx="624618" cy="137235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19818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8520705" y="4146351"/>
            <a:ext cx="394686" cy="99802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1549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 txBox="1"/>
          <p:nvPr>
            <p:ph idx="1" type="body"/>
          </p:nvPr>
        </p:nvSpPr>
        <p:spPr>
          <a:xfrm>
            <a:off x="1030663" y="1529125"/>
            <a:ext cx="4879500" cy="295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▸"/>
              <a:defRPr sz="3200">
                <a:solidFill>
                  <a:schemeClr val="lt1"/>
                </a:solidFill>
              </a:defRPr>
            </a:lvl1pPr>
            <a:lvl2pPr indent="-431800" lvl="1" marL="9144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2pPr>
            <a:lvl3pPr indent="-431800" lvl="2" marL="1371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3pPr>
            <a:lvl4pPr indent="-431800" lvl="3" marL="18288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4pPr>
            <a:lvl5pPr indent="-431800" lvl="4" marL="22860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5pPr>
            <a:lvl6pPr indent="-431800" lvl="5" marL="27432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6pPr>
            <a:lvl7pPr indent="-431800" lvl="6" marL="32004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7pPr>
            <a:lvl8pPr indent="-431800" lvl="7" marL="3657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8pPr>
            <a:lvl9pPr indent="-431800" lvl="8" marL="4114800" rtl="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4"/>
          <p:cNvSpPr txBox="1"/>
          <p:nvPr/>
        </p:nvSpPr>
        <p:spPr>
          <a:xfrm>
            <a:off x="346977" y="1296229"/>
            <a:ext cx="5820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“</a:t>
            </a:r>
            <a:endParaRPr sz="104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36" name="Google Shape;36;p4"/>
          <p:cNvSpPr txBox="1"/>
          <p:nvPr>
            <p:ph idx="12" type="sldNum"/>
          </p:nvPr>
        </p:nvSpPr>
        <p:spPr>
          <a:xfrm>
            <a:off x="8520650" y="4688650"/>
            <a:ext cx="3948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accent3"/>
                </a:solidFill>
              </a:defRPr>
            </a:lvl1pPr>
            <a:lvl2pPr lvl="1" rtl="0">
              <a:buNone/>
              <a:defRPr>
                <a:solidFill>
                  <a:schemeClr val="accent3"/>
                </a:solidFill>
              </a:defRPr>
            </a:lvl2pPr>
            <a:lvl3pPr lvl="2" rtl="0">
              <a:buNone/>
              <a:defRPr>
                <a:solidFill>
                  <a:schemeClr val="accent3"/>
                </a:solidFill>
              </a:defRPr>
            </a:lvl3pPr>
            <a:lvl4pPr lvl="3" rtl="0">
              <a:buNone/>
              <a:defRPr>
                <a:solidFill>
                  <a:schemeClr val="accent3"/>
                </a:solidFill>
              </a:defRPr>
            </a:lvl4pPr>
            <a:lvl5pPr lvl="4" rtl="0">
              <a:buNone/>
              <a:defRPr>
                <a:solidFill>
                  <a:schemeClr val="accent3"/>
                </a:solidFill>
              </a:defRPr>
            </a:lvl5pPr>
            <a:lvl6pPr lvl="5" rtl="0">
              <a:buNone/>
              <a:defRPr>
                <a:solidFill>
                  <a:schemeClr val="accent3"/>
                </a:solidFill>
              </a:defRPr>
            </a:lvl6pPr>
            <a:lvl7pPr lvl="6" rtl="0">
              <a:buNone/>
              <a:defRPr>
                <a:solidFill>
                  <a:schemeClr val="accent3"/>
                </a:solidFill>
              </a:defRPr>
            </a:lvl7pPr>
            <a:lvl8pPr lvl="7" rtl="0">
              <a:buNone/>
              <a:defRPr>
                <a:solidFill>
                  <a:schemeClr val="accent3"/>
                </a:solidFill>
              </a:defRPr>
            </a:lvl8pPr>
            <a:lvl9pPr lvl="8" rtl="0">
              <a:buNone/>
              <a:defRPr>
                <a:solidFill>
                  <a:schemeClr val="accent3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4"/>
          <p:cNvSpPr/>
          <p:nvPr/>
        </p:nvSpPr>
        <p:spPr>
          <a:xfrm>
            <a:off x="7497540" y="3233808"/>
            <a:ext cx="920376" cy="1487592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2423"/>
                </a:lnTo>
                <a:lnTo>
                  <a:pt x="0" y="21600"/>
                </a:lnTo>
                <a:lnTo>
                  <a:pt x="21600" y="19177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6103018" y="876"/>
            <a:ext cx="1291734" cy="249879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19575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7497540" y="875"/>
            <a:ext cx="920376" cy="3296322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0506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6103018" y="2373413"/>
            <a:ext cx="1291734" cy="2771010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1826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/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" type="body"/>
          </p:nvPr>
        </p:nvSpPr>
        <p:spPr>
          <a:xfrm>
            <a:off x="550500" y="1353948"/>
            <a:ext cx="61077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1pPr>
            <a:lvl2pPr indent="-381000" lvl="1" marL="914400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indent="-381000" lvl="2" marL="13716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2" type="sldNum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" name="Google Shape;45;p5"/>
          <p:cNvSpPr/>
          <p:nvPr/>
        </p:nvSpPr>
        <p:spPr>
          <a:xfrm>
            <a:off x="6963076" y="3274552"/>
            <a:ext cx="359208" cy="1868940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21600" y="0"/>
                </a:lnTo>
                <a:lnTo>
                  <a:pt x="0" y="753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5"/>
          <p:cNvSpPr/>
          <p:nvPr/>
        </p:nvSpPr>
        <p:spPr>
          <a:xfrm>
            <a:off x="6963076" y="977835"/>
            <a:ext cx="359208" cy="439992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18401"/>
                </a:lnTo>
                <a:lnTo>
                  <a:pt x="21600" y="0"/>
                </a:lnTo>
                <a:lnTo>
                  <a:pt x="0" y="3199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5"/>
          <p:cNvSpPr/>
          <p:nvPr/>
        </p:nvSpPr>
        <p:spPr>
          <a:xfrm>
            <a:off x="6963076" y="1"/>
            <a:ext cx="359208" cy="95412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0125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5"/>
          <p:cNvSpPr/>
          <p:nvPr/>
        </p:nvSpPr>
        <p:spPr>
          <a:xfrm>
            <a:off x="7415771" y="1034367"/>
            <a:ext cx="837702" cy="296254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1107"/>
                </a:lnTo>
                <a:lnTo>
                  <a:pt x="0" y="21600"/>
                </a:lnTo>
                <a:lnTo>
                  <a:pt x="21600" y="2049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7415771" y="0"/>
            <a:ext cx="837702" cy="1092042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18596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5"/>
          <p:cNvSpPr/>
          <p:nvPr/>
        </p:nvSpPr>
        <p:spPr>
          <a:xfrm>
            <a:off x="8346880" y="1552004"/>
            <a:ext cx="568512" cy="114021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19647"/>
                </a:lnTo>
                <a:lnTo>
                  <a:pt x="21600" y="0"/>
                </a:lnTo>
                <a:lnTo>
                  <a:pt x="0" y="195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5"/>
          <p:cNvSpPr/>
          <p:nvPr/>
        </p:nvSpPr>
        <p:spPr>
          <a:xfrm>
            <a:off x="8346880" y="4574477"/>
            <a:ext cx="568512" cy="56899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3912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5"/>
          <p:cNvSpPr/>
          <p:nvPr/>
        </p:nvSpPr>
        <p:spPr>
          <a:xfrm>
            <a:off x="8346880" y="2682241"/>
            <a:ext cx="568512" cy="190225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1170"/>
                </a:lnTo>
                <a:lnTo>
                  <a:pt x="0" y="21600"/>
                </a:lnTo>
                <a:lnTo>
                  <a:pt x="21600" y="20429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_AND_BODY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 txBox="1"/>
          <p:nvPr>
            <p:ph type="title"/>
          </p:nvPr>
        </p:nvSpPr>
        <p:spPr>
          <a:xfrm>
            <a:off x="550500" y="759800"/>
            <a:ext cx="36945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1" type="body"/>
          </p:nvPr>
        </p:nvSpPr>
        <p:spPr>
          <a:xfrm>
            <a:off x="550500" y="1353948"/>
            <a:ext cx="36945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1pPr>
            <a:lvl2pPr indent="-381000" lvl="1" marL="914400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indent="-381000" lvl="2" marL="13716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56" name="Google Shape;56;p6"/>
          <p:cNvSpPr txBox="1"/>
          <p:nvPr>
            <p:ph idx="12" type="sldNum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6"/>
          <p:cNvSpPr/>
          <p:nvPr/>
        </p:nvSpPr>
        <p:spPr>
          <a:xfrm>
            <a:off x="8099306" y="0"/>
            <a:ext cx="892296" cy="32254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1600" y="10795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6"/>
          <p:cNvSpPr/>
          <p:nvPr/>
        </p:nvSpPr>
        <p:spPr>
          <a:xfrm>
            <a:off x="4645615" y="609095"/>
            <a:ext cx="1314792" cy="211917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19177"/>
                </a:lnTo>
                <a:lnTo>
                  <a:pt x="21600" y="0"/>
                </a:lnTo>
                <a:lnTo>
                  <a:pt x="0" y="2423"/>
                </a:lnTo>
                <a:lnTo>
                  <a:pt x="0" y="216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6"/>
          <p:cNvSpPr/>
          <p:nvPr/>
        </p:nvSpPr>
        <p:spPr>
          <a:xfrm>
            <a:off x="6107231" y="991483"/>
            <a:ext cx="1845234" cy="415945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1733"/>
                </a:lnTo>
                <a:lnTo>
                  <a:pt x="0" y="216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6"/>
          <p:cNvSpPr/>
          <p:nvPr/>
        </p:nvSpPr>
        <p:spPr>
          <a:xfrm>
            <a:off x="4645615" y="2643735"/>
            <a:ext cx="1314792" cy="251013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2046"/>
                </a:lnTo>
                <a:lnTo>
                  <a:pt x="0" y="216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6"/>
          <p:cNvSpPr/>
          <p:nvPr/>
        </p:nvSpPr>
        <p:spPr>
          <a:xfrm>
            <a:off x="8099306" y="306930"/>
            <a:ext cx="892296" cy="297729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0429"/>
                </a:lnTo>
                <a:lnTo>
                  <a:pt x="21600" y="0"/>
                </a:lnTo>
                <a:lnTo>
                  <a:pt x="0" y="1171"/>
                </a:lnTo>
                <a:lnTo>
                  <a:pt x="0" y="216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6"/>
          <p:cNvSpPr/>
          <p:nvPr/>
        </p:nvSpPr>
        <p:spPr>
          <a:xfrm>
            <a:off x="6107231" y="0"/>
            <a:ext cx="1845234" cy="1161054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15393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6"/>
          <p:cNvSpPr/>
          <p:nvPr/>
        </p:nvSpPr>
        <p:spPr>
          <a:xfrm>
            <a:off x="8099306" y="3277330"/>
            <a:ext cx="892296" cy="1165914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18611"/>
                </a:lnTo>
                <a:lnTo>
                  <a:pt x="21600" y="0"/>
                </a:lnTo>
                <a:lnTo>
                  <a:pt x="0" y="2989"/>
                </a:lnTo>
                <a:lnTo>
                  <a:pt x="0" y="216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 txBox="1"/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6" name="Google Shape;66;p7"/>
          <p:cNvSpPr txBox="1"/>
          <p:nvPr>
            <p:ph idx="1" type="body"/>
          </p:nvPr>
        </p:nvSpPr>
        <p:spPr>
          <a:xfrm>
            <a:off x="550500" y="1353950"/>
            <a:ext cx="28536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67" name="Google Shape;67;p7"/>
          <p:cNvSpPr txBox="1"/>
          <p:nvPr>
            <p:ph idx="2" type="body"/>
          </p:nvPr>
        </p:nvSpPr>
        <p:spPr>
          <a:xfrm>
            <a:off x="3804472" y="1353950"/>
            <a:ext cx="28536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9" name="Google Shape;69;p7"/>
          <p:cNvGrpSpPr/>
          <p:nvPr/>
        </p:nvGrpSpPr>
        <p:grpSpPr>
          <a:xfrm>
            <a:off x="6963076" y="0"/>
            <a:ext cx="1952316" cy="5143493"/>
            <a:chOff x="6963076" y="0"/>
            <a:chExt cx="1952316" cy="5143493"/>
          </a:xfrm>
        </p:grpSpPr>
        <p:sp>
          <p:nvSpPr>
            <p:cNvPr id="70" name="Google Shape;70;p7"/>
            <p:cNvSpPr/>
            <p:nvPr/>
          </p:nvSpPr>
          <p:spPr>
            <a:xfrm>
              <a:off x="6963076" y="3274552"/>
              <a:ext cx="359208" cy="1868940"/>
            </a:xfrm>
            <a:custGeom>
              <a:rect b="b" l="l" r="r" t="t"/>
              <a:pathLst>
                <a:path extrusionOk="0" h="21600" w="21600">
                  <a:moveTo>
                    <a:pt x="21600" y="21600"/>
                  </a:moveTo>
                  <a:lnTo>
                    <a:pt x="21600" y="0"/>
                  </a:lnTo>
                  <a:lnTo>
                    <a:pt x="0" y="753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7"/>
            <p:cNvSpPr/>
            <p:nvPr/>
          </p:nvSpPr>
          <p:spPr>
            <a:xfrm>
              <a:off x="6963076" y="977835"/>
              <a:ext cx="359208" cy="439992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8401"/>
                  </a:lnTo>
                  <a:lnTo>
                    <a:pt x="21600" y="0"/>
                  </a:lnTo>
                  <a:lnTo>
                    <a:pt x="0" y="319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6963076" y="1"/>
              <a:ext cx="359208" cy="954126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012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7415771" y="1034367"/>
              <a:ext cx="837702" cy="2962548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lnTo>
                    <a:pt x="0" y="1107"/>
                  </a:lnTo>
                  <a:lnTo>
                    <a:pt x="0" y="21600"/>
                  </a:lnTo>
                  <a:lnTo>
                    <a:pt x="21600" y="204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7415771" y="0"/>
              <a:ext cx="837702" cy="1092042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8596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8346880" y="1552004"/>
              <a:ext cx="568512" cy="1140210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9647"/>
                  </a:lnTo>
                  <a:lnTo>
                    <a:pt x="21600" y="0"/>
                  </a:lnTo>
                  <a:lnTo>
                    <a:pt x="0" y="1953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8346880" y="4574477"/>
              <a:ext cx="568512" cy="568998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3912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8346880" y="2682241"/>
              <a:ext cx="568512" cy="1902258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lnTo>
                    <a:pt x="0" y="1170"/>
                  </a:lnTo>
                  <a:lnTo>
                    <a:pt x="0" y="21600"/>
                  </a:lnTo>
                  <a:lnTo>
                    <a:pt x="21600" y="2042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"/>
          <p:cNvSpPr txBox="1"/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0" name="Google Shape;80;p8"/>
          <p:cNvSpPr txBox="1"/>
          <p:nvPr>
            <p:ph idx="1" type="body"/>
          </p:nvPr>
        </p:nvSpPr>
        <p:spPr>
          <a:xfrm>
            <a:off x="550500" y="1353950"/>
            <a:ext cx="19029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81" name="Google Shape;81;p8"/>
          <p:cNvSpPr txBox="1"/>
          <p:nvPr>
            <p:ph idx="2" type="body"/>
          </p:nvPr>
        </p:nvSpPr>
        <p:spPr>
          <a:xfrm>
            <a:off x="2652968" y="1353950"/>
            <a:ext cx="19029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82" name="Google Shape;82;p8"/>
          <p:cNvSpPr txBox="1"/>
          <p:nvPr>
            <p:ph idx="3" type="body"/>
          </p:nvPr>
        </p:nvSpPr>
        <p:spPr>
          <a:xfrm>
            <a:off x="4755435" y="1353950"/>
            <a:ext cx="19029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83" name="Google Shape;83;p8"/>
          <p:cNvSpPr txBox="1"/>
          <p:nvPr>
            <p:ph idx="12" type="sldNum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4" name="Google Shape;84;p8"/>
          <p:cNvGrpSpPr/>
          <p:nvPr/>
        </p:nvGrpSpPr>
        <p:grpSpPr>
          <a:xfrm>
            <a:off x="6963076" y="0"/>
            <a:ext cx="1952316" cy="5143493"/>
            <a:chOff x="6963076" y="0"/>
            <a:chExt cx="1952316" cy="5143493"/>
          </a:xfrm>
        </p:grpSpPr>
        <p:sp>
          <p:nvSpPr>
            <p:cNvPr id="85" name="Google Shape;85;p8"/>
            <p:cNvSpPr/>
            <p:nvPr/>
          </p:nvSpPr>
          <p:spPr>
            <a:xfrm>
              <a:off x="6963076" y="3274552"/>
              <a:ext cx="359208" cy="1868940"/>
            </a:xfrm>
            <a:custGeom>
              <a:rect b="b" l="l" r="r" t="t"/>
              <a:pathLst>
                <a:path extrusionOk="0" h="21600" w="21600">
                  <a:moveTo>
                    <a:pt x="21600" y="21600"/>
                  </a:moveTo>
                  <a:lnTo>
                    <a:pt x="21600" y="0"/>
                  </a:lnTo>
                  <a:lnTo>
                    <a:pt x="0" y="753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6963076" y="977835"/>
              <a:ext cx="359208" cy="439992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8401"/>
                  </a:lnTo>
                  <a:lnTo>
                    <a:pt x="21600" y="0"/>
                  </a:lnTo>
                  <a:lnTo>
                    <a:pt x="0" y="319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6963076" y="1"/>
              <a:ext cx="359208" cy="954126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012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7415771" y="1034367"/>
              <a:ext cx="837702" cy="2962548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lnTo>
                    <a:pt x="0" y="1107"/>
                  </a:lnTo>
                  <a:lnTo>
                    <a:pt x="0" y="21600"/>
                  </a:lnTo>
                  <a:lnTo>
                    <a:pt x="21600" y="204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7415771" y="0"/>
              <a:ext cx="837702" cy="1092042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8596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8346880" y="1552004"/>
              <a:ext cx="568512" cy="1140210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9647"/>
                  </a:lnTo>
                  <a:lnTo>
                    <a:pt x="21600" y="0"/>
                  </a:lnTo>
                  <a:lnTo>
                    <a:pt x="0" y="1953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8346880" y="4574477"/>
              <a:ext cx="568512" cy="568998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3912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8346880" y="2682241"/>
              <a:ext cx="568512" cy="1902258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lnTo>
                    <a:pt x="0" y="1170"/>
                  </a:lnTo>
                  <a:lnTo>
                    <a:pt x="0" y="21600"/>
                  </a:lnTo>
                  <a:lnTo>
                    <a:pt x="21600" y="2042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9"/>
          <p:cNvSpPr txBox="1"/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95" name="Google Shape;95;p9"/>
          <p:cNvSpPr txBox="1"/>
          <p:nvPr>
            <p:ph idx="12" type="sldNum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6" name="Google Shape;96;p9"/>
          <p:cNvGrpSpPr/>
          <p:nvPr/>
        </p:nvGrpSpPr>
        <p:grpSpPr>
          <a:xfrm>
            <a:off x="6963076" y="0"/>
            <a:ext cx="1952316" cy="5143493"/>
            <a:chOff x="6963076" y="0"/>
            <a:chExt cx="1952316" cy="5143493"/>
          </a:xfrm>
        </p:grpSpPr>
        <p:sp>
          <p:nvSpPr>
            <p:cNvPr id="97" name="Google Shape;97;p9"/>
            <p:cNvSpPr/>
            <p:nvPr/>
          </p:nvSpPr>
          <p:spPr>
            <a:xfrm>
              <a:off x="6963076" y="3274552"/>
              <a:ext cx="359208" cy="1868940"/>
            </a:xfrm>
            <a:custGeom>
              <a:rect b="b" l="l" r="r" t="t"/>
              <a:pathLst>
                <a:path extrusionOk="0" h="21600" w="21600">
                  <a:moveTo>
                    <a:pt x="21600" y="21600"/>
                  </a:moveTo>
                  <a:lnTo>
                    <a:pt x="21600" y="0"/>
                  </a:lnTo>
                  <a:lnTo>
                    <a:pt x="0" y="753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9"/>
            <p:cNvSpPr/>
            <p:nvPr/>
          </p:nvSpPr>
          <p:spPr>
            <a:xfrm>
              <a:off x="6963076" y="977835"/>
              <a:ext cx="359208" cy="439992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8401"/>
                  </a:lnTo>
                  <a:lnTo>
                    <a:pt x="21600" y="0"/>
                  </a:lnTo>
                  <a:lnTo>
                    <a:pt x="0" y="319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6963076" y="1"/>
              <a:ext cx="359208" cy="954126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012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7415771" y="1034367"/>
              <a:ext cx="837702" cy="2962548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lnTo>
                    <a:pt x="0" y="1107"/>
                  </a:lnTo>
                  <a:lnTo>
                    <a:pt x="0" y="21600"/>
                  </a:lnTo>
                  <a:lnTo>
                    <a:pt x="21600" y="204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7415771" y="0"/>
              <a:ext cx="837702" cy="1092042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8596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8346880" y="1552004"/>
              <a:ext cx="568512" cy="1140210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9647"/>
                  </a:lnTo>
                  <a:lnTo>
                    <a:pt x="21600" y="0"/>
                  </a:lnTo>
                  <a:lnTo>
                    <a:pt x="0" y="1953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8346880" y="4574477"/>
              <a:ext cx="568512" cy="568998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3912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9"/>
            <p:cNvSpPr/>
            <p:nvPr/>
          </p:nvSpPr>
          <p:spPr>
            <a:xfrm>
              <a:off x="8346880" y="2682241"/>
              <a:ext cx="568512" cy="1902258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lnTo>
                    <a:pt x="0" y="1170"/>
                  </a:lnTo>
                  <a:lnTo>
                    <a:pt x="0" y="21600"/>
                  </a:lnTo>
                  <a:lnTo>
                    <a:pt x="21600" y="2042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0"/>
          <p:cNvSpPr/>
          <p:nvPr/>
        </p:nvSpPr>
        <p:spPr>
          <a:xfrm flipH="1">
            <a:off x="8556137" y="3512673"/>
            <a:ext cx="359208" cy="1630800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21600" y="0"/>
                </a:lnTo>
                <a:lnTo>
                  <a:pt x="0" y="863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0"/>
          <p:cNvSpPr/>
          <p:nvPr/>
        </p:nvSpPr>
        <p:spPr>
          <a:xfrm flipH="1">
            <a:off x="8556137" y="977835"/>
            <a:ext cx="359208" cy="96384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0140"/>
                </a:lnTo>
                <a:lnTo>
                  <a:pt x="21600" y="0"/>
                </a:lnTo>
                <a:lnTo>
                  <a:pt x="0" y="146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0"/>
          <p:cNvSpPr/>
          <p:nvPr/>
        </p:nvSpPr>
        <p:spPr>
          <a:xfrm flipH="1">
            <a:off x="8556137" y="0"/>
            <a:ext cx="359208" cy="95412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0125"/>
                </a:lnTo>
                <a:lnTo>
                  <a:pt x="216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0"/>
          <p:cNvSpPr/>
          <p:nvPr/>
        </p:nvSpPr>
        <p:spPr>
          <a:xfrm flipH="1">
            <a:off x="7896852" y="456628"/>
            <a:ext cx="568512" cy="711612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18470"/>
                </a:lnTo>
                <a:lnTo>
                  <a:pt x="21600" y="0"/>
                </a:lnTo>
                <a:lnTo>
                  <a:pt x="0" y="313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0"/>
          <p:cNvSpPr/>
          <p:nvPr/>
        </p:nvSpPr>
        <p:spPr>
          <a:xfrm flipH="1">
            <a:off x="7896852" y="4574472"/>
            <a:ext cx="568512" cy="569052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3912"/>
                </a:lnTo>
                <a:lnTo>
                  <a:pt x="0" y="216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0"/>
          <p:cNvSpPr/>
          <p:nvPr/>
        </p:nvSpPr>
        <p:spPr>
          <a:xfrm flipH="1">
            <a:off x="7896852" y="1158238"/>
            <a:ext cx="568512" cy="342624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650"/>
                </a:lnTo>
                <a:lnTo>
                  <a:pt x="0" y="21600"/>
                </a:lnTo>
                <a:lnTo>
                  <a:pt x="21600" y="2095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0"/>
          <p:cNvSpPr txBox="1"/>
          <p:nvPr>
            <p:ph idx="1" type="body"/>
          </p:nvPr>
        </p:nvSpPr>
        <p:spPr>
          <a:xfrm>
            <a:off x="550500" y="4406300"/>
            <a:ext cx="70833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13" name="Google Shape;113;p10"/>
          <p:cNvSpPr txBox="1"/>
          <p:nvPr>
            <p:ph idx="12" type="sldNum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accent3"/>
                </a:solidFill>
              </a:defRPr>
            </a:lvl1pPr>
            <a:lvl2pPr lvl="1" rtl="0">
              <a:buNone/>
              <a:defRPr>
                <a:solidFill>
                  <a:schemeClr val="accent3"/>
                </a:solidFill>
              </a:defRPr>
            </a:lvl2pPr>
            <a:lvl3pPr lvl="2" rtl="0">
              <a:buNone/>
              <a:defRPr>
                <a:solidFill>
                  <a:schemeClr val="accent3"/>
                </a:solidFill>
              </a:defRPr>
            </a:lvl3pPr>
            <a:lvl4pPr lvl="3" rtl="0">
              <a:buNone/>
              <a:defRPr>
                <a:solidFill>
                  <a:schemeClr val="accent3"/>
                </a:solidFill>
              </a:defRPr>
            </a:lvl4pPr>
            <a:lvl5pPr lvl="4" rtl="0">
              <a:buNone/>
              <a:defRPr>
                <a:solidFill>
                  <a:schemeClr val="accent3"/>
                </a:solidFill>
              </a:defRPr>
            </a:lvl5pPr>
            <a:lvl6pPr lvl="5" rtl="0">
              <a:buNone/>
              <a:defRPr>
                <a:solidFill>
                  <a:schemeClr val="accent3"/>
                </a:solidFill>
              </a:defRPr>
            </a:lvl6pPr>
            <a:lvl7pPr lvl="6" rtl="0">
              <a:buNone/>
              <a:defRPr>
                <a:solidFill>
                  <a:schemeClr val="accent3"/>
                </a:solidFill>
              </a:defRPr>
            </a:lvl7pPr>
            <a:lvl8pPr lvl="7" rtl="0">
              <a:buNone/>
              <a:defRPr>
                <a:solidFill>
                  <a:schemeClr val="accent3"/>
                </a:solidFill>
              </a:defRPr>
            </a:lvl8pPr>
            <a:lvl9pPr lvl="8" rtl="0">
              <a:buNone/>
              <a:defRPr>
                <a:solidFill>
                  <a:schemeClr val="accent3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50500" y="1353948"/>
            <a:ext cx="61077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▸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indent="-3810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▹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indent="-3810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■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indent="-3810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indent="-3810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indent="-3810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■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indent="-3810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indent="-3810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indent="-3810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ews Cycle"/>
              <a:buChar char="■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2"/>
          <p:cNvSpPr txBox="1"/>
          <p:nvPr>
            <p:ph type="ctrTitle"/>
          </p:nvPr>
        </p:nvSpPr>
        <p:spPr>
          <a:xfrm>
            <a:off x="263150" y="1699700"/>
            <a:ext cx="3638700" cy="2240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Krannert Spring Conference</a:t>
            </a:r>
            <a:endParaRPr/>
          </a:p>
        </p:txBody>
      </p:sp>
      <p:pic>
        <p:nvPicPr>
          <p:cNvPr id="127" name="Google Shape;127;p12"/>
          <p:cNvPicPr preferRelativeResize="0"/>
          <p:nvPr/>
        </p:nvPicPr>
        <p:blipFill rotWithShape="1">
          <a:blip r:embed="rId3">
            <a:alphaModFix amt="77000"/>
          </a:blip>
          <a:srcRect b="9773" l="6585" r="0" t="22310"/>
          <a:stretch/>
        </p:blipFill>
        <p:spPr>
          <a:xfrm>
            <a:off x="3651758" y="0"/>
            <a:ext cx="5053644" cy="51435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7154"/>
                </a:lnTo>
                <a:lnTo>
                  <a:pt x="2410" y="6725"/>
                </a:lnTo>
                <a:lnTo>
                  <a:pt x="2410" y="0"/>
                </a:lnTo>
                <a:lnTo>
                  <a:pt x="0" y="0"/>
                </a:lnTo>
                <a:close/>
                <a:moveTo>
                  <a:pt x="9278" y="0"/>
                </a:moveTo>
                <a:lnTo>
                  <a:pt x="9278" y="4888"/>
                </a:lnTo>
                <a:lnTo>
                  <a:pt x="17160" y="3482"/>
                </a:lnTo>
                <a:lnTo>
                  <a:pt x="17160" y="0"/>
                </a:lnTo>
                <a:lnTo>
                  <a:pt x="9278" y="0"/>
                </a:lnTo>
                <a:close/>
                <a:moveTo>
                  <a:pt x="17788" y="0"/>
                </a:moveTo>
                <a:lnTo>
                  <a:pt x="17788" y="1358"/>
                </a:lnTo>
                <a:lnTo>
                  <a:pt x="21600" y="679"/>
                </a:lnTo>
                <a:lnTo>
                  <a:pt x="21600" y="0"/>
                </a:lnTo>
                <a:lnTo>
                  <a:pt x="17788" y="0"/>
                </a:lnTo>
                <a:close/>
                <a:moveTo>
                  <a:pt x="21600" y="1291"/>
                </a:moveTo>
                <a:lnTo>
                  <a:pt x="17790" y="1971"/>
                </a:lnTo>
                <a:lnTo>
                  <a:pt x="17788" y="13824"/>
                </a:lnTo>
                <a:lnTo>
                  <a:pt x="21600" y="13144"/>
                </a:lnTo>
                <a:lnTo>
                  <a:pt x="21600" y="1291"/>
                </a:lnTo>
                <a:close/>
                <a:moveTo>
                  <a:pt x="8652" y="2564"/>
                </a:moveTo>
                <a:lnTo>
                  <a:pt x="3036" y="3564"/>
                </a:lnTo>
                <a:lnTo>
                  <a:pt x="3036" y="11482"/>
                </a:lnTo>
                <a:lnTo>
                  <a:pt x="8652" y="10482"/>
                </a:lnTo>
                <a:lnTo>
                  <a:pt x="8652" y="2564"/>
                </a:lnTo>
                <a:close/>
                <a:moveTo>
                  <a:pt x="17160" y="4161"/>
                </a:moveTo>
                <a:lnTo>
                  <a:pt x="9278" y="5565"/>
                </a:lnTo>
                <a:lnTo>
                  <a:pt x="9278" y="21600"/>
                </a:lnTo>
                <a:lnTo>
                  <a:pt x="17160" y="21600"/>
                </a:lnTo>
                <a:lnTo>
                  <a:pt x="17160" y="4161"/>
                </a:lnTo>
                <a:close/>
                <a:moveTo>
                  <a:pt x="8651" y="11102"/>
                </a:moveTo>
                <a:lnTo>
                  <a:pt x="3036" y="12104"/>
                </a:lnTo>
                <a:lnTo>
                  <a:pt x="3036" y="21600"/>
                </a:lnTo>
                <a:lnTo>
                  <a:pt x="8651" y="21600"/>
                </a:lnTo>
                <a:lnTo>
                  <a:pt x="8651" y="11102"/>
                </a:lnTo>
                <a:close/>
                <a:moveTo>
                  <a:pt x="21600" y="13758"/>
                </a:moveTo>
                <a:lnTo>
                  <a:pt x="17788" y="14436"/>
                </a:lnTo>
                <a:lnTo>
                  <a:pt x="17788" y="18665"/>
                </a:lnTo>
                <a:lnTo>
                  <a:pt x="21600" y="17985"/>
                </a:lnTo>
                <a:lnTo>
                  <a:pt x="21600" y="13758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28" name="Google Shape;128;p12"/>
          <p:cNvSpPr/>
          <p:nvPr/>
        </p:nvSpPr>
        <p:spPr>
          <a:xfrm>
            <a:off x="3650209" y="0"/>
            <a:ext cx="563814" cy="169970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1600" y="20304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DB8CC">
              <a:alpha val="43580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2"/>
          <p:cNvSpPr/>
          <p:nvPr/>
        </p:nvSpPr>
        <p:spPr>
          <a:xfrm>
            <a:off x="4359415" y="609095"/>
            <a:ext cx="1314792" cy="211917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19177"/>
                </a:lnTo>
                <a:lnTo>
                  <a:pt x="21600" y="0"/>
                </a:lnTo>
                <a:lnTo>
                  <a:pt x="0" y="2423"/>
                </a:lnTo>
                <a:lnTo>
                  <a:pt x="0" y="21600"/>
                </a:lnTo>
                <a:close/>
              </a:path>
            </a:pathLst>
          </a:custGeom>
          <a:solidFill>
            <a:srgbClr val="FFA604">
              <a:alpha val="45810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2"/>
          <p:cNvSpPr/>
          <p:nvPr/>
        </p:nvSpPr>
        <p:spPr>
          <a:xfrm>
            <a:off x="7813106" y="3277330"/>
            <a:ext cx="892296" cy="1165914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18611"/>
                </a:lnTo>
                <a:lnTo>
                  <a:pt x="21600" y="0"/>
                </a:lnTo>
                <a:lnTo>
                  <a:pt x="0" y="2989"/>
                </a:lnTo>
                <a:lnTo>
                  <a:pt x="0" y="21600"/>
                </a:lnTo>
                <a:close/>
              </a:path>
            </a:pathLst>
          </a:custGeom>
          <a:solidFill>
            <a:srgbClr val="FFD104">
              <a:alpha val="48600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2"/>
          <p:cNvSpPr/>
          <p:nvPr/>
        </p:nvSpPr>
        <p:spPr>
          <a:xfrm>
            <a:off x="7813106" y="306930"/>
            <a:ext cx="892296" cy="297729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0429"/>
                </a:lnTo>
                <a:lnTo>
                  <a:pt x="21600" y="0"/>
                </a:lnTo>
                <a:lnTo>
                  <a:pt x="0" y="1171"/>
                </a:lnTo>
                <a:lnTo>
                  <a:pt x="0" y="21600"/>
                </a:lnTo>
                <a:close/>
              </a:path>
            </a:pathLst>
          </a:custGeom>
          <a:solidFill>
            <a:srgbClr val="0DB8CC">
              <a:alpha val="43580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2"/>
          <p:cNvSpPr txBox="1"/>
          <p:nvPr/>
        </p:nvSpPr>
        <p:spPr>
          <a:xfrm>
            <a:off x="1637875" y="4152150"/>
            <a:ext cx="2551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Economic Impact of the Pandemic and Legislative Progress</a:t>
            </a:r>
            <a:endParaRPr i="1" sz="16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3"/>
          <p:cNvSpPr txBox="1"/>
          <p:nvPr>
            <p:ph type="title"/>
          </p:nvPr>
        </p:nvSpPr>
        <p:spPr>
          <a:xfrm>
            <a:off x="550500" y="1081088"/>
            <a:ext cx="3694500" cy="88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Chris Campbell</a:t>
            </a:r>
            <a:endParaRPr sz="6000"/>
          </a:p>
        </p:txBody>
      </p:sp>
      <p:sp>
        <p:nvSpPr>
          <p:cNvPr id="138" name="Google Shape;138;p13"/>
          <p:cNvSpPr txBox="1"/>
          <p:nvPr>
            <p:ph idx="1" type="body"/>
          </p:nvPr>
        </p:nvSpPr>
        <p:spPr>
          <a:xfrm>
            <a:off x="550500" y="2180050"/>
            <a:ext cx="4320000" cy="190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State Representative — District 26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Tippecanoe County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h26@iga.in.gov</a:t>
            </a:r>
            <a:endParaRPr b="1"/>
          </a:p>
        </p:txBody>
      </p:sp>
      <p:sp>
        <p:nvSpPr>
          <p:cNvPr id="139" name="Google Shape;139;p13"/>
          <p:cNvSpPr txBox="1"/>
          <p:nvPr>
            <p:ph idx="12" type="sldNum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0" name="Google Shape;140;p13"/>
          <p:cNvPicPr preferRelativeResize="0"/>
          <p:nvPr/>
        </p:nvPicPr>
        <p:blipFill rotWithShape="1">
          <a:blip r:embed="rId3">
            <a:alphaModFix/>
          </a:blip>
          <a:srcRect b="9974" l="0" r="0" t="9974"/>
          <a:stretch/>
        </p:blipFill>
        <p:spPr>
          <a:xfrm>
            <a:off x="5694337" y="86450"/>
            <a:ext cx="2876100" cy="2876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1" name="Google Shape;141;p13"/>
          <p:cNvSpPr txBox="1"/>
          <p:nvPr/>
        </p:nvSpPr>
        <p:spPr>
          <a:xfrm>
            <a:off x="4050300" y="3870950"/>
            <a:ext cx="2528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News Cycle"/>
                <a:ea typeface="News Cycle"/>
                <a:cs typeface="News Cycle"/>
                <a:sym typeface="News Cycle"/>
              </a:rPr>
              <a:t>Jalen Jones</a:t>
            </a:r>
            <a:endParaRPr sz="1800"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News Cycle"/>
                <a:ea typeface="News Cycle"/>
                <a:cs typeface="News Cycle"/>
                <a:sym typeface="News Cycle"/>
              </a:rPr>
              <a:t>Legislative Assistant</a:t>
            </a:r>
            <a:endParaRPr sz="1800"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News Cycle"/>
                <a:ea typeface="News Cycle"/>
                <a:cs typeface="News Cycle"/>
                <a:sym typeface="News Cycle"/>
              </a:rPr>
              <a:t>317-234-3101</a:t>
            </a:r>
            <a:endParaRPr sz="1800"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News Cycle"/>
                <a:ea typeface="News Cycle"/>
                <a:cs typeface="News Cycle"/>
                <a:sym typeface="News Cycle"/>
              </a:rPr>
              <a:t>jalen.jones@iga.in.gov</a:t>
            </a:r>
            <a:endParaRPr sz="1800"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142" name="Google Shape;142;p13"/>
          <p:cNvSpPr txBox="1"/>
          <p:nvPr>
            <p:ph idx="4294967295" type="ctrTitle"/>
          </p:nvPr>
        </p:nvSpPr>
        <p:spPr>
          <a:xfrm>
            <a:off x="3797525" y="2962550"/>
            <a:ext cx="1949400" cy="908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Staff:</a:t>
            </a:r>
            <a:endParaRPr sz="4000"/>
          </a:p>
        </p:txBody>
      </p:sp>
      <p:sp>
        <p:nvSpPr>
          <p:cNvPr id="143" name="Google Shape;143;p13"/>
          <p:cNvSpPr txBox="1"/>
          <p:nvPr/>
        </p:nvSpPr>
        <p:spPr>
          <a:xfrm>
            <a:off x="6450900" y="3850450"/>
            <a:ext cx="2528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News Cycle"/>
                <a:ea typeface="News Cycle"/>
                <a:cs typeface="News Cycle"/>
                <a:sym typeface="News Cycle"/>
              </a:rPr>
              <a:t>Tyleeah Stanley</a:t>
            </a:r>
            <a:endParaRPr sz="1800"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News Cycle"/>
                <a:ea typeface="News Cycle"/>
                <a:cs typeface="News Cycle"/>
                <a:sym typeface="News Cycle"/>
              </a:rPr>
              <a:t>Legislative Intern</a:t>
            </a:r>
            <a:endParaRPr sz="1800"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News Cycle"/>
                <a:ea typeface="News Cycle"/>
                <a:cs typeface="News Cycle"/>
                <a:sym typeface="News Cycle"/>
              </a:rPr>
              <a:t>317-234-9039</a:t>
            </a:r>
            <a:endParaRPr sz="1800"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News Cycle"/>
                <a:ea typeface="News Cycle"/>
                <a:cs typeface="News Cycle"/>
                <a:sym typeface="News Cycle"/>
              </a:rPr>
              <a:t>tyleeah.stanley@iga.in.gov</a:t>
            </a:r>
            <a:endParaRPr sz="1800">
              <a:latin typeface="News Cycle"/>
              <a:ea typeface="News Cycle"/>
              <a:cs typeface="News Cycle"/>
              <a:sym typeface="News Cycl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4"/>
          <p:cNvSpPr txBox="1"/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Grant Programs</a:t>
            </a:r>
            <a:endParaRPr/>
          </a:p>
        </p:txBody>
      </p:sp>
      <p:sp>
        <p:nvSpPr>
          <p:cNvPr id="149" name="Google Shape;149;p14"/>
          <p:cNvSpPr txBox="1"/>
          <p:nvPr>
            <p:ph idx="2" type="body"/>
          </p:nvPr>
        </p:nvSpPr>
        <p:spPr>
          <a:xfrm>
            <a:off x="3804474" y="1353950"/>
            <a:ext cx="2853600" cy="228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HB 1007 - State Health Improvement and Grant Program </a:t>
            </a:r>
            <a:endParaRPr sz="1200"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b="1" lang="en" sz="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bill creates a grant program to help businesses with less than $10M in annual gross revenue in the: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150" name="Google Shape;150;p14"/>
          <p:cNvSpPr txBox="1"/>
          <p:nvPr>
            <p:ph idx="1" type="body"/>
          </p:nvPr>
        </p:nvSpPr>
        <p:spPr>
          <a:xfrm>
            <a:off x="550500" y="1353950"/>
            <a:ext cx="2853600" cy="228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HB 1004 - Small Business Restart Grant Program</a:t>
            </a:r>
            <a:endParaRPr sz="1200"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b="1" lang="en" sz="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requires the State Department of Health to consult with the Office of Secretary of Family and Social Services (FSSA), to study and prepare a plan to improve the health and behavioral health of Indiana residents.</a:t>
            </a: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[19]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lang="en" sz="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requires the State Department of Health to administer the grant program and give preference in awarding the grants based on specified criteria.</a:t>
            </a: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[20]</a:t>
            </a:r>
            <a:endParaRPr sz="1200"/>
          </a:p>
        </p:txBody>
      </p:sp>
      <p:sp>
        <p:nvSpPr>
          <p:cNvPr id="151" name="Google Shape;151;p14"/>
          <p:cNvSpPr txBox="1"/>
          <p:nvPr>
            <p:ph idx="12" type="sldNum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2" name="Google Shape;152;p14"/>
          <p:cNvGrpSpPr/>
          <p:nvPr/>
        </p:nvGrpSpPr>
        <p:grpSpPr>
          <a:xfrm>
            <a:off x="3292006" y="710281"/>
            <a:ext cx="303698" cy="445825"/>
            <a:chOff x="289405" y="3183978"/>
            <a:chExt cx="490627" cy="720234"/>
          </a:xfrm>
        </p:grpSpPr>
        <p:sp>
          <p:nvSpPr>
            <p:cNvPr id="153" name="Google Shape;153;p14"/>
            <p:cNvSpPr/>
            <p:nvPr/>
          </p:nvSpPr>
          <p:spPr>
            <a:xfrm>
              <a:off x="415119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483891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289405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307650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592964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5"/>
          <p:cNvSpPr txBox="1"/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Education</a:t>
            </a:r>
            <a:endParaRPr/>
          </a:p>
        </p:txBody>
      </p:sp>
      <p:sp>
        <p:nvSpPr>
          <p:cNvPr id="163" name="Google Shape;163;p15"/>
          <p:cNvSpPr txBox="1"/>
          <p:nvPr>
            <p:ph idx="2" type="body"/>
          </p:nvPr>
        </p:nvSpPr>
        <p:spPr>
          <a:xfrm>
            <a:off x="3804474" y="1353950"/>
            <a:ext cx="2853600" cy="228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HB 1449 - Broadband Development</a:t>
            </a:r>
            <a:endParaRPr sz="1200"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b="1" lang="en" sz="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Invests an additional $250m into rural broadband infrastructure to provide high-speed, reliable internet to Hoosiers.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b="1" lang="en" sz="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Prioritizes schools and rural health clinics that do not have access to 1GB per second downstream internet.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b="1" lang="en" sz="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Hoosiers without access to broadband at their homes will be able to request broadband through an online portal. Broadband providers will compete to provide service to those who want broadband.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164" name="Google Shape;164;p15"/>
          <p:cNvSpPr txBox="1"/>
          <p:nvPr>
            <p:ph idx="1" type="body"/>
          </p:nvPr>
        </p:nvSpPr>
        <p:spPr>
          <a:xfrm>
            <a:off x="550500" y="1353950"/>
            <a:ext cx="2853600" cy="228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HB 1003 - Tuition Support</a:t>
            </a:r>
            <a:endParaRPr b="1" sz="1200"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b="1" lang="en" sz="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increases the amount of funding a school receives for virtual students.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b="1" lang="en" sz="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Guarantees that schools receive the same amount of money for virtual students as they do for in person students.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165" name="Google Shape;165;p15"/>
          <p:cNvSpPr txBox="1"/>
          <p:nvPr>
            <p:ph idx="12" type="sldNum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6" name="Google Shape;166;p15"/>
          <p:cNvGrpSpPr/>
          <p:nvPr/>
        </p:nvGrpSpPr>
        <p:grpSpPr>
          <a:xfrm>
            <a:off x="2189882" y="708097"/>
            <a:ext cx="445812" cy="394518"/>
            <a:chOff x="1144562" y="3225422"/>
            <a:chExt cx="720214" cy="637347"/>
          </a:xfrm>
        </p:grpSpPr>
        <p:sp>
          <p:nvSpPr>
            <p:cNvPr id="167" name="Google Shape;167;p15"/>
            <p:cNvSpPr/>
            <p:nvPr/>
          </p:nvSpPr>
          <p:spPr>
            <a:xfrm>
              <a:off x="1408350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1634454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15"/>
            <p:cNvSpPr/>
            <p:nvPr/>
          </p:nvSpPr>
          <p:spPr>
            <a:xfrm>
              <a:off x="1408350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1584912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1492415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1155630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1144562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"/>
          <p:cNvSpPr txBox="1"/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Agriculture</a:t>
            </a:r>
            <a:endParaRPr/>
          </a:p>
        </p:txBody>
      </p:sp>
      <p:sp>
        <p:nvSpPr>
          <p:cNvPr id="179" name="Google Shape;179;p16"/>
          <p:cNvSpPr txBox="1"/>
          <p:nvPr>
            <p:ph idx="2" type="body"/>
          </p:nvPr>
        </p:nvSpPr>
        <p:spPr>
          <a:xfrm>
            <a:off x="3804474" y="1353950"/>
            <a:ext cx="2853600" cy="228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HB 1283 — Urban agricultural Zones</a:t>
            </a:r>
            <a:endParaRPr sz="1200"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b="1" lang="en" sz="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Allows qualifying farmers to apply for an area used for an urban agricultural zone.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b="1" lang="en" sz="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designating body must hold a public hearing for public commentary before assigning designated areas to the farmer.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</p:txBody>
      </p:sp>
      <p:sp>
        <p:nvSpPr>
          <p:cNvPr id="180" name="Google Shape;180;p16"/>
          <p:cNvSpPr txBox="1"/>
          <p:nvPr>
            <p:ph idx="1" type="body"/>
          </p:nvPr>
        </p:nvSpPr>
        <p:spPr>
          <a:xfrm>
            <a:off x="550500" y="1353950"/>
            <a:ext cx="2853600" cy="228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HB 1103 — Home Based Vendors </a:t>
            </a:r>
            <a:endParaRPr sz="1200"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	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bill allows a home-based vendor's food products to be: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§</a:t>
            </a:r>
            <a:r>
              <a:rPr lang="en" sz="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sold in person or by telephone or the Internet;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§</a:t>
            </a:r>
            <a:r>
              <a:rPr lang="en" sz="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delivered by the vendor or a third party carrier to the consumer.[30]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lang="en" sz="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Requires the State Department of Health, State Board of Animal Health, and State Department of Agriculture to consult with experts to develop recommendations about potential risks that may arise.[31]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</p:txBody>
      </p:sp>
      <p:sp>
        <p:nvSpPr>
          <p:cNvPr id="181" name="Google Shape;181;p16"/>
          <p:cNvSpPr txBox="1"/>
          <p:nvPr>
            <p:ph idx="12" type="sldNum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2" name="Google Shape;182;p16"/>
          <p:cNvGrpSpPr/>
          <p:nvPr/>
        </p:nvGrpSpPr>
        <p:grpSpPr>
          <a:xfrm>
            <a:off x="2592323" y="664643"/>
            <a:ext cx="460705" cy="491455"/>
            <a:chOff x="9535629" y="937343"/>
            <a:chExt cx="744273" cy="793950"/>
          </a:xfrm>
        </p:grpSpPr>
        <p:grpSp>
          <p:nvGrpSpPr>
            <p:cNvPr id="183" name="Google Shape;183;p16"/>
            <p:cNvGrpSpPr/>
            <p:nvPr/>
          </p:nvGrpSpPr>
          <p:grpSpPr>
            <a:xfrm>
              <a:off x="9535629" y="937343"/>
              <a:ext cx="744273" cy="793950"/>
              <a:chOff x="9535629" y="937343"/>
              <a:chExt cx="744273" cy="793950"/>
            </a:xfrm>
          </p:grpSpPr>
          <p:sp>
            <p:nvSpPr>
              <p:cNvPr id="184" name="Google Shape;184;p16"/>
              <p:cNvSpPr/>
              <p:nvPr/>
            </p:nvSpPr>
            <p:spPr>
              <a:xfrm>
                <a:off x="10097603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16"/>
              <p:cNvSpPr/>
              <p:nvPr/>
            </p:nvSpPr>
            <p:spPr>
              <a:xfrm>
                <a:off x="10179881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16"/>
              <p:cNvSpPr/>
              <p:nvPr/>
            </p:nvSpPr>
            <p:spPr>
              <a:xfrm>
                <a:off x="10097603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16"/>
              <p:cNvSpPr/>
              <p:nvPr/>
            </p:nvSpPr>
            <p:spPr>
              <a:xfrm>
                <a:off x="9642080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16"/>
              <p:cNvSpPr/>
              <p:nvPr/>
            </p:nvSpPr>
            <p:spPr>
              <a:xfrm>
                <a:off x="9535629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16"/>
              <p:cNvSpPr/>
              <p:nvPr/>
            </p:nvSpPr>
            <p:spPr>
              <a:xfrm>
                <a:off x="9642080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16"/>
              <p:cNvSpPr/>
              <p:nvPr/>
            </p:nvSpPr>
            <p:spPr>
              <a:xfrm>
                <a:off x="9901555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16"/>
              <p:cNvSpPr/>
              <p:nvPr/>
            </p:nvSpPr>
            <p:spPr>
              <a:xfrm>
                <a:off x="9817503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16"/>
              <p:cNvSpPr/>
              <p:nvPr/>
            </p:nvSpPr>
            <p:spPr>
              <a:xfrm>
                <a:off x="9822160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16"/>
              <p:cNvSpPr/>
              <p:nvPr/>
            </p:nvSpPr>
            <p:spPr>
              <a:xfrm>
                <a:off x="9846555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4" name="Google Shape;194;p16"/>
            <p:cNvSpPr/>
            <p:nvPr/>
          </p:nvSpPr>
          <p:spPr>
            <a:xfrm>
              <a:off x="9681556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9696858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9910204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6"/>
            <p:cNvSpPr/>
            <p:nvPr/>
          </p:nvSpPr>
          <p:spPr>
            <a:xfrm>
              <a:off x="9914196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6"/>
            <p:cNvSpPr/>
            <p:nvPr/>
          </p:nvSpPr>
          <p:spPr>
            <a:xfrm>
              <a:off x="9750084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6"/>
            <p:cNvSpPr/>
            <p:nvPr/>
          </p:nvSpPr>
          <p:spPr>
            <a:xfrm>
              <a:off x="9910204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"/>
          <p:cNvSpPr txBox="1"/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Local Economic Development</a:t>
            </a:r>
            <a:endParaRPr/>
          </a:p>
        </p:txBody>
      </p:sp>
      <p:sp>
        <p:nvSpPr>
          <p:cNvPr id="205" name="Google Shape;205;p17"/>
          <p:cNvSpPr txBox="1"/>
          <p:nvPr>
            <p:ph idx="2" type="body"/>
          </p:nvPr>
        </p:nvSpPr>
        <p:spPr>
          <a:xfrm>
            <a:off x="3804474" y="1353950"/>
            <a:ext cx="2853600" cy="228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HB 1138 - Driver Cards</a:t>
            </a:r>
            <a:endParaRPr sz="1200"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b="1" lang="en" sz="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bill essentially would have allowed a person to obtain a driver’s license or permit if they passed their driving test regardless of the US lawful status.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b="1" lang="en" sz="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bill would have saved Hoosiers an average of $25 on their premiums [each] year.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206" name="Google Shape;206;p17"/>
          <p:cNvSpPr txBox="1"/>
          <p:nvPr>
            <p:ph idx="1" type="body"/>
          </p:nvPr>
        </p:nvSpPr>
        <p:spPr>
          <a:xfrm>
            <a:off x="550500" y="1353950"/>
            <a:ext cx="2853600" cy="228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HB 1072 - Personal Delivery Devices </a:t>
            </a:r>
            <a:endParaRPr b="1" sz="1200"/>
          </a:p>
          <a:p>
            <a:pPr indent="0" lvl="0" marL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 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bill sets out rules and regulations for the use of personal delivery devices.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 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Allows for local governments to restrict the use of personal delivery devices.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7"/>
          <p:cNvSpPr txBox="1"/>
          <p:nvPr>
            <p:ph idx="12" type="sldNum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8" name="Google Shape;208;p17"/>
          <p:cNvSpPr txBox="1"/>
          <p:nvPr/>
        </p:nvSpPr>
        <p:spPr>
          <a:xfrm>
            <a:off x="376525" y="3013675"/>
            <a:ext cx="2850600" cy="1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HB 1520 - Electric utility reliability adequacy metrics</a:t>
            </a:r>
            <a:endParaRPr b="1" sz="1200"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b="1" lang="en" sz="1100">
                <a:latin typeface="Courier New"/>
                <a:ea typeface="Courier New"/>
                <a:cs typeface="Courier New"/>
                <a:sym typeface="Courier New"/>
              </a:rPr>
              <a:t>O  </a:t>
            </a:r>
            <a:r>
              <a:rPr lang="en" sz="1100"/>
              <a:t>This bill encourages greater energy self-sufficiency in Indiana by requiring utilities to produce the majority of their energy in Indiana. </a:t>
            </a:r>
            <a:endParaRPr sz="1200"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grpSp>
        <p:nvGrpSpPr>
          <p:cNvPr id="209" name="Google Shape;209;p17"/>
          <p:cNvGrpSpPr/>
          <p:nvPr/>
        </p:nvGrpSpPr>
        <p:grpSpPr>
          <a:xfrm>
            <a:off x="5291520" y="710561"/>
            <a:ext cx="445803" cy="445535"/>
            <a:chOff x="9512077" y="2682320"/>
            <a:chExt cx="720199" cy="719767"/>
          </a:xfrm>
        </p:grpSpPr>
        <p:sp>
          <p:nvSpPr>
            <p:cNvPr id="210" name="Google Shape;210;p17"/>
            <p:cNvSpPr/>
            <p:nvPr/>
          </p:nvSpPr>
          <p:spPr>
            <a:xfrm>
              <a:off x="9690365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7"/>
            <p:cNvSpPr/>
            <p:nvPr/>
          </p:nvSpPr>
          <p:spPr>
            <a:xfrm>
              <a:off x="9512077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7"/>
            <p:cNvSpPr/>
            <p:nvPr/>
          </p:nvSpPr>
          <p:spPr>
            <a:xfrm>
              <a:off x="9628658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"/>
          <p:cNvSpPr txBox="1"/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Etc.</a:t>
            </a:r>
            <a:endParaRPr/>
          </a:p>
        </p:txBody>
      </p:sp>
      <p:sp>
        <p:nvSpPr>
          <p:cNvPr id="218" name="Google Shape;218;p18"/>
          <p:cNvSpPr txBox="1"/>
          <p:nvPr>
            <p:ph idx="2" type="body"/>
          </p:nvPr>
        </p:nvSpPr>
        <p:spPr>
          <a:xfrm>
            <a:off x="3804474" y="1353950"/>
            <a:ext cx="2853600" cy="228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HB 1418 - Economic Development Issues </a:t>
            </a:r>
            <a:endParaRPr sz="1200"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b="1" lang="en" sz="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establishes provisions that require greater transparency in the state and local government actions related to incentives received by the IEDC and the IDDC.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219" name="Google Shape;219;p18"/>
          <p:cNvSpPr txBox="1"/>
          <p:nvPr>
            <p:ph idx="1" type="body"/>
          </p:nvPr>
        </p:nvSpPr>
        <p:spPr>
          <a:xfrm>
            <a:off x="550500" y="1353950"/>
            <a:ext cx="2853600" cy="228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HB 1001 - Meat &amp; Poultry Appropriation - Amendment #12</a:t>
            </a:r>
            <a:endParaRPr sz="1200"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lang="en" sz="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Increases the meat and poultry line item within the state board of animal health budget by $362,800 per fiscal year.</a:t>
            </a:r>
            <a:endParaRPr sz="11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lang="en" sz="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New appropriation will be 1,965,106 annually.</a:t>
            </a:r>
            <a:endParaRPr sz="11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lang="en" sz="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This will add 10 meat inspectors for the meat industry.</a:t>
            </a:r>
            <a:endParaRPr sz="1200"/>
          </a:p>
        </p:txBody>
      </p:sp>
      <p:sp>
        <p:nvSpPr>
          <p:cNvPr id="220" name="Google Shape;220;p18"/>
          <p:cNvSpPr txBox="1"/>
          <p:nvPr>
            <p:ph idx="12" type="sldNum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21" name="Google Shape;221;p18"/>
          <p:cNvGrpSpPr/>
          <p:nvPr/>
        </p:nvGrpSpPr>
        <p:grpSpPr>
          <a:xfrm>
            <a:off x="2289357" y="710471"/>
            <a:ext cx="443283" cy="445620"/>
            <a:chOff x="6564839" y="3184144"/>
            <a:chExt cx="716128" cy="719903"/>
          </a:xfrm>
        </p:grpSpPr>
        <p:sp>
          <p:nvSpPr>
            <p:cNvPr id="222" name="Google Shape;222;p18"/>
            <p:cNvSpPr/>
            <p:nvPr/>
          </p:nvSpPr>
          <p:spPr>
            <a:xfrm>
              <a:off x="6937903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18"/>
            <p:cNvSpPr/>
            <p:nvPr/>
          </p:nvSpPr>
          <p:spPr>
            <a:xfrm>
              <a:off x="6564839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8"/>
            <p:cNvSpPr/>
            <p:nvPr/>
          </p:nvSpPr>
          <p:spPr>
            <a:xfrm>
              <a:off x="6809436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8"/>
            <p:cNvSpPr/>
            <p:nvPr/>
          </p:nvSpPr>
          <p:spPr>
            <a:xfrm>
              <a:off x="6809436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9"/>
          <p:cNvSpPr txBox="1"/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Small Business Assistance Programs</a:t>
            </a:r>
            <a:endParaRPr/>
          </a:p>
        </p:txBody>
      </p:sp>
      <p:sp>
        <p:nvSpPr>
          <p:cNvPr id="231" name="Google Shape;231;p19"/>
          <p:cNvSpPr txBox="1"/>
          <p:nvPr>
            <p:ph idx="1" type="body"/>
          </p:nvPr>
        </p:nvSpPr>
        <p:spPr>
          <a:xfrm>
            <a:off x="550500" y="1353948"/>
            <a:ext cx="61077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IEDC - Indiana PPE Directory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SBA Disaster Loans for Small Businesses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Paycheck Protection Program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Small Business Debt Relief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Indiana Small Business Development Center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Hometown Business Preservation Initiative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" sz="1300">
                <a:solidFill>
                  <a:srgbClr val="000000"/>
                </a:solidFill>
                <a:highlight>
                  <a:srgbClr val="FFFFFF"/>
                </a:highlight>
              </a:rPr>
              <a:t>Programs set up in Indiana to assist small businesses using CARES ACT funding. Most of which have been signed through executive orders by the Governor.</a:t>
            </a:r>
            <a:endParaRPr b="1" i="1" sz="13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800"/>
              </a:spcAft>
              <a:buNone/>
            </a:pPr>
            <a:r>
              <a:t/>
            </a:r>
            <a:endParaRPr i="1"/>
          </a:p>
        </p:txBody>
      </p:sp>
      <p:sp>
        <p:nvSpPr>
          <p:cNvPr id="232" name="Google Shape;232;p19"/>
          <p:cNvSpPr txBox="1"/>
          <p:nvPr>
            <p:ph idx="12" type="sldNum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33" name="Google Shape;233;p19"/>
          <p:cNvGrpSpPr/>
          <p:nvPr/>
        </p:nvGrpSpPr>
        <p:grpSpPr>
          <a:xfrm>
            <a:off x="6212395" y="710561"/>
            <a:ext cx="445803" cy="445535"/>
            <a:chOff x="9512077" y="2682320"/>
            <a:chExt cx="720199" cy="719767"/>
          </a:xfrm>
        </p:grpSpPr>
        <p:sp>
          <p:nvSpPr>
            <p:cNvPr id="234" name="Google Shape;234;p19"/>
            <p:cNvSpPr/>
            <p:nvPr/>
          </p:nvSpPr>
          <p:spPr>
            <a:xfrm>
              <a:off x="9690365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19"/>
            <p:cNvSpPr/>
            <p:nvPr/>
          </p:nvSpPr>
          <p:spPr>
            <a:xfrm>
              <a:off x="9512077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19"/>
            <p:cNvSpPr/>
            <p:nvPr/>
          </p:nvSpPr>
          <p:spPr>
            <a:xfrm>
              <a:off x="9628658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0"/>
          <p:cNvSpPr txBox="1"/>
          <p:nvPr>
            <p:ph type="title"/>
          </p:nvPr>
        </p:nvSpPr>
        <p:spPr>
          <a:xfrm>
            <a:off x="550500" y="1081088"/>
            <a:ext cx="3694500" cy="88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sp>
        <p:nvSpPr>
          <p:cNvPr id="242" name="Google Shape;242;p20"/>
          <p:cNvSpPr txBox="1"/>
          <p:nvPr>
            <p:ph idx="1" type="body"/>
          </p:nvPr>
        </p:nvSpPr>
        <p:spPr>
          <a:xfrm>
            <a:off x="550500" y="2165687"/>
            <a:ext cx="3694500" cy="190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Any questions?</a:t>
            </a:r>
            <a:endParaRPr/>
          </a:p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h26@iga.in.gov</a:t>
            </a:r>
            <a:endParaRPr b="1"/>
          </a:p>
        </p:txBody>
      </p:sp>
      <p:sp>
        <p:nvSpPr>
          <p:cNvPr id="243" name="Google Shape;243;p20"/>
          <p:cNvSpPr txBox="1"/>
          <p:nvPr>
            <p:ph idx="12" type="sldNum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4" name="Google Shape;244;p20"/>
          <p:cNvPicPr preferRelativeResize="0"/>
          <p:nvPr/>
        </p:nvPicPr>
        <p:blipFill rotWithShape="1">
          <a:blip r:embed="rId3">
            <a:alphaModFix/>
          </a:blip>
          <a:srcRect b="0" l="35858" r="35858" t="0"/>
          <a:stretch/>
        </p:blipFill>
        <p:spPr>
          <a:xfrm>
            <a:off x="4691070" y="-6851"/>
            <a:ext cx="4343382" cy="5157216"/>
          </a:xfrm>
          <a:custGeom>
            <a:rect b="b" l="l" r="r" t="t"/>
            <a:pathLst>
              <a:path extrusionOk="0" h="21600" w="21600">
                <a:moveTo>
                  <a:pt x="7264" y="0"/>
                </a:moveTo>
                <a:lnTo>
                  <a:pt x="7264" y="4855"/>
                </a:lnTo>
                <a:lnTo>
                  <a:pt x="16434" y="3451"/>
                </a:lnTo>
                <a:lnTo>
                  <a:pt x="16434" y="0"/>
                </a:lnTo>
                <a:lnTo>
                  <a:pt x="7264" y="0"/>
                </a:lnTo>
                <a:close/>
                <a:moveTo>
                  <a:pt x="17165" y="0"/>
                </a:moveTo>
                <a:lnTo>
                  <a:pt x="17165" y="1328"/>
                </a:lnTo>
                <a:lnTo>
                  <a:pt x="21600" y="649"/>
                </a:lnTo>
                <a:lnTo>
                  <a:pt x="21600" y="0"/>
                </a:lnTo>
                <a:lnTo>
                  <a:pt x="17165" y="0"/>
                </a:lnTo>
                <a:close/>
                <a:moveTo>
                  <a:pt x="21600" y="1261"/>
                </a:moveTo>
                <a:lnTo>
                  <a:pt x="17165" y="1940"/>
                </a:lnTo>
                <a:lnTo>
                  <a:pt x="17165" y="13789"/>
                </a:lnTo>
                <a:lnTo>
                  <a:pt x="21600" y="13110"/>
                </a:lnTo>
                <a:lnTo>
                  <a:pt x="21600" y="1261"/>
                </a:lnTo>
                <a:close/>
                <a:moveTo>
                  <a:pt x="6534" y="2532"/>
                </a:moveTo>
                <a:lnTo>
                  <a:pt x="0" y="3534"/>
                </a:lnTo>
                <a:lnTo>
                  <a:pt x="0" y="11449"/>
                </a:lnTo>
                <a:lnTo>
                  <a:pt x="6534" y="10449"/>
                </a:lnTo>
                <a:lnTo>
                  <a:pt x="6534" y="2532"/>
                </a:lnTo>
                <a:close/>
                <a:moveTo>
                  <a:pt x="16434" y="4110"/>
                </a:moveTo>
                <a:lnTo>
                  <a:pt x="7264" y="5514"/>
                </a:lnTo>
                <a:lnTo>
                  <a:pt x="7264" y="21600"/>
                </a:lnTo>
                <a:lnTo>
                  <a:pt x="16434" y="21600"/>
                </a:lnTo>
                <a:lnTo>
                  <a:pt x="16434" y="4110"/>
                </a:lnTo>
                <a:close/>
                <a:moveTo>
                  <a:pt x="6534" y="11069"/>
                </a:moveTo>
                <a:lnTo>
                  <a:pt x="0" y="12069"/>
                </a:lnTo>
                <a:lnTo>
                  <a:pt x="0" y="21600"/>
                </a:lnTo>
                <a:lnTo>
                  <a:pt x="6534" y="21600"/>
                </a:lnTo>
                <a:lnTo>
                  <a:pt x="6534" y="11069"/>
                </a:lnTo>
                <a:close/>
                <a:moveTo>
                  <a:pt x="21600" y="13722"/>
                </a:moveTo>
                <a:lnTo>
                  <a:pt x="17165" y="14401"/>
                </a:lnTo>
                <a:lnTo>
                  <a:pt x="17165" y="18629"/>
                </a:lnTo>
                <a:lnTo>
                  <a:pt x="21600" y="17950"/>
                </a:lnTo>
                <a:lnTo>
                  <a:pt x="21600" y="13722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essica template">
  <a:themeElements>
    <a:clrScheme name="Custom 347">
      <a:dk1>
        <a:srgbClr val="062133"/>
      </a:dk1>
      <a:lt1>
        <a:srgbClr val="FFFFFF"/>
      </a:lt1>
      <a:dk2>
        <a:srgbClr val="878E92"/>
      </a:dk2>
      <a:lt2>
        <a:srgbClr val="E9EEF0"/>
      </a:lt2>
      <a:accent1>
        <a:srgbClr val="0DB8CC"/>
      </a:accent1>
      <a:accent2>
        <a:srgbClr val="FFA604"/>
      </a:accent2>
      <a:accent3>
        <a:srgbClr val="00799E"/>
      </a:accent3>
      <a:accent4>
        <a:srgbClr val="32E4C8"/>
      </a:accent4>
      <a:accent5>
        <a:srgbClr val="FFD104"/>
      </a:accent5>
      <a:accent6>
        <a:srgbClr val="2EC9FF"/>
      </a:accent6>
      <a:hlink>
        <a:srgbClr val="00799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